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37" r:id="rId2"/>
    <p:sldId id="391"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9" r:id="rId27"/>
    <p:sldId id="468"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494" r:id="rId53"/>
    <p:sldId id="495" r:id="rId54"/>
    <p:sldId id="496" r:id="rId55"/>
    <p:sldId id="498" r:id="rId56"/>
    <p:sldId id="497" r:id="rId57"/>
    <p:sldId id="499" r:id="rId58"/>
    <p:sldId id="500" r:id="rId59"/>
    <p:sldId id="501" r:id="rId60"/>
    <p:sldId id="502" r:id="rId61"/>
    <p:sldId id="503" r:id="rId62"/>
    <p:sldId id="504"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995" autoAdjust="0"/>
    <p:restoredTop sz="94660"/>
  </p:normalViewPr>
  <p:slideViewPr>
    <p:cSldViewPr>
      <p:cViewPr>
        <p:scale>
          <a:sx n="100" d="100"/>
          <a:sy n="100" d="100"/>
        </p:scale>
        <p:origin x="-194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6CDD14-F9F1-4D70-8E01-8CD3926A622C}" type="datetimeFigureOut">
              <a:rPr lang="en-US"/>
              <a:pPr>
                <a:defRPr/>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EA7CADE-1FA7-4454-BCBB-C50E3173D67A}" type="slidenum">
              <a:rPr lang="en-US"/>
              <a:pPr>
                <a:defRPr/>
              </a:pPr>
              <a:t>‹#›</a:t>
            </a:fld>
            <a:endParaRPr lang="en-US"/>
          </a:p>
        </p:txBody>
      </p:sp>
    </p:spTree>
    <p:extLst>
      <p:ext uri="{BB962C8B-B14F-4D97-AF65-F5344CB8AC3E}">
        <p14:creationId xmlns:p14="http://schemas.microsoft.com/office/powerpoint/2010/main" xmlns="" val="39250896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B375CC8-4068-44A3-8C75-F625F40549F3}" type="datetimeFigureOut">
              <a:rPr lang="en-US"/>
              <a:pPr>
                <a:defRPr/>
              </a:pPr>
              <a:t>3/11/2013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35AE881-F61F-49CA-9CE1-C7A6717578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F41143-AA7F-4B1A-8639-58C31EEAFD54}" type="datetimeFigureOut">
              <a:rPr lang="en-US"/>
              <a:pPr>
                <a:defRPr/>
              </a:pPr>
              <a:t>3/11/2013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C51CB98-8ECD-403B-9F93-0100A3AA86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7A658D-58BF-464F-8FC4-A20DF0C55860}" type="datetimeFigureOut">
              <a:rPr lang="en-US"/>
              <a:pPr>
                <a:defRPr/>
              </a:pPr>
              <a:t>3/11/2013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5860F2-7EC6-4E94-B1DF-495CE427E3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E41F05-2921-4FFA-AD1B-C81B6F33C28A}" type="datetimeFigureOut">
              <a:rPr lang="en-US"/>
              <a:pPr>
                <a:defRPr/>
              </a:pPr>
              <a:t>3/11/2013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AD1D99-75EE-4A34-8EE6-B89476A7475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71B8F4-1039-4A80-A980-60B8381012D5}" type="datetimeFigureOut">
              <a:rPr lang="en-US"/>
              <a:pPr>
                <a:defRPr/>
              </a:pPr>
              <a:t>3/11/2013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E0F96-6AFC-4085-A57F-52383A082AC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0B19A80-0E8B-4DC0-A13A-95FCEBD91672}" type="datetimeFigureOut">
              <a:rPr lang="en-US"/>
              <a:pPr>
                <a:defRPr/>
              </a:pPr>
              <a:t>3/11/2013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2B6F1C-034A-4DFF-B81D-75420850A9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BA0CBDD-2DBE-457C-A3E2-C3D095C62261}" type="datetimeFigureOut">
              <a:rPr lang="en-US"/>
              <a:pPr>
                <a:defRPr/>
              </a:pPr>
              <a:t>3/11/2013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6ADA5A7-A9F7-4F9B-B4BD-26DA94951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978452F-7275-4267-9012-A6046B1998B4}" type="datetimeFigureOut">
              <a:rPr lang="en-US"/>
              <a:pPr>
                <a:defRPr/>
              </a:pPr>
              <a:t>3/11/2013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A3CA27-FE6B-4FD9-9450-F1052718BC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6E8146-D6B7-478B-A53F-149D940636D5}" type="datetimeFigureOut">
              <a:rPr lang="en-US"/>
              <a:pPr>
                <a:defRPr/>
              </a:pPr>
              <a:t>3/11/2013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477956-DBB2-4A00-8900-F60D37501B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22A3F49-4CB6-45E3-8A11-9C81E1291981}" type="datetimeFigureOut">
              <a:rPr lang="en-US"/>
              <a:pPr>
                <a:defRPr/>
              </a:pPr>
              <a:t>3/11/2013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B9450EE-B11F-49B8-95D3-14DD180849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77ACED6-9D74-44D8-B23B-2F352F80DF62}" type="datetimeFigureOut">
              <a:rPr lang="en-US"/>
              <a:pPr>
                <a:defRPr/>
              </a:pPr>
              <a:t>3/11/2013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566834-5E83-4993-A342-D1DDB72A7F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1F04F9B-C6D9-43B4-8799-D6E05CD53A76}" type="datetimeFigureOut">
              <a:rPr lang="en-US"/>
              <a:pPr>
                <a:defRPr/>
              </a:pPr>
              <a:t>3/11/2013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79A7D0A-EC5B-423D-A629-01A1968114A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7.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8.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29.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30.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31.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32.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3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34.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35.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36.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37.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38.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39.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40.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41.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42.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4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44.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45.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46.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grayscl/>
            <a:lum bright="-6000"/>
          </a:blip>
          <a:srcRect/>
          <a:stretch>
            <a:fillRect/>
          </a:stretch>
        </p:blipFill>
        <p:spPr bwMode="auto">
          <a:xfrm>
            <a:off x="0" y="1057926"/>
            <a:ext cx="9144000" cy="5876274"/>
          </a:xfrm>
          <a:prstGeom prst="rect">
            <a:avLst/>
          </a:prstGeom>
          <a:noFill/>
          <a:ln w="9525">
            <a:noFill/>
            <a:miter lim="800000"/>
            <a:headEnd/>
            <a:tailEnd/>
          </a:ln>
          <a:effectLst/>
        </p:spPr>
      </p:pic>
      <p:sp>
        <p:nvSpPr>
          <p:cNvPr id="8" name="Title 7"/>
          <p:cNvSpPr>
            <a:spLocks noGrp="1"/>
          </p:cNvSpPr>
          <p:nvPr>
            <p:ph type="ctrTitle"/>
          </p:nvPr>
        </p:nvSpPr>
        <p:spPr>
          <a:xfrm>
            <a:off x="682752" y="2514600"/>
            <a:ext cx="7851648" cy="1828800"/>
          </a:xfrm>
        </p:spPr>
        <p:txBody>
          <a:bodyPr>
            <a:normAutofit fontScale="90000"/>
          </a:bodyPr>
          <a:lstStyle/>
          <a:p>
            <a:pPr algn="ctr"/>
            <a:r>
              <a:rPr lang="en-US" dirty="0" smtClean="0">
                <a:solidFill>
                  <a:srgbClr val="FFFF00"/>
                </a:solidFill>
              </a:rPr>
              <a:t>Developing Fundamental</a:t>
            </a:r>
            <a:br>
              <a:rPr lang="en-US" dirty="0" smtClean="0">
                <a:solidFill>
                  <a:srgbClr val="FFFF00"/>
                </a:solidFill>
              </a:rPr>
            </a:br>
            <a:r>
              <a:rPr lang="en-US" dirty="0" smtClean="0">
                <a:solidFill>
                  <a:srgbClr val="FFFF00"/>
                </a:solidFill>
              </a:rPr>
              <a:t>PLC Wiring Diagrams and</a:t>
            </a:r>
            <a:br>
              <a:rPr lang="en-US" dirty="0" smtClean="0">
                <a:solidFill>
                  <a:srgbClr val="FFFF00"/>
                </a:solidFill>
              </a:rPr>
            </a:br>
            <a:r>
              <a:rPr lang="en-US" dirty="0" smtClean="0">
                <a:solidFill>
                  <a:srgbClr val="FFFF00"/>
                </a:solidFill>
              </a:rPr>
              <a:t>Ladder Logic Programs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Motor Starters</a:t>
            </a:r>
          </a:p>
        </p:txBody>
      </p:sp>
      <p:sp>
        <p:nvSpPr>
          <p:cNvPr id="6" name="Subtitle 6"/>
          <p:cNvSpPr>
            <a:spLocks noGrp="1"/>
          </p:cNvSpPr>
          <p:nvPr/>
        </p:nvSpPr>
        <p:spPr bwMode="auto">
          <a:xfrm>
            <a:off x="266700" y="9144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function of the overload relay can be summarized as follows: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Overload relays are designed to meet the special protective needs of motor control circuits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They allow harmless temporary overloads that occur when a motor starts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overload relay will trip and disconnect power to the motor if an overload condition persists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Overload relays can be reset after the overload condition has been corrected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Motor Starters</a:t>
            </a:r>
          </a:p>
        </p:txBody>
      </p:sp>
      <p:graphicFrame>
        <p:nvGraphicFramePr>
          <p:cNvPr id="202754" name="Object 2"/>
          <p:cNvGraphicFramePr>
            <a:graphicFrameLocks noChangeAspect="1"/>
          </p:cNvGraphicFramePr>
          <p:nvPr/>
        </p:nvGraphicFramePr>
        <p:xfrm>
          <a:off x="1200567" y="686869"/>
          <a:ext cx="6800433" cy="5561531"/>
        </p:xfrm>
        <a:graphic>
          <a:graphicData uri="http://schemas.openxmlformats.org/presentationml/2006/ole">
            <p:oleObj spid="_x0000_s202755" name="Visio" r:id="rId3" imgW="3188801" imgH="2608345" progId="">
              <p:embed/>
            </p:oleObj>
          </a:graphicData>
        </a:graphic>
      </p:graphicFrame>
      <p:sp>
        <p:nvSpPr>
          <p:cNvPr id="5" name="Rectangle 9"/>
          <p:cNvSpPr>
            <a:spLocks noChangeArrowheads="1"/>
          </p:cNvSpPr>
          <p:nvPr/>
        </p:nvSpPr>
        <p:spPr bwMode="auto">
          <a:xfrm>
            <a:off x="2057400" y="6305490"/>
            <a:ext cx="4343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Three-phase magnetic motor starter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Motor Starters</a:t>
            </a:r>
          </a:p>
        </p:txBody>
      </p:sp>
      <p:sp>
        <p:nvSpPr>
          <p:cNvPr id="5" name="Rectangle 9"/>
          <p:cNvSpPr>
            <a:spLocks noChangeArrowheads="1"/>
          </p:cNvSpPr>
          <p:nvPr/>
        </p:nvSpPr>
        <p:spPr bwMode="auto">
          <a:xfrm>
            <a:off x="3276600" y="6305490"/>
            <a:ext cx="31242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PLC control of a motor</a:t>
            </a:r>
            <a:endParaRPr lang="en-US" sz="2000" i="1" dirty="0">
              <a:solidFill>
                <a:schemeClr val="bg1"/>
              </a:solidFill>
              <a:latin typeface="Franklin Gothic Demi" pitchFamily="34" charset="0"/>
            </a:endParaRPr>
          </a:p>
        </p:txBody>
      </p:sp>
      <p:graphicFrame>
        <p:nvGraphicFramePr>
          <p:cNvPr id="203779" name="Object 3"/>
          <p:cNvGraphicFramePr>
            <a:graphicFrameLocks noChangeAspect="1"/>
          </p:cNvGraphicFramePr>
          <p:nvPr/>
        </p:nvGraphicFramePr>
        <p:xfrm>
          <a:off x="1981200" y="740365"/>
          <a:ext cx="5334000" cy="5535487"/>
        </p:xfrm>
        <a:graphic>
          <a:graphicData uri="http://schemas.openxmlformats.org/presentationml/2006/ole">
            <p:oleObj spid="_x0000_s203780" name="Visio" r:id="rId3" imgW="3109499" imgH="3227334"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Manually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Manually operated switches are controlled by hand such as toggle switches, pushbutton switches, knife switches, and selector switches.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Pushbutton switches are the most common form of manual control and can be divided as: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Normally open (NO) </a:t>
            </a:r>
            <a:r>
              <a:rPr lang="en-US" sz="2400" dirty="0" smtClean="0">
                <a:solidFill>
                  <a:schemeClr val="bg1"/>
                </a:solidFill>
                <a:latin typeface="Franklin Gothic Demi" pitchFamily="34" charset="0"/>
              </a:rPr>
              <a:t>pushbutton , which makes a circuit when it is pressed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Normally closed (NC) </a:t>
            </a:r>
            <a:r>
              <a:rPr lang="en-US" sz="2400" dirty="0" smtClean="0">
                <a:solidFill>
                  <a:schemeClr val="bg1"/>
                </a:solidFill>
                <a:latin typeface="Franklin Gothic Demi" pitchFamily="34" charset="0"/>
              </a:rPr>
              <a:t>pushbutton, which opens the circuit when it is pressed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Break-before-make</a:t>
            </a:r>
            <a:r>
              <a:rPr lang="en-US" sz="2400" dirty="0" smtClean="0">
                <a:solidFill>
                  <a:schemeClr val="bg1"/>
                </a:solidFill>
                <a:latin typeface="Franklin Gothic Demi" pitchFamily="34" charset="0"/>
              </a:rPr>
              <a:t> pushbutton in which the top section contacts are NC and the bottom section contacts are NO. When the button is pressed, the top contacts open before the bottom contacts are closed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Manually Operated Switches</a:t>
            </a:r>
          </a:p>
        </p:txBody>
      </p:sp>
      <p:graphicFrame>
        <p:nvGraphicFramePr>
          <p:cNvPr id="204802" name="Object 2"/>
          <p:cNvGraphicFramePr>
            <a:graphicFrameLocks noChangeAspect="1"/>
          </p:cNvGraphicFramePr>
          <p:nvPr/>
        </p:nvGraphicFramePr>
        <p:xfrm>
          <a:off x="228600" y="1905000"/>
          <a:ext cx="8686800" cy="1876943"/>
        </p:xfrm>
        <a:graphic>
          <a:graphicData uri="http://schemas.openxmlformats.org/presentationml/2006/ole">
            <p:oleObj spid="_x0000_s204803" name="Visio" r:id="rId3" imgW="4643749" imgH="1002648" progId="">
              <p:embed/>
            </p:oleObj>
          </a:graphicData>
        </a:graphic>
      </p:graphicFrame>
      <p:sp>
        <p:nvSpPr>
          <p:cNvPr id="5" name="Rectangle 9"/>
          <p:cNvSpPr>
            <a:spLocks noChangeArrowheads="1"/>
          </p:cNvSpPr>
          <p:nvPr/>
        </p:nvSpPr>
        <p:spPr bwMode="auto">
          <a:xfrm>
            <a:off x="1828800" y="4191000"/>
            <a:ext cx="57912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Commonly used types of pushbutton switches</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Manually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rgbClr val="FF0000"/>
                </a:solidFill>
                <a:latin typeface="Franklin Gothic Demi" pitchFamily="34" charset="0"/>
              </a:rPr>
              <a:t>selector switch </a:t>
            </a:r>
            <a:r>
              <a:rPr lang="en-US" sz="2400" dirty="0" smtClean="0">
                <a:solidFill>
                  <a:schemeClr val="bg1"/>
                </a:solidFill>
                <a:latin typeface="Franklin Gothic Demi" pitchFamily="34" charset="0"/>
              </a:rPr>
              <a:t>is another common manually operated switch</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main difference between a pushbutton and selector switch is the operator mechanism. A selector switch operator is rotated (instead of pushed) to open and close contacts of the attached contact block</a:t>
            </a:r>
          </a:p>
        </p:txBody>
      </p:sp>
      <p:graphicFrame>
        <p:nvGraphicFramePr>
          <p:cNvPr id="205826" name="Object 2"/>
          <p:cNvGraphicFramePr>
            <a:graphicFrameLocks noChangeAspect="1"/>
          </p:cNvGraphicFramePr>
          <p:nvPr/>
        </p:nvGraphicFramePr>
        <p:xfrm>
          <a:off x="1071603" y="3352800"/>
          <a:ext cx="6624597" cy="2667000"/>
        </p:xfrm>
        <a:graphic>
          <a:graphicData uri="http://schemas.openxmlformats.org/presentationml/2006/ole">
            <p:oleObj spid="_x0000_s205827" name="Visio" r:id="rId3" imgW="3063914" imgH="1233925" progId="">
              <p:embed/>
            </p:oleObj>
          </a:graphicData>
        </a:graphic>
      </p:graphicFrame>
      <p:sp>
        <p:nvSpPr>
          <p:cNvPr id="5" name="Rectangle 9"/>
          <p:cNvSpPr>
            <a:spLocks noChangeArrowheads="1"/>
          </p:cNvSpPr>
          <p:nvPr/>
        </p:nvSpPr>
        <p:spPr bwMode="auto">
          <a:xfrm>
            <a:off x="2819400" y="6153090"/>
            <a:ext cx="3733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Three-position selector switch</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Manually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Dual in-line package (DIP) switches </a:t>
            </a:r>
            <a:r>
              <a:rPr lang="en-US" sz="2400" dirty="0" smtClean="0">
                <a:solidFill>
                  <a:schemeClr val="bg1"/>
                </a:solidFill>
                <a:latin typeface="Franklin Gothic Demi" pitchFamily="34" charset="0"/>
              </a:rPr>
              <a:t>are small switch assemblies designed for mounting on printed circuit board modules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pins or terminals on the bottom of the DIP switch are the same size and spacing as an integrated circuit (IC) chip</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DIP switches use binary (on/off) settings to set the parameters for a particular module</a:t>
            </a:r>
          </a:p>
        </p:txBody>
      </p:sp>
      <p:sp>
        <p:nvSpPr>
          <p:cNvPr id="5" name="Rectangle 9"/>
          <p:cNvSpPr>
            <a:spLocks noChangeArrowheads="1"/>
          </p:cNvSpPr>
          <p:nvPr/>
        </p:nvSpPr>
        <p:spPr bwMode="auto">
          <a:xfrm>
            <a:off x="3657600" y="6019800"/>
            <a:ext cx="16002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DIP switch</a:t>
            </a:r>
            <a:endParaRPr lang="en-US" sz="2000" i="1" dirty="0">
              <a:solidFill>
                <a:schemeClr val="bg1"/>
              </a:solidFill>
              <a:latin typeface="Franklin Gothic Demi" pitchFamily="34" charset="0"/>
            </a:endParaRPr>
          </a:p>
        </p:txBody>
      </p:sp>
      <p:graphicFrame>
        <p:nvGraphicFramePr>
          <p:cNvPr id="206851" name="Object 3"/>
          <p:cNvGraphicFramePr>
            <a:graphicFrameLocks noChangeAspect="1"/>
          </p:cNvGraphicFramePr>
          <p:nvPr/>
        </p:nvGraphicFramePr>
        <p:xfrm>
          <a:off x="5398511" y="3810000"/>
          <a:ext cx="3288289" cy="2667000"/>
        </p:xfrm>
        <a:graphic>
          <a:graphicData uri="http://schemas.openxmlformats.org/presentationml/2006/ole">
            <p:oleObj spid="_x0000_s206852" name="Visio" r:id="rId3" imgW="1722794" imgH="1397386"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mechanically operated switch is controlled automatically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by factors such as pressure, position, or temperature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rgbClr val="FF0000"/>
                </a:solidFill>
                <a:latin typeface="Franklin Gothic Demi" pitchFamily="34" charset="0"/>
              </a:rPr>
              <a:t>limit switch</a:t>
            </a:r>
            <a:r>
              <a:rPr lang="en-US" sz="2400" dirty="0" smtClean="0">
                <a:solidFill>
                  <a:schemeClr val="bg1"/>
                </a:solidFill>
                <a:latin typeface="Franklin Gothic Demi" pitchFamily="34" charset="0"/>
              </a:rPr>
              <a:t> is a very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common industrial control device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Limit switches are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designed to operate only when a</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predetermined limit is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reached, and they are usually actuated by contact with</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object such as a cam</a:t>
            </a:r>
          </a:p>
        </p:txBody>
      </p:sp>
      <p:sp>
        <p:nvSpPr>
          <p:cNvPr id="5" name="Rectangle 9"/>
          <p:cNvSpPr>
            <a:spLocks noChangeArrowheads="1"/>
          </p:cNvSpPr>
          <p:nvPr/>
        </p:nvSpPr>
        <p:spPr bwMode="auto">
          <a:xfrm>
            <a:off x="2286000" y="6019800"/>
            <a:ext cx="4419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Mechanically operated limit switch</a:t>
            </a:r>
            <a:endParaRPr lang="en-US" sz="2000" i="1" dirty="0">
              <a:solidFill>
                <a:schemeClr val="bg1"/>
              </a:solidFill>
              <a:latin typeface="Franklin Gothic Demi" pitchFamily="34" charset="0"/>
            </a:endParaRPr>
          </a:p>
        </p:txBody>
      </p:sp>
      <p:graphicFrame>
        <p:nvGraphicFramePr>
          <p:cNvPr id="209923" name="Object 3"/>
          <p:cNvGraphicFramePr>
            <a:graphicFrameLocks noChangeAspect="1"/>
          </p:cNvGraphicFramePr>
          <p:nvPr/>
        </p:nvGraphicFramePr>
        <p:xfrm>
          <a:off x="152400" y="3413125"/>
          <a:ext cx="8800576" cy="2378075"/>
        </p:xfrm>
        <a:graphic>
          <a:graphicData uri="http://schemas.openxmlformats.org/presentationml/2006/ole">
            <p:oleObj spid="_x0000_s209924" name="Visio" r:id="rId3" imgW="5750873" imgH="1553692"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rgbClr val="FF0000"/>
                </a:solidFill>
                <a:latin typeface="Franklin Gothic Demi" pitchFamily="34" charset="0"/>
              </a:rPr>
              <a:t>temperature switch</a:t>
            </a:r>
            <a:r>
              <a:rPr lang="en-US" sz="2400" dirty="0" smtClean="0">
                <a:solidFill>
                  <a:schemeClr val="bg1"/>
                </a:solidFill>
                <a:latin typeface="Franklin Gothic Demi" pitchFamily="34" charset="0"/>
              </a:rPr>
              <a:t>, or </a:t>
            </a:r>
            <a:r>
              <a:rPr lang="en-US" sz="2400" dirty="0" smtClean="0">
                <a:solidFill>
                  <a:srgbClr val="FF0000"/>
                </a:solidFill>
                <a:latin typeface="Franklin Gothic Demi" pitchFamily="34" charset="0"/>
              </a:rPr>
              <a:t>thermostat</a:t>
            </a:r>
            <a:r>
              <a:rPr lang="sr-Latn-CS" sz="2400" dirty="0" smtClean="0">
                <a:solidFill>
                  <a:schemeClr val="bg1"/>
                </a:solidFill>
                <a:latin typeface="Franklin Gothic Demi" pitchFamily="34" charset="0"/>
              </a:rPr>
              <a:t> i</a:t>
            </a:r>
            <a:r>
              <a:rPr lang="en-US" sz="2400" dirty="0" smtClean="0">
                <a:solidFill>
                  <a:schemeClr val="bg1"/>
                </a:solidFill>
                <a:latin typeface="Franklin Gothic Demi" pitchFamily="34" charset="0"/>
              </a:rPr>
              <a:t>s used to sense temperature changes. Although</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there are many types available, they are all actuated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by some specific environmental temperature change</a:t>
            </a:r>
          </a:p>
        </p:txBody>
      </p:sp>
      <p:sp>
        <p:nvSpPr>
          <p:cNvPr id="5" name="Rectangle 9"/>
          <p:cNvSpPr>
            <a:spLocks noChangeArrowheads="1"/>
          </p:cNvSpPr>
          <p:nvPr/>
        </p:nvSpPr>
        <p:spPr bwMode="auto">
          <a:xfrm>
            <a:off x="3124200" y="6229290"/>
            <a:ext cx="2667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Temperature switch</a:t>
            </a:r>
            <a:endParaRPr lang="en-US" sz="2000" i="1" dirty="0">
              <a:solidFill>
                <a:schemeClr val="bg1"/>
              </a:solidFill>
              <a:latin typeface="Franklin Gothic Demi" pitchFamily="34" charset="0"/>
            </a:endParaRPr>
          </a:p>
        </p:txBody>
      </p:sp>
      <p:graphicFrame>
        <p:nvGraphicFramePr>
          <p:cNvPr id="210947" name="Object 3"/>
          <p:cNvGraphicFramePr>
            <a:graphicFrameLocks noChangeAspect="1"/>
          </p:cNvGraphicFramePr>
          <p:nvPr/>
        </p:nvGraphicFramePr>
        <p:xfrm>
          <a:off x="1524000" y="2438400"/>
          <a:ext cx="5963342" cy="3810000"/>
        </p:xfrm>
        <a:graphic>
          <a:graphicData uri="http://schemas.openxmlformats.org/presentationml/2006/ole">
            <p:oleObj spid="_x0000_s210948" name="Visio" r:id="rId3" imgW="3068515" imgH="196127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43053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Pressure switches</a:t>
            </a:r>
            <a:r>
              <a:rPr lang="sr-Latn-CS" sz="2400" dirty="0" smtClean="0">
                <a:solidFill>
                  <a:srgbClr val="FF0000"/>
                </a:solidFill>
                <a:latin typeface="Franklin Gothic Demi" pitchFamily="34" charset="0"/>
              </a:rPr>
              <a:t> </a:t>
            </a:r>
            <a:r>
              <a:rPr lang="en-US" sz="2400" dirty="0" smtClean="0">
                <a:solidFill>
                  <a:schemeClr val="bg1"/>
                </a:solidFill>
                <a:latin typeface="Franklin Gothic Demi" pitchFamily="34" charset="0"/>
              </a:rPr>
              <a:t>are used to control the pressure of liquids and gases.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Although many different types are available, they are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all basically designed to actuate (open or close) their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contacts when a specified pressure is reached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Pressure</a:t>
            </a:r>
            <a:r>
              <a:rPr lang="sr-Latn-CS" sz="2400" dirty="0" smtClean="0">
                <a:solidFill>
                  <a:srgbClr val="FF0000"/>
                </a:solidFill>
                <a:latin typeface="Franklin Gothic Demi" pitchFamily="34" charset="0"/>
              </a:rPr>
              <a:t> </a:t>
            </a:r>
            <a:r>
              <a:rPr lang="en-US" sz="2400" dirty="0" smtClean="0">
                <a:solidFill>
                  <a:srgbClr val="FF0000"/>
                </a:solidFill>
                <a:latin typeface="Franklin Gothic Demi" pitchFamily="34" charset="0"/>
              </a:rPr>
              <a:t>switches </a:t>
            </a:r>
            <a:r>
              <a:rPr lang="en-US" sz="2400" dirty="0" smtClean="0">
                <a:solidFill>
                  <a:schemeClr val="bg1"/>
                </a:solidFill>
                <a:latin typeface="Franklin Gothic Demi" pitchFamily="34" charset="0"/>
              </a:rPr>
              <a:t>can be pneumatically (air) or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hydraulically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(liquid) operated switches</a:t>
            </a:r>
          </a:p>
        </p:txBody>
      </p:sp>
      <p:sp>
        <p:nvSpPr>
          <p:cNvPr id="5" name="Rectangle 9"/>
          <p:cNvSpPr>
            <a:spLocks noChangeArrowheads="1"/>
          </p:cNvSpPr>
          <p:nvPr/>
        </p:nvSpPr>
        <p:spPr bwMode="auto">
          <a:xfrm>
            <a:off x="5715000" y="5791200"/>
            <a:ext cx="2667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Pressure switch</a:t>
            </a:r>
            <a:endParaRPr lang="en-US" sz="2000" i="1" dirty="0">
              <a:solidFill>
                <a:schemeClr val="bg1"/>
              </a:solidFill>
              <a:latin typeface="Franklin Gothic Demi" pitchFamily="34" charset="0"/>
            </a:endParaRPr>
          </a:p>
        </p:txBody>
      </p:sp>
      <p:graphicFrame>
        <p:nvGraphicFramePr>
          <p:cNvPr id="211972" name="Object 4"/>
          <p:cNvGraphicFramePr>
            <a:graphicFrameLocks noChangeAspect="1"/>
          </p:cNvGraphicFramePr>
          <p:nvPr/>
        </p:nvGraphicFramePr>
        <p:xfrm>
          <a:off x="4800600" y="990600"/>
          <a:ext cx="4067175" cy="4615674"/>
        </p:xfrm>
        <a:graphic>
          <a:graphicData uri="http://schemas.openxmlformats.org/presentationml/2006/ole">
            <p:oleObj spid="_x0000_s211973" name="Visio" r:id="rId3" imgW="2496312" imgH="2832472"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Electromagnetic Control Relays</a:t>
            </a:r>
          </a:p>
        </p:txBody>
      </p:sp>
      <p:sp>
        <p:nvSpPr>
          <p:cNvPr id="3" name="Subtitle 6"/>
          <p:cNvSpPr>
            <a:spLocks noGrp="1"/>
          </p:cNvSpPr>
          <p:nvPr/>
        </p:nvSpPr>
        <p:spPr bwMode="auto">
          <a:xfrm>
            <a:off x="266700" y="9144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electrical relay is a magnetic switch. It uses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electromagnetism</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to switch contacts.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relay will usually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have only one coil but may have any number of different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contacts</a:t>
            </a:r>
            <a:endParaRPr lang="sr-Latn-CS" sz="2400" dirty="0" smtClean="0">
              <a:solidFill>
                <a:schemeClr val="bg1"/>
              </a:solidFill>
              <a:latin typeface="Franklin Gothic Demi" pitchFamily="34" charset="0"/>
            </a:endParaRPr>
          </a:p>
        </p:txBody>
      </p:sp>
      <p:graphicFrame>
        <p:nvGraphicFramePr>
          <p:cNvPr id="137217" name="Object 1"/>
          <p:cNvGraphicFramePr>
            <a:graphicFrameLocks noChangeAspect="1"/>
          </p:cNvGraphicFramePr>
          <p:nvPr/>
        </p:nvGraphicFramePr>
        <p:xfrm>
          <a:off x="1447800" y="2780517"/>
          <a:ext cx="5791200" cy="3315483"/>
        </p:xfrm>
        <a:graphic>
          <a:graphicData uri="http://schemas.openxmlformats.org/presentationml/2006/ole">
            <p:oleObj spid="_x0000_s137218" name="Visio" r:id="rId3" imgW="3163824" imgH="1810867" progId="">
              <p:embed/>
            </p:oleObj>
          </a:graphicData>
        </a:graphic>
      </p:graphicFrame>
      <p:sp>
        <p:nvSpPr>
          <p:cNvPr id="5" name="Rectangle 9"/>
          <p:cNvSpPr>
            <a:spLocks noChangeArrowheads="1"/>
          </p:cNvSpPr>
          <p:nvPr/>
        </p:nvSpPr>
        <p:spPr bwMode="auto">
          <a:xfrm>
            <a:off x="2057400" y="6153090"/>
            <a:ext cx="4572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Electromechanical control relay</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Mechanically Operated Switches</a:t>
            </a:r>
          </a:p>
        </p:txBody>
      </p:sp>
      <p:sp>
        <p:nvSpPr>
          <p:cNvPr id="6" name="Subtitle 6"/>
          <p:cNvSpPr>
            <a:spLocks noGrp="1"/>
          </p:cNvSpPr>
          <p:nvPr/>
        </p:nvSpPr>
        <p:spPr bwMode="auto">
          <a:xfrm>
            <a:off x="266700" y="838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Level switches are used to sense liquid levels in vessels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provide automatic control for motors that transfer liquids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from sumps or into tanks. They are also used to open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or close piping solenoid valves to control fluids</a:t>
            </a:r>
          </a:p>
        </p:txBody>
      </p:sp>
      <p:sp>
        <p:nvSpPr>
          <p:cNvPr id="5" name="Rectangle 9"/>
          <p:cNvSpPr>
            <a:spLocks noChangeArrowheads="1"/>
          </p:cNvSpPr>
          <p:nvPr/>
        </p:nvSpPr>
        <p:spPr bwMode="auto">
          <a:xfrm>
            <a:off x="3124200" y="6229290"/>
            <a:ext cx="2667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Float type level switch</a:t>
            </a:r>
            <a:endParaRPr lang="en-US" sz="2000" i="1" dirty="0">
              <a:solidFill>
                <a:schemeClr val="bg1"/>
              </a:solidFill>
              <a:latin typeface="Franklin Gothic Demi" pitchFamily="34" charset="0"/>
            </a:endParaRPr>
          </a:p>
        </p:txBody>
      </p:sp>
      <p:graphicFrame>
        <p:nvGraphicFramePr>
          <p:cNvPr id="212995" name="Object 3"/>
          <p:cNvGraphicFramePr>
            <a:graphicFrameLocks noChangeAspect="1"/>
          </p:cNvGraphicFramePr>
          <p:nvPr/>
        </p:nvGraphicFramePr>
        <p:xfrm>
          <a:off x="877157" y="2590800"/>
          <a:ext cx="7200043" cy="3428999"/>
        </p:xfrm>
        <a:graphic>
          <a:graphicData uri="http://schemas.openxmlformats.org/presentationml/2006/ole">
            <p:oleObj spid="_x0000_s212996" name="Visio" r:id="rId3" imgW="2673565" imgH="1273105"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Sensors</a:t>
            </a:r>
          </a:p>
        </p:txBody>
      </p:sp>
      <p:sp>
        <p:nvSpPr>
          <p:cNvPr id="6" name="Subtitle 6"/>
          <p:cNvSpPr>
            <a:spLocks noGrp="1"/>
          </p:cNvSpPr>
          <p:nvPr/>
        </p:nvSpPr>
        <p:spPr bwMode="auto">
          <a:xfrm>
            <a:off x="266700" y="1219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Sensors are used for detecting, and often measuring,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magnitude of something</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They convert mechanical, magnetic,</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thermal, optical, and chemical variations into electric</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voltages and currents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Sensors are usually categorized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by what they measure, and they play an important role in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modern manufacturing process control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Proximity Sensor</a:t>
            </a:r>
          </a:p>
        </p:txBody>
      </p:sp>
      <p:sp>
        <p:nvSpPr>
          <p:cNvPr id="6" name="Subtitle 6"/>
          <p:cNvSpPr>
            <a:spLocks noGrp="1"/>
          </p:cNvSpPr>
          <p:nvPr/>
        </p:nvSpPr>
        <p:spPr bwMode="auto">
          <a:xfrm>
            <a:off x="266700" y="1219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Proximity sensors or switches are devices that detect the presence of an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object (usually called the target) without physical contact</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These solid-state electronic devices are completely encapsulated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to protect against excessive vibration, liquids,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chemicals, and corrosive agents found in the industrial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environment</a:t>
            </a:r>
          </a:p>
        </p:txBody>
      </p:sp>
      <p:graphicFrame>
        <p:nvGraphicFramePr>
          <p:cNvPr id="215043" name="Object 3"/>
          <p:cNvGraphicFramePr>
            <a:graphicFrameLocks noChangeAspect="1"/>
          </p:cNvGraphicFramePr>
          <p:nvPr/>
        </p:nvGraphicFramePr>
        <p:xfrm>
          <a:off x="1676400" y="4114800"/>
          <a:ext cx="6811779" cy="2286000"/>
        </p:xfrm>
        <a:graphic>
          <a:graphicData uri="http://schemas.openxmlformats.org/presentationml/2006/ole">
            <p:oleObj spid="_x0000_s215044" name="Visio" r:id="rId3" imgW="3041787" imgH="1020541" progId="">
              <p:embed/>
            </p:oleObj>
          </a:graphicData>
        </a:graphic>
      </p:graphicFrame>
      <p:sp>
        <p:nvSpPr>
          <p:cNvPr id="8" name="Rectangle 9"/>
          <p:cNvSpPr>
            <a:spLocks noChangeArrowheads="1"/>
          </p:cNvSpPr>
          <p:nvPr/>
        </p:nvSpPr>
        <p:spPr bwMode="auto">
          <a:xfrm>
            <a:off x="228600" y="6096000"/>
            <a:ext cx="2667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Proximity sensor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Proximity Sensor</a:t>
            </a:r>
          </a:p>
        </p:txBody>
      </p:sp>
      <p:sp>
        <p:nvSpPr>
          <p:cNvPr id="6" name="Subtitle 6"/>
          <p:cNvSpPr>
            <a:spLocks noGrp="1"/>
          </p:cNvSpPr>
          <p:nvPr/>
        </p:nvSpPr>
        <p:spPr bwMode="auto">
          <a:xfrm>
            <a:off x="266700" y="1219200"/>
            <a:ext cx="85725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Proximity sensors are used when:</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object being detected is too small, lightweight,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or soft to operate a mechanical switch</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Rapid response and high switching rates are required,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as in counting or ejection control applications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object has to be sensed through nonmetallic barriers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such as glass, plastic, and paper cartons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Unfriendly</a:t>
            </a:r>
            <a:r>
              <a:rPr lang="en-US" sz="2400" dirty="0" smtClean="0">
                <a:solidFill>
                  <a:schemeClr val="bg1"/>
                </a:solidFill>
                <a:latin typeface="Franklin Gothic Demi" pitchFamily="34" charset="0"/>
              </a:rPr>
              <a:t> environments demand improved sealing</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properties, preventing proper operation of mechanical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switches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Proximity Sensor</a:t>
            </a:r>
          </a:p>
        </p:txBody>
      </p:sp>
      <p:sp>
        <p:nvSpPr>
          <p:cNvPr id="6" name="Subtitle 6"/>
          <p:cNvSpPr>
            <a:spLocks noGrp="1"/>
          </p:cNvSpPr>
          <p:nvPr/>
        </p:nvSpPr>
        <p:spPr bwMode="auto">
          <a:xfrm>
            <a:off x="266700" y="9906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Proximity sensors are used when:</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object being detected is too small, lightweight,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or soft to operate a mechanical switch</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Rapid response and high switching rates are required,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as in counting or ejection control applications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object has to be sensed through nonmetallic barriers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such as glass, plastic, and paper cartons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Unfriendly</a:t>
            </a:r>
            <a:r>
              <a:rPr lang="en-US" sz="2400" dirty="0" smtClean="0">
                <a:solidFill>
                  <a:schemeClr val="bg1"/>
                </a:solidFill>
                <a:latin typeface="Franklin Gothic Demi" pitchFamily="34" charset="0"/>
              </a:rPr>
              <a:t> environments demand improved sealing</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properties, preventing proper operation of mechanical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switches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Long life and reliable service are required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fast electronic control system requires a bounce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free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input signal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Inductive p</a:t>
            </a:r>
            <a:r>
              <a:rPr lang="en-US" sz="2400" dirty="0" err="1" smtClean="0">
                <a:solidFill>
                  <a:schemeClr val="bg1"/>
                </a:solidFill>
                <a:effectLst/>
                <a:latin typeface="Arial" pitchFamily="34" charset="0"/>
                <a:cs typeface="Arial" pitchFamily="34" charset="0"/>
              </a:rPr>
              <a:t>roximity</a:t>
            </a:r>
            <a:r>
              <a:rPr lang="en-US" sz="2400" dirty="0" smtClean="0">
                <a:solidFill>
                  <a:schemeClr val="bg1"/>
                </a:solidFill>
                <a:effectLst/>
                <a:latin typeface="Arial" pitchFamily="34" charset="0"/>
                <a:cs typeface="Arial" pitchFamily="34" charset="0"/>
              </a:rPr>
              <a:t> </a:t>
            </a:r>
            <a:r>
              <a:rPr lang="sr-Latn-CS" sz="2400" dirty="0" smtClean="0">
                <a:solidFill>
                  <a:schemeClr val="bg1"/>
                </a:solidFill>
                <a:effectLst/>
                <a:latin typeface="Arial" pitchFamily="34" charset="0"/>
                <a:cs typeface="Arial" pitchFamily="34" charset="0"/>
              </a:rPr>
              <a:t>s</a:t>
            </a:r>
            <a:r>
              <a:rPr lang="en-US" sz="2400" dirty="0" err="1" smtClean="0">
                <a:solidFill>
                  <a:schemeClr val="bg1"/>
                </a:solidFill>
                <a:effectLst/>
                <a:latin typeface="Arial" pitchFamily="34" charset="0"/>
                <a:cs typeface="Arial" pitchFamily="34" charset="0"/>
              </a:rPr>
              <a:t>ensor</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9906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Inductive</a:t>
            </a: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proximity</a:t>
            </a:r>
            <a:r>
              <a:rPr lang="en-US" sz="2400" dirty="0" smtClean="0">
                <a:solidFill>
                  <a:schemeClr val="bg1"/>
                </a:solidFill>
                <a:latin typeface="Franklin Gothic Demi" pitchFamily="34" charset="0"/>
              </a:rPr>
              <a:t> sensors are used to detect both ferrous metals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(containing iron) and nonferrous metals (such as copper,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aluminum, and brass)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Inductive proximity </a:t>
            </a:r>
            <a:r>
              <a:rPr lang="en-US" sz="2400" dirty="0" smtClean="0">
                <a:solidFill>
                  <a:schemeClr val="bg1"/>
                </a:solidFill>
                <a:latin typeface="Franklin Gothic Demi" pitchFamily="34" charset="0"/>
              </a:rPr>
              <a:t>sensors operate under the electrical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principle of inductance, where a fluctuating current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induces an electromotive force (</a:t>
            </a:r>
            <a:r>
              <a:rPr lang="en-US" sz="2400" dirty="0" err="1" smtClean="0">
                <a:solidFill>
                  <a:schemeClr val="bg1"/>
                </a:solidFill>
                <a:latin typeface="Franklin Gothic Demi" pitchFamily="34" charset="0"/>
              </a:rPr>
              <a:t>emf</a:t>
            </a:r>
            <a:r>
              <a:rPr lang="en-US" sz="2400" dirty="0" smtClean="0">
                <a:solidFill>
                  <a:schemeClr val="bg1"/>
                </a:solidFill>
                <a:latin typeface="Franklin Gothic Demi" pitchFamily="34" charset="0"/>
              </a:rPr>
              <a:t>) in a target object</a:t>
            </a:r>
          </a:p>
        </p:txBody>
      </p:sp>
      <p:graphicFrame>
        <p:nvGraphicFramePr>
          <p:cNvPr id="216066" name="Object 2"/>
          <p:cNvGraphicFramePr>
            <a:graphicFrameLocks noChangeAspect="1"/>
          </p:cNvGraphicFramePr>
          <p:nvPr/>
        </p:nvGraphicFramePr>
        <p:xfrm>
          <a:off x="228600" y="3657600"/>
          <a:ext cx="8640446" cy="2665071"/>
        </p:xfrm>
        <a:graphic>
          <a:graphicData uri="http://schemas.openxmlformats.org/presentationml/2006/ole">
            <p:oleObj spid="_x0000_s216067" name="Visio" r:id="rId3" imgW="5378776" imgH="1658652" progId="">
              <p:embed/>
            </p:oleObj>
          </a:graphicData>
        </a:graphic>
      </p:graphicFrame>
      <p:sp>
        <p:nvSpPr>
          <p:cNvPr id="8" name="Rectangle 9"/>
          <p:cNvSpPr>
            <a:spLocks noChangeArrowheads="1"/>
          </p:cNvSpPr>
          <p:nvPr/>
        </p:nvSpPr>
        <p:spPr bwMode="auto">
          <a:xfrm>
            <a:off x="1524000" y="6229290"/>
            <a:ext cx="35052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Inductive proximity sensor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Inductive p</a:t>
            </a:r>
            <a:r>
              <a:rPr lang="en-US" sz="2400" dirty="0" err="1" smtClean="0">
                <a:solidFill>
                  <a:schemeClr val="bg1"/>
                </a:solidFill>
                <a:effectLst/>
                <a:latin typeface="Arial" pitchFamily="34" charset="0"/>
                <a:cs typeface="Arial" pitchFamily="34" charset="0"/>
              </a:rPr>
              <a:t>roximity</a:t>
            </a:r>
            <a:r>
              <a:rPr lang="en-US" sz="2400" dirty="0" smtClean="0">
                <a:solidFill>
                  <a:schemeClr val="bg1"/>
                </a:solidFill>
                <a:effectLst/>
                <a:latin typeface="Arial" pitchFamily="34" charset="0"/>
                <a:cs typeface="Arial" pitchFamily="34" charset="0"/>
              </a:rPr>
              <a:t> </a:t>
            </a:r>
            <a:r>
              <a:rPr lang="sr-Latn-CS" sz="2400" dirty="0" smtClean="0">
                <a:solidFill>
                  <a:schemeClr val="bg1"/>
                </a:solidFill>
                <a:effectLst/>
                <a:latin typeface="Arial" pitchFamily="34" charset="0"/>
                <a:cs typeface="Arial" pitchFamily="34" charset="0"/>
              </a:rPr>
              <a:t>s</a:t>
            </a:r>
            <a:r>
              <a:rPr lang="en-US" sz="2400" dirty="0" err="1" smtClean="0">
                <a:solidFill>
                  <a:schemeClr val="bg1"/>
                </a:solidFill>
                <a:effectLst/>
                <a:latin typeface="Arial" pitchFamily="34" charset="0"/>
                <a:cs typeface="Arial" pitchFamily="34" charset="0"/>
              </a:rPr>
              <a:t>ensor</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8382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operation of </a:t>
            </a:r>
            <a:r>
              <a:rPr lang="en-US" sz="2400" dirty="0" smtClean="0">
                <a:solidFill>
                  <a:srgbClr val="FF0000"/>
                </a:solidFill>
                <a:latin typeface="Franklin Gothic Demi" pitchFamily="34" charset="0"/>
              </a:rPr>
              <a:t>inductive proximity </a:t>
            </a:r>
            <a:r>
              <a:rPr lang="en-US" sz="2400" dirty="0" smtClean="0">
                <a:solidFill>
                  <a:schemeClr val="bg1"/>
                </a:solidFill>
                <a:latin typeface="Franklin Gothic Demi" pitchFamily="34" charset="0"/>
              </a:rPr>
              <a:t>sensor can be summarized as follows: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The oscillator circuit generates a high-frequency electromagnetic field that radiates from the end of the sensor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When a metal object enters the field, eddy currents are induced in the surface of the object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eddy currents on the object absorb some of the radiated energy from the sensor, resulting in a loss of energy and change of strength of the oscillator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sensor’s detection circuit monitors the oscillator’s strength and triggers a solid-state output at a specific level</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Once the metal object leaves the sensing area, the oscillator returns to its initial value.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Inductive p</a:t>
            </a:r>
            <a:r>
              <a:rPr lang="en-US" sz="2400" dirty="0" err="1" smtClean="0">
                <a:solidFill>
                  <a:schemeClr val="bg1"/>
                </a:solidFill>
                <a:effectLst/>
                <a:latin typeface="Arial" pitchFamily="34" charset="0"/>
                <a:cs typeface="Arial" pitchFamily="34" charset="0"/>
              </a:rPr>
              <a:t>roximity</a:t>
            </a:r>
            <a:r>
              <a:rPr lang="en-US" sz="2400" dirty="0" smtClean="0">
                <a:solidFill>
                  <a:schemeClr val="bg1"/>
                </a:solidFill>
                <a:effectLst/>
                <a:latin typeface="Arial" pitchFamily="34" charset="0"/>
                <a:cs typeface="Arial" pitchFamily="34" charset="0"/>
              </a:rPr>
              <a:t> </a:t>
            </a:r>
            <a:r>
              <a:rPr lang="sr-Latn-CS" sz="2400" dirty="0" smtClean="0">
                <a:solidFill>
                  <a:schemeClr val="bg1"/>
                </a:solidFill>
                <a:effectLst/>
                <a:latin typeface="Arial" pitchFamily="34" charset="0"/>
                <a:cs typeface="Arial" pitchFamily="34" charset="0"/>
              </a:rPr>
              <a:t>s</a:t>
            </a:r>
            <a:r>
              <a:rPr lang="en-US" sz="2400" dirty="0" err="1" smtClean="0">
                <a:solidFill>
                  <a:schemeClr val="bg1"/>
                </a:solidFill>
                <a:effectLst/>
                <a:latin typeface="Arial" pitchFamily="34" charset="0"/>
                <a:cs typeface="Arial" pitchFamily="34" charset="0"/>
              </a:rPr>
              <a:t>ensor</a:t>
            </a:r>
            <a:r>
              <a:rPr lang="en-US" sz="2400" dirty="0" smtClean="0">
                <a:solidFill>
                  <a:schemeClr val="bg1"/>
                </a:solidFill>
                <a:effectLst/>
                <a:latin typeface="Arial" pitchFamily="34" charset="0"/>
                <a:cs typeface="Arial" pitchFamily="34" charset="0"/>
              </a:rPr>
              <a:t>: wiring diagram</a:t>
            </a:r>
          </a:p>
        </p:txBody>
      </p:sp>
      <p:graphicFrame>
        <p:nvGraphicFramePr>
          <p:cNvPr id="220162" name="Object 2"/>
          <p:cNvGraphicFramePr>
            <a:graphicFrameLocks noChangeAspect="1"/>
          </p:cNvGraphicFramePr>
          <p:nvPr/>
        </p:nvGraphicFramePr>
        <p:xfrm>
          <a:off x="1203710" y="1066800"/>
          <a:ext cx="6035290" cy="3061962"/>
        </p:xfrm>
        <a:graphic>
          <a:graphicData uri="http://schemas.openxmlformats.org/presentationml/2006/ole">
            <p:oleObj spid="_x0000_s220163" name="Visio" r:id="rId3" imgW="3567567" imgH="1809803" progId="">
              <p:embed/>
            </p:oleObj>
          </a:graphicData>
        </a:graphic>
      </p:graphicFrame>
      <p:sp>
        <p:nvSpPr>
          <p:cNvPr id="5" name="Rectangle 9"/>
          <p:cNvSpPr>
            <a:spLocks noChangeArrowheads="1"/>
          </p:cNvSpPr>
          <p:nvPr/>
        </p:nvSpPr>
        <p:spPr bwMode="auto">
          <a:xfrm>
            <a:off x="1295400" y="4572000"/>
            <a:ext cx="25908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Typical three-wire DC sensor connection</a:t>
            </a:r>
            <a:endParaRPr lang="en-US" sz="2000" i="1" dirty="0">
              <a:solidFill>
                <a:schemeClr val="bg1"/>
              </a:solidFill>
              <a:latin typeface="Franklin Gothic Demi" pitchFamily="34" charset="0"/>
            </a:endParaRPr>
          </a:p>
        </p:txBody>
      </p:sp>
      <p:sp>
        <p:nvSpPr>
          <p:cNvPr id="8" name="Rectangle 9"/>
          <p:cNvSpPr>
            <a:spLocks noChangeArrowheads="1"/>
          </p:cNvSpPr>
          <p:nvPr/>
        </p:nvSpPr>
        <p:spPr bwMode="auto">
          <a:xfrm>
            <a:off x="4800600" y="4572000"/>
            <a:ext cx="25908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Typical t</a:t>
            </a:r>
            <a:r>
              <a:rPr lang="sr-Latn-CS" sz="2000" i="1" dirty="0" smtClean="0">
                <a:solidFill>
                  <a:schemeClr val="bg1"/>
                </a:solidFill>
                <a:latin typeface="Franklin Gothic Demi" pitchFamily="34" charset="0"/>
              </a:rPr>
              <a:t>wo</a:t>
            </a:r>
            <a:r>
              <a:rPr lang="en-US" sz="2000" i="1" dirty="0" smtClean="0">
                <a:solidFill>
                  <a:schemeClr val="bg1"/>
                </a:solidFill>
                <a:latin typeface="Franklin Gothic Demi" pitchFamily="34" charset="0"/>
              </a:rPr>
              <a:t>-wire DC sensor connection</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Inductive p</a:t>
            </a:r>
            <a:r>
              <a:rPr lang="en-US" sz="2400" dirty="0" err="1" smtClean="0">
                <a:solidFill>
                  <a:schemeClr val="bg1"/>
                </a:solidFill>
                <a:effectLst/>
                <a:latin typeface="Arial" pitchFamily="34" charset="0"/>
                <a:cs typeface="Arial" pitchFamily="34" charset="0"/>
              </a:rPr>
              <a:t>roximity</a:t>
            </a:r>
            <a:r>
              <a:rPr lang="en-US" sz="2400" dirty="0" smtClean="0">
                <a:solidFill>
                  <a:schemeClr val="bg1"/>
                </a:solidFill>
                <a:effectLst/>
                <a:latin typeface="Arial" pitchFamily="34" charset="0"/>
                <a:cs typeface="Arial" pitchFamily="34" charset="0"/>
              </a:rPr>
              <a:t> </a:t>
            </a:r>
            <a:r>
              <a:rPr lang="sr-Latn-CS" sz="2400" dirty="0" smtClean="0">
                <a:solidFill>
                  <a:schemeClr val="bg1"/>
                </a:solidFill>
                <a:effectLst/>
                <a:latin typeface="Arial" pitchFamily="34" charset="0"/>
                <a:cs typeface="Arial" pitchFamily="34" charset="0"/>
              </a:rPr>
              <a:t>s</a:t>
            </a:r>
            <a:r>
              <a:rPr lang="en-US" sz="2400" dirty="0" err="1" smtClean="0">
                <a:solidFill>
                  <a:schemeClr val="bg1"/>
                </a:solidFill>
                <a:effectLst/>
                <a:latin typeface="Arial" pitchFamily="34" charset="0"/>
                <a:cs typeface="Arial" pitchFamily="34" charset="0"/>
              </a:rPr>
              <a:t>ensor</a:t>
            </a:r>
            <a:r>
              <a:rPr lang="sr-Latn-CS" sz="2400" dirty="0" smtClean="0">
                <a:solidFill>
                  <a:schemeClr val="bg1"/>
                </a:solidFill>
                <a:effectLst/>
                <a:latin typeface="Arial" pitchFamily="34" charset="0"/>
                <a:cs typeface="Arial" pitchFamily="34" charset="0"/>
              </a:rPr>
              <a:t>: sensing range</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914400"/>
            <a:ext cx="40767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Hysteresis is the distance between the operating point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when the target approaches the proximity sensor face and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release point when the target is moving away from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sensor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face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Most proximity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sensors come equipped with an LED status indicator to</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verify the output switching action</a:t>
            </a:r>
          </a:p>
        </p:txBody>
      </p:sp>
      <p:graphicFrame>
        <p:nvGraphicFramePr>
          <p:cNvPr id="221187" name="Object 3"/>
          <p:cNvGraphicFramePr>
            <a:graphicFrameLocks noChangeAspect="1"/>
          </p:cNvGraphicFramePr>
          <p:nvPr/>
        </p:nvGraphicFramePr>
        <p:xfrm>
          <a:off x="4311382" y="1066800"/>
          <a:ext cx="4607193" cy="4114800"/>
        </p:xfrm>
        <a:graphic>
          <a:graphicData uri="http://schemas.openxmlformats.org/presentationml/2006/ole">
            <p:oleObj spid="_x0000_s221188" name="Visio" r:id="rId3" imgW="2748124" imgH="2454691" progId="">
              <p:embed/>
            </p:oleObj>
          </a:graphicData>
        </a:graphic>
      </p:graphicFrame>
      <p:sp>
        <p:nvSpPr>
          <p:cNvPr id="8" name="Rectangle 9"/>
          <p:cNvSpPr>
            <a:spLocks noChangeArrowheads="1"/>
          </p:cNvSpPr>
          <p:nvPr/>
        </p:nvSpPr>
        <p:spPr bwMode="auto">
          <a:xfrm>
            <a:off x="4876800" y="5410200"/>
            <a:ext cx="4038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Proximity sensor sensing range</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Capacitive proximity sensors</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66700" y="762000"/>
            <a:ext cx="8572500" cy="5410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Capacitive proximity </a:t>
            </a:r>
            <a:r>
              <a:rPr lang="en-US" sz="2400" dirty="0" smtClean="0">
                <a:solidFill>
                  <a:schemeClr val="bg1"/>
                </a:solidFill>
                <a:latin typeface="Franklin Gothic Demi" pitchFamily="34" charset="0"/>
              </a:rPr>
              <a:t>sensors are similar to inductive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proximity sensors. The main differences between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two types are that capacitive proximity sensors produce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electrostatic field instead of an electromagnetic field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are actuated by both conductive and nonconductive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materials</a:t>
            </a:r>
          </a:p>
        </p:txBody>
      </p:sp>
      <p:graphicFrame>
        <p:nvGraphicFramePr>
          <p:cNvPr id="222210" name="Object 2"/>
          <p:cNvGraphicFramePr>
            <a:graphicFrameLocks noChangeAspect="1"/>
          </p:cNvGraphicFramePr>
          <p:nvPr/>
        </p:nvGraphicFramePr>
        <p:xfrm>
          <a:off x="1143000" y="2667000"/>
          <a:ext cx="6917498" cy="3730091"/>
        </p:xfrm>
        <a:graphic>
          <a:graphicData uri="http://schemas.openxmlformats.org/presentationml/2006/ole">
            <p:oleObj spid="_x0000_s222211" name="Visio" r:id="rId3" imgW="3196883" imgH="1724314" progId="">
              <p:embed/>
            </p:oleObj>
          </a:graphicData>
        </a:graphic>
      </p:graphicFrame>
      <p:sp>
        <p:nvSpPr>
          <p:cNvPr id="5" name="Rectangle 9"/>
          <p:cNvSpPr>
            <a:spLocks noChangeArrowheads="1"/>
          </p:cNvSpPr>
          <p:nvPr/>
        </p:nvSpPr>
        <p:spPr bwMode="auto">
          <a:xfrm>
            <a:off x="3505200" y="6324600"/>
            <a:ext cx="4038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Capacitive proximity sensor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Electromagnetic Control Relays</a:t>
            </a:r>
          </a:p>
        </p:txBody>
      </p:sp>
      <p:sp>
        <p:nvSpPr>
          <p:cNvPr id="3" name="Subtitle 6"/>
          <p:cNvSpPr>
            <a:spLocks noGrp="1"/>
          </p:cNvSpPr>
          <p:nvPr/>
        </p:nvSpPr>
        <p:spPr bwMode="auto">
          <a:xfrm>
            <a:off x="266700" y="9906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00B0F0"/>
                </a:solidFill>
                <a:latin typeface="Franklin Gothic Demi" pitchFamily="34" charset="0"/>
              </a:rPr>
              <a:t>The coil and contacts are insulated</a:t>
            </a:r>
            <a:r>
              <a:rPr lang="sr-Latn-CS" sz="2400" dirty="0" smtClean="0">
                <a:solidFill>
                  <a:srgbClr val="00B0F0"/>
                </a:solidFill>
                <a:latin typeface="Franklin Gothic Demi" pitchFamily="34" charset="0"/>
              </a:rPr>
              <a:t> </a:t>
            </a:r>
            <a:r>
              <a:rPr lang="en-US" sz="2400" dirty="0" smtClean="0">
                <a:solidFill>
                  <a:srgbClr val="00B0F0"/>
                </a:solidFill>
                <a:latin typeface="Franklin Gothic Demi" pitchFamily="34" charset="0"/>
              </a:rPr>
              <a:t>from each other; therefore, under normal conditions,</a:t>
            </a:r>
            <a:r>
              <a:rPr lang="sr-Latn-CS" sz="2400" dirty="0" smtClean="0">
                <a:solidFill>
                  <a:srgbClr val="00B0F0"/>
                </a:solidFill>
                <a:latin typeface="Franklin Gothic Demi" pitchFamily="34" charset="0"/>
              </a:rPr>
              <a:t> </a:t>
            </a:r>
            <a:r>
              <a:rPr lang="en-US" sz="2400" dirty="0" smtClean="0">
                <a:solidFill>
                  <a:srgbClr val="00B0F0"/>
                </a:solidFill>
                <a:latin typeface="Franklin Gothic Demi" pitchFamily="34" charset="0"/>
              </a:rPr>
              <a:t>no electric circuit will exist between them</a:t>
            </a:r>
            <a:endParaRPr lang="sr-Latn-CS" sz="2400" dirty="0" smtClean="0">
              <a:solidFill>
                <a:srgbClr val="00B0F0"/>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The letter </a:t>
            </a:r>
            <a:r>
              <a:rPr lang="en-US" sz="2400" dirty="0" smtClean="0">
                <a:solidFill>
                  <a:srgbClr val="FF0000"/>
                </a:solidFill>
                <a:latin typeface="Franklin Gothic Demi" pitchFamily="34" charset="0"/>
              </a:rPr>
              <a:t>M</a:t>
            </a:r>
            <a:r>
              <a:rPr lang="en-US" sz="2400" dirty="0" smtClean="0">
                <a:solidFill>
                  <a:schemeClr val="bg1"/>
                </a:solidFill>
                <a:latin typeface="Franklin Gothic Demi" pitchFamily="34" charset="0"/>
              </a:rPr>
              <a:t> frequently indicates a</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motor starter, while </a:t>
            </a:r>
            <a:r>
              <a:rPr lang="en-US" sz="2400" dirty="0" smtClean="0">
                <a:solidFill>
                  <a:srgbClr val="FF0000"/>
                </a:solidFill>
                <a:latin typeface="Franklin Gothic Demi" pitchFamily="34" charset="0"/>
              </a:rPr>
              <a:t>CR</a:t>
            </a:r>
            <a:r>
              <a:rPr lang="en-US" sz="2400" dirty="0" smtClean="0">
                <a:solidFill>
                  <a:schemeClr val="bg1"/>
                </a:solidFill>
                <a:latin typeface="Franklin Gothic Demi" pitchFamily="34" charset="0"/>
              </a:rPr>
              <a:t> is used for control relays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Normally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open (</a:t>
            </a:r>
            <a:r>
              <a:rPr lang="en-US" sz="2400" dirty="0" smtClean="0">
                <a:solidFill>
                  <a:srgbClr val="FF0000"/>
                </a:solidFill>
                <a:latin typeface="Franklin Gothic Demi" pitchFamily="34" charset="0"/>
              </a:rPr>
              <a:t>NO</a:t>
            </a:r>
            <a:r>
              <a:rPr lang="en-US" sz="2400" dirty="0" smtClean="0">
                <a:solidFill>
                  <a:schemeClr val="bg1"/>
                </a:solidFill>
                <a:latin typeface="Franklin Gothic Demi" pitchFamily="34" charset="0"/>
              </a:rPr>
              <a:t>) contacts are defined as those contacts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that are open when no current flows through the coil but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that close as soon as the coil conducts a current or is energized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Normally closed (</a:t>
            </a:r>
            <a:r>
              <a:rPr lang="en-US" sz="2400" dirty="0" smtClean="0">
                <a:solidFill>
                  <a:srgbClr val="FF0000"/>
                </a:solidFill>
                <a:latin typeface="Franklin Gothic Demi" pitchFamily="34" charset="0"/>
              </a:rPr>
              <a:t>NC</a:t>
            </a:r>
            <a:r>
              <a:rPr lang="en-US" sz="2400" dirty="0" smtClean="0">
                <a:solidFill>
                  <a:schemeClr val="bg1"/>
                </a:solidFill>
                <a:latin typeface="Franklin Gothic Demi" pitchFamily="34" charset="0"/>
              </a:rPr>
              <a:t>) contacts are closed when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coil is de-energized and open when the coil is energized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Control relay coils and contacts have separate ratings.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Coils are rated for the type of operating current (DC or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AC) and normal operating voltage</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Capacitive proximity sensors</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6858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Capacitive proximity </a:t>
            </a:r>
            <a:r>
              <a:rPr lang="en-US" sz="2400" dirty="0" smtClean="0">
                <a:solidFill>
                  <a:schemeClr val="bg1"/>
                </a:solidFill>
                <a:latin typeface="Franklin Gothic Demi" pitchFamily="34" charset="0"/>
              </a:rPr>
              <a:t>sensors will sense metal objects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as well as nonmetallic materials such as paper, glass, liquids,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cloth</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They typically have a short sensing range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of about 1 inch</a:t>
            </a:r>
            <a:r>
              <a:rPr lang="sr-Latn-CS" sz="2400" dirty="0" smtClean="0">
                <a:solidFill>
                  <a:schemeClr val="bg1"/>
                </a:solidFill>
                <a:latin typeface="Franklin Gothic Demi" pitchFamily="34" charset="0"/>
              </a:rPr>
              <a:t> regardless of t</a:t>
            </a:r>
            <a:r>
              <a:rPr lang="en-US" sz="2400" dirty="0" err="1" smtClean="0">
                <a:solidFill>
                  <a:schemeClr val="bg1"/>
                </a:solidFill>
                <a:latin typeface="Franklin Gothic Demi" pitchFamily="34" charset="0"/>
              </a:rPr>
              <a:t>ype</a:t>
            </a:r>
            <a:r>
              <a:rPr lang="en-US" sz="2400" dirty="0" smtClean="0">
                <a:solidFill>
                  <a:schemeClr val="bg1"/>
                </a:solidFill>
                <a:latin typeface="Franklin Gothic Demi" pitchFamily="34" charset="0"/>
              </a:rPr>
              <a:t> of material being</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sensed </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larger the dielectric constant of a target,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easier it is for the capacitive sensor to detect. This makes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possible the detection of</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materials inside nonmetallic</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containers</a:t>
            </a:r>
          </a:p>
        </p:txBody>
      </p:sp>
      <p:pic>
        <p:nvPicPr>
          <p:cNvPr id="223236" name="Picture 4"/>
          <p:cNvPicPr>
            <a:picLocks noChangeAspect="1" noChangeArrowheads="1"/>
          </p:cNvPicPr>
          <p:nvPr/>
        </p:nvPicPr>
        <p:blipFill>
          <a:blip r:embed="rId2"/>
          <a:srcRect/>
          <a:stretch>
            <a:fillRect/>
          </a:stretch>
        </p:blipFill>
        <p:spPr bwMode="auto">
          <a:xfrm>
            <a:off x="228600" y="3886200"/>
            <a:ext cx="6629400" cy="2620925"/>
          </a:xfrm>
          <a:prstGeom prst="rect">
            <a:avLst/>
          </a:prstGeom>
          <a:noFill/>
          <a:ln w="9525">
            <a:noFill/>
            <a:miter lim="800000"/>
            <a:headEnd/>
            <a:tailEnd/>
          </a:ln>
          <a:effectLst/>
        </p:spPr>
      </p:pic>
      <p:sp>
        <p:nvSpPr>
          <p:cNvPr id="8" name="Rectangle 9"/>
          <p:cNvSpPr>
            <a:spLocks noChangeArrowheads="1"/>
          </p:cNvSpPr>
          <p:nvPr/>
        </p:nvSpPr>
        <p:spPr bwMode="auto">
          <a:xfrm>
            <a:off x="7124700" y="5105400"/>
            <a:ext cx="2019300" cy="1323439"/>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Capacitive proximity</a:t>
            </a:r>
            <a:endParaRPr lang="sr-Latn-CS" sz="2000" i="1" dirty="0" smtClean="0">
              <a:solidFill>
                <a:schemeClr val="bg1"/>
              </a:solidFill>
              <a:latin typeface="Franklin Gothic Demi" pitchFamily="34" charset="0"/>
            </a:endParaRPr>
          </a:p>
          <a:p>
            <a:r>
              <a:rPr lang="en-US" sz="2000" i="1" dirty="0" smtClean="0">
                <a:solidFill>
                  <a:schemeClr val="bg1"/>
                </a:solidFill>
                <a:latin typeface="Franklin Gothic Demi" pitchFamily="34" charset="0"/>
              </a:rPr>
              <a:t> sensor liquid detection</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Magnetic Reed Switch</a:t>
            </a:r>
            <a:endParaRPr lang="en-US" sz="2400" dirty="0" smtClean="0">
              <a:solidFill>
                <a:schemeClr val="bg1"/>
              </a:solidFill>
              <a:effectLst/>
              <a:latin typeface="Arial" pitchFamily="34" charset="0"/>
              <a:cs typeface="Arial" pitchFamily="34" charset="0"/>
            </a:endParaRPr>
          </a:p>
        </p:txBody>
      </p:sp>
      <p:sp>
        <p:nvSpPr>
          <p:cNvPr id="6" name="Subtitle 6"/>
          <p:cNvSpPr>
            <a:spLocks noGrp="1"/>
          </p:cNvSpPr>
          <p:nvPr/>
        </p:nvSpPr>
        <p:spPr bwMode="auto">
          <a:xfrm>
            <a:off x="228600" y="838200"/>
            <a:ext cx="4419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a:t>
            </a:r>
            <a:r>
              <a:rPr lang="en-US" sz="2400" dirty="0" smtClean="0">
                <a:solidFill>
                  <a:srgbClr val="FF0000"/>
                </a:solidFill>
                <a:latin typeface="Franklin Gothic Demi" pitchFamily="34" charset="0"/>
              </a:rPr>
              <a:t>magnetic reed switch </a:t>
            </a:r>
            <a:r>
              <a:rPr lang="en-US" sz="2400" dirty="0" smtClean="0">
                <a:solidFill>
                  <a:schemeClr val="bg1"/>
                </a:solidFill>
                <a:latin typeface="Franklin Gothic Demi" pitchFamily="34" charset="0"/>
              </a:rPr>
              <a:t>is composed of two flat contact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tabs that are hermetically sealed (airtight) in a glass tube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filled with protective gas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When a magnetic force is generated parallel to the reed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switch, the reeds become flux carriers in the magnetic circuit.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overlapping ends of the reeds become opposite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magnetic poles, which attract each other</a:t>
            </a:r>
          </a:p>
        </p:txBody>
      </p:sp>
      <p:sp>
        <p:nvSpPr>
          <p:cNvPr id="9" name="Rectangle 9"/>
          <p:cNvSpPr>
            <a:spLocks noChangeArrowheads="1"/>
          </p:cNvSpPr>
          <p:nvPr/>
        </p:nvSpPr>
        <p:spPr bwMode="auto">
          <a:xfrm>
            <a:off x="5486400" y="5029200"/>
            <a:ext cx="2590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Magnetic reed switch</a:t>
            </a:r>
            <a:endParaRPr lang="en-US" sz="2000" i="1" dirty="0">
              <a:solidFill>
                <a:schemeClr val="bg1"/>
              </a:solidFill>
              <a:latin typeface="Franklin Gothic Demi" pitchFamily="34" charset="0"/>
            </a:endParaRPr>
          </a:p>
        </p:txBody>
      </p:sp>
      <p:graphicFrame>
        <p:nvGraphicFramePr>
          <p:cNvPr id="224259" name="Object 3"/>
          <p:cNvGraphicFramePr>
            <a:graphicFrameLocks noChangeAspect="1"/>
          </p:cNvGraphicFramePr>
          <p:nvPr/>
        </p:nvGraphicFramePr>
        <p:xfrm>
          <a:off x="4615771" y="1066800"/>
          <a:ext cx="4299629" cy="3733800"/>
        </p:xfrm>
        <a:graphic>
          <a:graphicData uri="http://schemas.openxmlformats.org/presentationml/2006/ole">
            <p:oleObj spid="_x0000_s224260" name="Visio" r:id="rId3" imgW="2014142" imgH="1749145"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Light 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a:t>
            </a:r>
            <a:r>
              <a:rPr lang="en-US" sz="2400" dirty="0" smtClean="0">
                <a:solidFill>
                  <a:srgbClr val="FF0000"/>
                </a:solidFill>
                <a:latin typeface="Franklin Gothic Demi" pitchFamily="34" charset="0"/>
              </a:rPr>
              <a:t>photoelectric</a:t>
            </a:r>
            <a:r>
              <a:rPr lang="en-US" sz="2400" dirty="0" smtClean="0">
                <a:solidFill>
                  <a:schemeClr val="bg1"/>
                </a:solidFill>
                <a:latin typeface="Franklin Gothic Demi" pitchFamily="34" charset="0"/>
              </a:rPr>
              <a:t> sensor is an optical control device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that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operates by detecting a visible or invisible beam of</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light and responding to a change in the received light intensity</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Photoelectric</a:t>
            </a:r>
            <a:r>
              <a:rPr lang="en-US" sz="2400" dirty="0" smtClean="0">
                <a:solidFill>
                  <a:schemeClr val="bg1"/>
                </a:solidFill>
                <a:latin typeface="Franklin Gothic Demi" pitchFamily="34" charset="0"/>
              </a:rPr>
              <a:t> sensors are composed of two basic</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components: a transmitter (light source) and a receiver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(sensor)</a:t>
            </a:r>
          </a:p>
        </p:txBody>
      </p:sp>
      <p:graphicFrame>
        <p:nvGraphicFramePr>
          <p:cNvPr id="225283" name="Object 3"/>
          <p:cNvGraphicFramePr>
            <a:graphicFrameLocks noChangeAspect="1"/>
          </p:cNvGraphicFramePr>
          <p:nvPr/>
        </p:nvGraphicFramePr>
        <p:xfrm>
          <a:off x="381000" y="3184525"/>
          <a:ext cx="5867400" cy="3257984"/>
        </p:xfrm>
        <a:graphic>
          <a:graphicData uri="http://schemas.openxmlformats.org/presentationml/2006/ole">
            <p:oleObj spid="_x0000_s225284" name="Visio" r:id="rId3" imgW="3073087" imgH="1706933" progId="">
              <p:embed/>
            </p:oleObj>
          </a:graphicData>
        </a:graphic>
      </p:graphicFrame>
      <p:sp>
        <p:nvSpPr>
          <p:cNvPr id="10" name="Rectangle 9"/>
          <p:cNvSpPr>
            <a:spLocks noChangeArrowheads="1"/>
          </p:cNvSpPr>
          <p:nvPr/>
        </p:nvSpPr>
        <p:spPr bwMode="auto">
          <a:xfrm>
            <a:off x="6248400" y="5867400"/>
            <a:ext cx="2590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Photoelectric sensor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Light 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scan technique refers to the method used by photoelectric</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sensors to detect an object</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a:t>
            </a:r>
            <a:r>
              <a:rPr lang="en-US" sz="2400" dirty="0" smtClean="0">
                <a:solidFill>
                  <a:srgbClr val="FF0000"/>
                </a:solidFill>
                <a:latin typeface="Franklin Gothic Demi" pitchFamily="34" charset="0"/>
              </a:rPr>
              <a:t>through-beam</a:t>
            </a:r>
            <a:r>
              <a:rPr lang="sr-Latn-CS" sz="2400" dirty="0" smtClean="0">
                <a:solidFill>
                  <a:srgbClr val="FF0000"/>
                </a:solidFill>
                <a:latin typeface="Franklin Gothic Demi" pitchFamily="34" charset="0"/>
              </a:rPr>
              <a:t> </a:t>
            </a:r>
            <a:r>
              <a:rPr lang="en-US" sz="2400" dirty="0" smtClean="0">
                <a:solidFill>
                  <a:srgbClr val="FF0000"/>
                </a:solidFill>
                <a:latin typeface="Franklin Gothic Demi" pitchFamily="34" charset="0"/>
              </a:rPr>
              <a:t>scan </a:t>
            </a:r>
            <a:r>
              <a:rPr lang="en-US" sz="2400" dirty="0" smtClean="0">
                <a:solidFill>
                  <a:schemeClr val="bg1"/>
                </a:solidFill>
                <a:latin typeface="Franklin Gothic Demi" pitchFamily="34" charset="0"/>
              </a:rPr>
              <a:t>technique (also called direct scan) places the transmitter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receiver in direct line with each other</a:t>
            </a:r>
          </a:p>
        </p:txBody>
      </p:sp>
      <p:sp>
        <p:nvSpPr>
          <p:cNvPr id="10" name="Rectangle 9"/>
          <p:cNvSpPr>
            <a:spLocks noChangeArrowheads="1"/>
          </p:cNvSpPr>
          <p:nvPr/>
        </p:nvSpPr>
        <p:spPr bwMode="auto">
          <a:xfrm>
            <a:off x="3200400" y="6248400"/>
            <a:ext cx="2590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Through-beam scan</a:t>
            </a:r>
            <a:endParaRPr lang="en-US" sz="2000" i="1" dirty="0">
              <a:solidFill>
                <a:schemeClr val="bg1"/>
              </a:solidFill>
              <a:latin typeface="Franklin Gothic Demi" pitchFamily="34" charset="0"/>
            </a:endParaRPr>
          </a:p>
        </p:txBody>
      </p:sp>
      <p:graphicFrame>
        <p:nvGraphicFramePr>
          <p:cNvPr id="228353" name="Object 1"/>
          <p:cNvGraphicFramePr>
            <a:graphicFrameLocks noChangeAspect="1"/>
          </p:cNvGraphicFramePr>
          <p:nvPr/>
        </p:nvGraphicFramePr>
        <p:xfrm>
          <a:off x="845703" y="2928938"/>
          <a:ext cx="7383897" cy="3243262"/>
        </p:xfrm>
        <a:graphic>
          <a:graphicData uri="http://schemas.openxmlformats.org/presentationml/2006/ole">
            <p:oleObj spid="_x0000_s228354" name="Visio" r:id="rId3" imgW="3317465" imgH="1456826"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Light 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5725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In a </a:t>
            </a:r>
            <a:r>
              <a:rPr lang="en-US" sz="2400" dirty="0" err="1" smtClean="0">
                <a:solidFill>
                  <a:srgbClr val="FF0000"/>
                </a:solidFill>
                <a:latin typeface="Franklin Gothic Demi" pitchFamily="34" charset="0"/>
              </a:rPr>
              <a:t>retroreflective</a:t>
            </a:r>
            <a:r>
              <a:rPr lang="en-US" sz="2400" dirty="0" smtClean="0">
                <a:solidFill>
                  <a:schemeClr val="bg1"/>
                </a:solidFill>
                <a:latin typeface="Franklin Gothic Demi" pitchFamily="34" charset="0"/>
              </a:rPr>
              <a:t> scan, the transmitter and receiver are housed in the same enclosure</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This arrangement requires the use of a separate reflector or reflective tape mounted across from the sensor to return light back to the receiver</a:t>
            </a:r>
          </a:p>
        </p:txBody>
      </p:sp>
      <p:sp>
        <p:nvSpPr>
          <p:cNvPr id="10" name="Rectangle 9"/>
          <p:cNvSpPr>
            <a:spLocks noChangeArrowheads="1"/>
          </p:cNvSpPr>
          <p:nvPr/>
        </p:nvSpPr>
        <p:spPr bwMode="auto">
          <a:xfrm>
            <a:off x="6096000" y="6019800"/>
            <a:ext cx="2590800" cy="400110"/>
          </a:xfrm>
          <a:prstGeom prst="rect">
            <a:avLst/>
          </a:prstGeom>
          <a:noFill/>
          <a:ln w="9525">
            <a:noFill/>
            <a:miter lim="800000"/>
            <a:headEnd/>
            <a:tailEnd/>
          </a:ln>
        </p:spPr>
        <p:txBody>
          <a:bodyPr wrap="square">
            <a:spAutoFit/>
          </a:bodyPr>
          <a:lstStyle/>
          <a:p>
            <a:r>
              <a:rPr lang="en-US" sz="2000" i="1" dirty="0" err="1" smtClean="0">
                <a:solidFill>
                  <a:schemeClr val="bg1"/>
                </a:solidFill>
                <a:latin typeface="Franklin Gothic Demi" pitchFamily="34" charset="0"/>
              </a:rPr>
              <a:t>Retroreflective</a:t>
            </a:r>
            <a:r>
              <a:rPr lang="en-US" sz="2000" i="1" dirty="0" smtClean="0">
                <a:solidFill>
                  <a:schemeClr val="bg1"/>
                </a:solidFill>
                <a:latin typeface="Franklin Gothic Demi" pitchFamily="34" charset="0"/>
              </a:rPr>
              <a:t> scan</a:t>
            </a:r>
            <a:endParaRPr lang="en-US" sz="2000" i="1" dirty="0">
              <a:solidFill>
                <a:schemeClr val="bg1"/>
              </a:solidFill>
              <a:latin typeface="Franklin Gothic Demi" pitchFamily="34" charset="0"/>
            </a:endParaRPr>
          </a:p>
        </p:txBody>
      </p:sp>
      <p:graphicFrame>
        <p:nvGraphicFramePr>
          <p:cNvPr id="234499" name="Object 3"/>
          <p:cNvGraphicFramePr>
            <a:graphicFrameLocks noChangeAspect="1"/>
          </p:cNvGraphicFramePr>
          <p:nvPr/>
        </p:nvGraphicFramePr>
        <p:xfrm>
          <a:off x="304800" y="2971800"/>
          <a:ext cx="5494192" cy="3581400"/>
        </p:xfrm>
        <a:graphic>
          <a:graphicData uri="http://schemas.openxmlformats.org/presentationml/2006/ole">
            <p:oleObj spid="_x0000_s234500" name="Visio" r:id="rId3" imgW="3214426" imgH="2096078"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Light 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35814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Fiber optic </a:t>
            </a:r>
            <a:r>
              <a:rPr lang="en-US" sz="2400" dirty="0" smtClean="0">
                <a:solidFill>
                  <a:schemeClr val="bg1"/>
                </a:solidFill>
                <a:latin typeface="Franklin Gothic Demi" pitchFamily="34" charset="0"/>
              </a:rPr>
              <a:t>sensors use a flexible cable containing tiny fibers that channel light from emitter to receiver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Fiber optic </a:t>
            </a:r>
            <a:r>
              <a:rPr lang="en-US" sz="2400" dirty="0" smtClean="0">
                <a:solidFill>
                  <a:schemeClr val="bg1"/>
                </a:solidFill>
                <a:latin typeface="Franklin Gothic Demi" pitchFamily="34" charset="0"/>
              </a:rPr>
              <a:t>sensor systems are completely immune to all forms of electrical interference</a:t>
            </a:r>
          </a:p>
        </p:txBody>
      </p:sp>
      <p:sp>
        <p:nvSpPr>
          <p:cNvPr id="10" name="Rectangle 9"/>
          <p:cNvSpPr>
            <a:spLocks noChangeArrowheads="1"/>
          </p:cNvSpPr>
          <p:nvPr/>
        </p:nvSpPr>
        <p:spPr bwMode="auto">
          <a:xfrm>
            <a:off x="5257800" y="6019800"/>
            <a:ext cx="2590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Fiber optic sensors</a:t>
            </a:r>
            <a:endParaRPr lang="en-US" sz="2000" i="1" dirty="0">
              <a:solidFill>
                <a:schemeClr val="bg1"/>
              </a:solidFill>
              <a:latin typeface="Franklin Gothic Demi" pitchFamily="34" charset="0"/>
            </a:endParaRPr>
          </a:p>
        </p:txBody>
      </p:sp>
      <p:graphicFrame>
        <p:nvGraphicFramePr>
          <p:cNvPr id="235523" name="Object 3"/>
          <p:cNvGraphicFramePr>
            <a:graphicFrameLocks noChangeAspect="1"/>
          </p:cNvGraphicFramePr>
          <p:nvPr/>
        </p:nvGraphicFramePr>
        <p:xfrm>
          <a:off x="4038600" y="914399"/>
          <a:ext cx="4842747" cy="4790109"/>
        </p:xfrm>
        <a:graphic>
          <a:graphicData uri="http://schemas.openxmlformats.org/presentationml/2006/ole">
            <p:oleObj spid="_x0000_s235524" name="Visio" r:id="rId3" imgW="3067151" imgH="3033072"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Light 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86868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Bar code </a:t>
            </a:r>
            <a:r>
              <a:rPr lang="en-US" sz="2400" dirty="0" smtClean="0">
                <a:solidFill>
                  <a:schemeClr val="bg1"/>
                </a:solidFill>
                <a:latin typeface="Franklin Gothic Demi" pitchFamily="34" charset="0"/>
              </a:rPr>
              <a:t>technology is widely implemented in industry to enter data quickly and accurately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light source within the scanner illuminates the bar code symbol; those bars absorb light, and spaces reflect light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a:t>
            </a:r>
            <a:r>
              <a:rPr lang="en-US" sz="2400" dirty="0" err="1" smtClean="0">
                <a:solidFill>
                  <a:schemeClr val="bg1"/>
                </a:solidFill>
                <a:latin typeface="Franklin Gothic Demi" pitchFamily="34" charset="0"/>
              </a:rPr>
              <a:t>photodetector</a:t>
            </a:r>
            <a:r>
              <a:rPr lang="en-US" sz="2400" dirty="0" smtClean="0">
                <a:solidFill>
                  <a:schemeClr val="bg1"/>
                </a:solidFill>
                <a:latin typeface="Franklin Gothic Demi" pitchFamily="34" charset="0"/>
              </a:rPr>
              <a:t> collects this light in the form of an electronic-signal pattern representing the printed symbol. </a:t>
            </a:r>
          </a:p>
        </p:txBody>
      </p:sp>
      <p:sp>
        <p:nvSpPr>
          <p:cNvPr id="10" name="Rectangle 9"/>
          <p:cNvSpPr>
            <a:spLocks noChangeArrowheads="1"/>
          </p:cNvSpPr>
          <p:nvPr/>
        </p:nvSpPr>
        <p:spPr bwMode="auto">
          <a:xfrm>
            <a:off x="381000" y="6153090"/>
            <a:ext cx="34290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PLC bar code application</a:t>
            </a:r>
            <a:endParaRPr lang="en-US" sz="2000" i="1" dirty="0">
              <a:solidFill>
                <a:schemeClr val="bg1"/>
              </a:solidFill>
              <a:latin typeface="Franklin Gothic Demi" pitchFamily="34" charset="0"/>
            </a:endParaRPr>
          </a:p>
        </p:txBody>
      </p:sp>
      <p:graphicFrame>
        <p:nvGraphicFramePr>
          <p:cNvPr id="236547" name="Object 3"/>
          <p:cNvGraphicFramePr>
            <a:graphicFrameLocks noChangeAspect="1"/>
          </p:cNvGraphicFramePr>
          <p:nvPr/>
        </p:nvGraphicFramePr>
        <p:xfrm>
          <a:off x="1211965" y="3505200"/>
          <a:ext cx="7627235" cy="3124200"/>
        </p:xfrm>
        <a:graphic>
          <a:graphicData uri="http://schemas.openxmlformats.org/presentationml/2006/ole">
            <p:oleObj spid="_x0000_s236548" name="Visio" r:id="rId3" imgW="4162273" imgH="1704854"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Ultrasonic</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762000"/>
            <a:ext cx="39624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a:t>
            </a:r>
            <a:r>
              <a:rPr lang="en-US" sz="2400" dirty="0" smtClean="0">
                <a:solidFill>
                  <a:srgbClr val="FF0000"/>
                </a:solidFill>
                <a:latin typeface="Franklin Gothic Demi" pitchFamily="34" charset="0"/>
              </a:rPr>
              <a:t>ultrasonic</a:t>
            </a:r>
            <a:r>
              <a:rPr lang="en-US" sz="2400" dirty="0" smtClean="0">
                <a:solidFill>
                  <a:schemeClr val="bg1"/>
                </a:solidFill>
                <a:latin typeface="Franklin Gothic Demi" pitchFamily="34" charset="0"/>
              </a:rPr>
              <a:t> sensor operates by sending high-frequency sound waves toward the target and measuring the time it takes for the pulses to bounce back</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time taken for this echo to return to the sensor is directly proportional to the distance or height of the object because sound has a constant velocity</a:t>
            </a:r>
          </a:p>
        </p:txBody>
      </p:sp>
      <p:sp>
        <p:nvSpPr>
          <p:cNvPr id="10" name="Rectangle 9"/>
          <p:cNvSpPr>
            <a:spLocks noChangeArrowheads="1"/>
          </p:cNvSpPr>
          <p:nvPr/>
        </p:nvSpPr>
        <p:spPr bwMode="auto">
          <a:xfrm>
            <a:off x="5486400" y="6324600"/>
            <a:ext cx="2514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Ultrasonic sensor</a:t>
            </a:r>
            <a:endParaRPr lang="en-US" sz="2000" i="1" dirty="0">
              <a:solidFill>
                <a:schemeClr val="bg1"/>
              </a:solidFill>
              <a:latin typeface="Franklin Gothic Demi" pitchFamily="34" charset="0"/>
            </a:endParaRPr>
          </a:p>
        </p:txBody>
      </p:sp>
      <p:graphicFrame>
        <p:nvGraphicFramePr>
          <p:cNvPr id="237572" name="Object 4"/>
          <p:cNvGraphicFramePr>
            <a:graphicFrameLocks noChangeAspect="1"/>
          </p:cNvGraphicFramePr>
          <p:nvPr/>
        </p:nvGraphicFramePr>
        <p:xfrm>
          <a:off x="4267200" y="838200"/>
          <a:ext cx="4729163" cy="5329004"/>
        </p:xfrm>
        <a:graphic>
          <a:graphicData uri="http://schemas.openxmlformats.org/presentationml/2006/ole">
            <p:oleObj spid="_x0000_s237573" name="Visio" r:id="rId3" imgW="3129460" imgH="3525886"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Strain</a:t>
            </a:r>
            <a:r>
              <a:rPr lang="sr-Latn-CS" sz="2400" dirty="0" smtClean="0">
                <a:solidFill>
                  <a:schemeClr val="bg1"/>
                </a:solidFill>
                <a:effectLst/>
                <a:latin typeface="Arial" pitchFamily="34" charset="0"/>
                <a:cs typeface="Arial" pitchFamily="34" charset="0"/>
              </a:rPr>
              <a:t>/</a:t>
            </a:r>
            <a:r>
              <a:rPr lang="sr-Latn-CS" sz="2400" dirty="0" err="1" smtClean="0">
                <a:solidFill>
                  <a:schemeClr val="bg1"/>
                </a:solidFill>
                <a:effectLst/>
                <a:latin typeface="Arial" pitchFamily="34" charset="0"/>
                <a:cs typeface="Arial" pitchFamily="34" charset="0"/>
              </a:rPr>
              <a:t>Weight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990600"/>
            <a:ext cx="42672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a:t>
            </a:r>
            <a:r>
              <a:rPr lang="en-US" sz="2400" dirty="0" smtClean="0">
                <a:solidFill>
                  <a:srgbClr val="FF0000"/>
                </a:solidFill>
                <a:latin typeface="Franklin Gothic Demi" pitchFamily="34" charset="0"/>
              </a:rPr>
              <a:t>strain gauge </a:t>
            </a:r>
            <a:r>
              <a:rPr lang="en-US" sz="2400" dirty="0" smtClean="0">
                <a:solidFill>
                  <a:schemeClr val="bg1"/>
                </a:solidFill>
                <a:latin typeface="Franklin Gothic Demi" pitchFamily="34" charset="0"/>
              </a:rPr>
              <a:t>converts a mechanical strain into an electric signal</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Strain gauges </a:t>
            </a:r>
            <a:r>
              <a:rPr lang="en-US" sz="2400" dirty="0" smtClean="0">
                <a:solidFill>
                  <a:schemeClr val="bg1"/>
                </a:solidFill>
                <a:latin typeface="Franklin Gothic Demi" pitchFamily="34" charset="0"/>
              </a:rPr>
              <a:t>are based on the principle that the resistance of a conductor varies with length and </a:t>
            </a:r>
            <a:r>
              <a:rPr lang="en-US" sz="2400" dirty="0" err="1" smtClean="0">
                <a:solidFill>
                  <a:schemeClr val="bg1"/>
                </a:solidFill>
                <a:latin typeface="Franklin Gothic Demi" pitchFamily="34" charset="0"/>
              </a:rPr>
              <a:t>crosssectional</a:t>
            </a:r>
            <a:r>
              <a:rPr lang="en-US" sz="2400" dirty="0" smtClean="0">
                <a:solidFill>
                  <a:schemeClr val="bg1"/>
                </a:solidFill>
                <a:latin typeface="Franklin Gothic Demi" pitchFamily="34" charset="0"/>
              </a:rPr>
              <a:t> area</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force applied to the gauge causes the gauge to bend which in turn changes its resistance</a:t>
            </a:r>
          </a:p>
        </p:txBody>
      </p:sp>
      <p:graphicFrame>
        <p:nvGraphicFramePr>
          <p:cNvPr id="238595" name="Object 3"/>
          <p:cNvGraphicFramePr>
            <a:graphicFrameLocks noChangeAspect="1"/>
          </p:cNvGraphicFramePr>
          <p:nvPr/>
        </p:nvGraphicFramePr>
        <p:xfrm>
          <a:off x="4572000" y="1219200"/>
          <a:ext cx="4292645" cy="4495800"/>
        </p:xfrm>
        <a:graphic>
          <a:graphicData uri="http://schemas.openxmlformats.org/presentationml/2006/ole">
            <p:oleObj spid="_x0000_s238596" name="Visio" r:id="rId3" imgW="2582978" imgH="2705881" progId="">
              <p:embed/>
            </p:oleObj>
          </a:graphicData>
        </a:graphic>
      </p:graphicFrame>
      <p:sp>
        <p:nvSpPr>
          <p:cNvPr id="9" name="Rectangle 8"/>
          <p:cNvSpPr>
            <a:spLocks noChangeArrowheads="1"/>
          </p:cNvSpPr>
          <p:nvPr/>
        </p:nvSpPr>
        <p:spPr bwMode="auto">
          <a:xfrm>
            <a:off x="5410200" y="6096000"/>
            <a:ext cx="2895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Strain gauge load cell</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Temperature </a:t>
            </a:r>
            <a:r>
              <a:rPr lang="sr-Latn-CS" sz="2400" dirty="0" err="1" smtClean="0">
                <a:solidFill>
                  <a:schemeClr val="bg1"/>
                </a:solidFill>
                <a:effectLst/>
                <a:latin typeface="Arial" pitchFamily="34" charset="0"/>
                <a:cs typeface="Arial" pitchFamily="34" charset="0"/>
              </a:rPr>
              <a:t>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a:t>
            </a:r>
            <a:r>
              <a:rPr lang="en-US" sz="2400" dirty="0" smtClean="0">
                <a:solidFill>
                  <a:srgbClr val="FF0000"/>
                </a:solidFill>
                <a:latin typeface="Franklin Gothic Demi" pitchFamily="34" charset="0"/>
              </a:rPr>
              <a:t>thermocouple</a:t>
            </a:r>
            <a:r>
              <a:rPr lang="en-US" sz="2400" dirty="0" smtClean="0">
                <a:solidFill>
                  <a:schemeClr val="bg1"/>
                </a:solidFill>
                <a:latin typeface="Franklin Gothic Demi" pitchFamily="34" charset="0"/>
              </a:rPr>
              <a:t> is the most widely used temperature sensor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Thermocouples</a:t>
            </a:r>
            <a:r>
              <a:rPr lang="en-US" sz="2400" dirty="0" smtClean="0">
                <a:solidFill>
                  <a:schemeClr val="bg1"/>
                </a:solidFill>
                <a:latin typeface="Franklin Gothic Demi" pitchFamily="34" charset="0"/>
              </a:rPr>
              <a:t> operate on the principle that when two dissimilar metals are joined, a predictable DC voltage will be generated that relates to the difference in temperature between the hot junction and the cold junction</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hot junction (measuring junction) is the joined end of a thermocouple that is exposed to the process where the temperature measurement is desired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cold junction (reference junction) is the end of a thermocouple that is kept at a constant temperature to provide a reference point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Because of their ruggedness and wide temperature range, thermocouples are used in industry to monitor and control oven and furnace temperatures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Electromagnetic Control Relays</a:t>
            </a:r>
          </a:p>
        </p:txBody>
      </p:sp>
      <p:graphicFrame>
        <p:nvGraphicFramePr>
          <p:cNvPr id="194562" name="Object 2"/>
          <p:cNvGraphicFramePr>
            <a:graphicFrameLocks noChangeAspect="1"/>
          </p:cNvGraphicFramePr>
          <p:nvPr/>
        </p:nvGraphicFramePr>
        <p:xfrm>
          <a:off x="417282" y="889883"/>
          <a:ext cx="8345718" cy="5053717"/>
        </p:xfrm>
        <a:graphic>
          <a:graphicData uri="http://schemas.openxmlformats.org/presentationml/2006/ole">
            <p:oleObj spid="_x0000_s194563" name="Visio" r:id="rId3" imgW="4580441" imgH="2772879" progId="">
              <p:embed/>
            </p:oleObj>
          </a:graphicData>
        </a:graphic>
      </p:graphicFrame>
      <p:sp>
        <p:nvSpPr>
          <p:cNvPr id="5" name="Rectangle 9"/>
          <p:cNvSpPr>
            <a:spLocks noChangeArrowheads="1"/>
          </p:cNvSpPr>
          <p:nvPr/>
        </p:nvSpPr>
        <p:spPr bwMode="auto">
          <a:xfrm>
            <a:off x="3581400" y="6153090"/>
            <a:ext cx="19812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Relay operation</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smtClean="0">
                <a:solidFill>
                  <a:schemeClr val="bg1"/>
                </a:solidFill>
                <a:effectLst/>
                <a:latin typeface="Arial" pitchFamily="34" charset="0"/>
                <a:cs typeface="Arial" pitchFamily="34" charset="0"/>
              </a:rPr>
              <a:t>Temperature </a:t>
            </a:r>
            <a:r>
              <a:rPr lang="sr-Latn-CS" sz="2400" dirty="0" err="1" smtClean="0">
                <a:solidFill>
                  <a:schemeClr val="bg1"/>
                </a:solidFill>
                <a:effectLst/>
                <a:latin typeface="Arial" pitchFamily="34" charset="0"/>
                <a:cs typeface="Arial" pitchFamily="34" charset="0"/>
              </a:rPr>
              <a:t>Sensors</a:t>
            </a:r>
            <a:endParaRPr lang="en-US" sz="2400" dirty="0" smtClean="0">
              <a:solidFill>
                <a:schemeClr val="bg1"/>
              </a:solidFill>
              <a:effectLst/>
              <a:latin typeface="Arial" pitchFamily="34" charset="0"/>
              <a:cs typeface="Arial" pitchFamily="34" charset="0"/>
            </a:endParaRPr>
          </a:p>
        </p:txBody>
      </p:sp>
      <p:graphicFrame>
        <p:nvGraphicFramePr>
          <p:cNvPr id="240642" name="Object 2"/>
          <p:cNvGraphicFramePr>
            <a:graphicFrameLocks noChangeAspect="1"/>
          </p:cNvGraphicFramePr>
          <p:nvPr/>
        </p:nvGraphicFramePr>
        <p:xfrm>
          <a:off x="1066798" y="1086239"/>
          <a:ext cx="6697455" cy="4476361"/>
        </p:xfrm>
        <a:graphic>
          <a:graphicData uri="http://schemas.openxmlformats.org/presentationml/2006/ole">
            <p:oleObj spid="_x0000_s240643" name="Visio" r:id="rId3" imgW="3110848" imgH="2080138" progId="">
              <p:embed/>
            </p:oleObj>
          </a:graphicData>
        </a:graphic>
      </p:graphicFrame>
      <p:sp>
        <p:nvSpPr>
          <p:cNvPr id="5" name="Rectangle 4"/>
          <p:cNvSpPr>
            <a:spLocks noChangeArrowheads="1"/>
          </p:cNvSpPr>
          <p:nvPr/>
        </p:nvSpPr>
        <p:spPr bwMode="auto">
          <a:xfrm>
            <a:off x="2362200" y="6019800"/>
            <a:ext cx="44196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Thermocouple temperature sensor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Flow</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Measurement</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7630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Turbine-type</a:t>
            </a:r>
            <a:r>
              <a:rPr lang="en-US" sz="2400" dirty="0" smtClean="0">
                <a:solidFill>
                  <a:schemeClr val="bg1"/>
                </a:solidFill>
                <a:latin typeface="Franklin Gothic Demi" pitchFamily="34" charset="0"/>
              </a:rPr>
              <a:t> </a:t>
            </a:r>
            <a:r>
              <a:rPr lang="en-US" sz="2400" dirty="0" err="1" smtClean="0">
                <a:solidFill>
                  <a:schemeClr val="bg1"/>
                </a:solidFill>
                <a:latin typeface="Franklin Gothic Demi" pitchFamily="34" charset="0"/>
              </a:rPr>
              <a:t>flowmeters</a:t>
            </a:r>
            <a:r>
              <a:rPr lang="en-US" sz="2400" dirty="0" smtClean="0">
                <a:solidFill>
                  <a:schemeClr val="bg1"/>
                </a:solidFill>
                <a:latin typeface="Franklin Gothic Demi" pitchFamily="34" charset="0"/>
              </a:rPr>
              <a:t> are a popular means of measurement and control of liquid products in industrial, chemical, and petroleum operations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Turbine </a:t>
            </a:r>
            <a:r>
              <a:rPr lang="en-US" sz="2400" dirty="0" err="1" smtClean="0">
                <a:solidFill>
                  <a:schemeClr val="bg1"/>
                </a:solidFill>
                <a:latin typeface="Franklin Gothic Demi" pitchFamily="34" charset="0"/>
              </a:rPr>
              <a:t>flowmeters</a:t>
            </a:r>
            <a:r>
              <a:rPr lang="en-US" sz="2400" dirty="0" smtClean="0">
                <a:solidFill>
                  <a:schemeClr val="bg1"/>
                </a:solidFill>
                <a:latin typeface="Franklin Gothic Demi" pitchFamily="34" charset="0"/>
              </a:rPr>
              <a:t> uses their angular velocity (rotation speed) to indicate the flow velocity</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bladed rotor rotates on its axis in proportion to the rate of the liquid flow through the tube</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A magnetic pickup sensor is positioned as close to the rotor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Fluid passing through the flow tube causes the rotor to rotate, which generates pulses in the pickup coil</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frequency of the pulses is then transmitted to readout electronics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Flow</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Measurement</a:t>
            </a:r>
            <a:endParaRPr lang="en-US" sz="2400" dirty="0" smtClean="0">
              <a:solidFill>
                <a:schemeClr val="bg1"/>
              </a:solidFill>
              <a:effectLst/>
              <a:latin typeface="Arial" pitchFamily="34" charset="0"/>
              <a:cs typeface="Arial" pitchFamily="34" charset="0"/>
            </a:endParaRPr>
          </a:p>
        </p:txBody>
      </p:sp>
      <p:graphicFrame>
        <p:nvGraphicFramePr>
          <p:cNvPr id="242690" name="Object 2"/>
          <p:cNvGraphicFramePr>
            <a:graphicFrameLocks noChangeAspect="1"/>
          </p:cNvGraphicFramePr>
          <p:nvPr/>
        </p:nvGraphicFramePr>
        <p:xfrm>
          <a:off x="914399" y="914401"/>
          <a:ext cx="7254931" cy="4304547"/>
        </p:xfrm>
        <a:graphic>
          <a:graphicData uri="http://schemas.openxmlformats.org/presentationml/2006/ole">
            <p:oleObj spid="_x0000_s242691" name="Visio" r:id="rId3" imgW="3283478" imgH="1948288" progId="">
              <p:embed/>
            </p:oleObj>
          </a:graphicData>
        </a:graphic>
      </p:graphicFrame>
      <p:sp>
        <p:nvSpPr>
          <p:cNvPr id="5" name="Rectangle 4"/>
          <p:cNvSpPr>
            <a:spLocks noChangeArrowheads="1"/>
          </p:cNvSpPr>
          <p:nvPr/>
        </p:nvSpPr>
        <p:spPr bwMode="auto">
          <a:xfrm>
            <a:off x="2743200" y="6019800"/>
            <a:ext cx="2819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Turbine type </a:t>
            </a:r>
            <a:r>
              <a:rPr lang="en-US" sz="2000" i="1" dirty="0" err="1" smtClean="0">
                <a:solidFill>
                  <a:schemeClr val="bg1"/>
                </a:solidFill>
                <a:latin typeface="Franklin Gothic Demi" pitchFamily="34" charset="0"/>
              </a:rPr>
              <a:t>flowmeter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Velocity</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and</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Position</a:t>
            </a:r>
            <a:r>
              <a:rPr lang="sr-Latn-CS" sz="2400" dirty="0" smtClean="0">
                <a:solidFill>
                  <a:schemeClr val="bg1"/>
                </a:solidFill>
                <a:effectLst/>
                <a:latin typeface="Arial" pitchFamily="34" charset="0"/>
                <a:cs typeface="Arial" pitchFamily="34" charset="0"/>
              </a:rPr>
              <a:t> </a:t>
            </a:r>
            <a:r>
              <a:rPr lang="sr-Latn-CS" sz="2400" smtClean="0">
                <a:solidFill>
                  <a:schemeClr val="bg1"/>
                </a:solidFill>
                <a:effectLst/>
                <a:latin typeface="Arial" pitchFamily="34" charset="0"/>
                <a:cs typeface="Arial" pitchFamily="34" charset="0"/>
              </a:rPr>
              <a:t>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35814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Tachometer</a:t>
            </a:r>
            <a:r>
              <a:rPr lang="en-US" sz="2400" dirty="0" smtClean="0">
                <a:solidFill>
                  <a:schemeClr val="bg1"/>
                </a:solidFill>
                <a:latin typeface="Franklin Gothic Demi" pitchFamily="34" charset="0"/>
              </a:rPr>
              <a:t> generators are converting rotational speed into an analog voltage signal that can be used for motor speed indication and control applications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a:t>
            </a:r>
            <a:r>
              <a:rPr lang="en-US" sz="2400" dirty="0" smtClean="0">
                <a:solidFill>
                  <a:srgbClr val="FF0000"/>
                </a:solidFill>
                <a:latin typeface="Franklin Gothic Demi" pitchFamily="34" charset="0"/>
              </a:rPr>
              <a:t>tachometer generator </a:t>
            </a:r>
            <a:r>
              <a:rPr lang="en-US" sz="2400" dirty="0" smtClean="0">
                <a:solidFill>
                  <a:schemeClr val="bg1"/>
                </a:solidFill>
                <a:latin typeface="Franklin Gothic Demi" pitchFamily="34" charset="0"/>
              </a:rPr>
              <a:t>is a small AC or DC generator that develops an output voltage (proportional to its rpm) whose phase or polarity depends on the rotor’s direction of rotation</a:t>
            </a:r>
          </a:p>
        </p:txBody>
      </p:sp>
      <p:graphicFrame>
        <p:nvGraphicFramePr>
          <p:cNvPr id="245761" name="Object 1"/>
          <p:cNvGraphicFramePr>
            <a:graphicFrameLocks noChangeAspect="1"/>
          </p:cNvGraphicFramePr>
          <p:nvPr/>
        </p:nvGraphicFramePr>
        <p:xfrm>
          <a:off x="4038600" y="1066800"/>
          <a:ext cx="4888211" cy="3429000"/>
        </p:xfrm>
        <a:graphic>
          <a:graphicData uri="http://schemas.openxmlformats.org/presentationml/2006/ole">
            <p:oleObj spid="_x0000_s245762" name="Visio" r:id="rId3" imgW="2567873" imgH="1801579" progId="">
              <p:embed/>
            </p:oleObj>
          </a:graphicData>
        </a:graphic>
      </p:graphicFrame>
      <p:sp>
        <p:nvSpPr>
          <p:cNvPr id="5" name="Rectangle 4"/>
          <p:cNvSpPr>
            <a:spLocks noChangeArrowheads="1"/>
          </p:cNvSpPr>
          <p:nvPr/>
        </p:nvSpPr>
        <p:spPr bwMode="auto">
          <a:xfrm>
            <a:off x="4419600" y="4876800"/>
            <a:ext cx="3962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Tachometer generator feedback</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Velocity</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and</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Position</a:t>
            </a:r>
            <a:r>
              <a:rPr lang="sr-Latn-CS" sz="2400" dirty="0" smtClean="0">
                <a:solidFill>
                  <a:schemeClr val="bg1"/>
                </a:solidFill>
                <a:effectLst/>
                <a:latin typeface="Arial" pitchFamily="34" charset="0"/>
                <a:cs typeface="Arial" pitchFamily="34" charset="0"/>
              </a:rPr>
              <a:t> </a:t>
            </a:r>
            <a:r>
              <a:rPr lang="sr-Latn-CS" sz="2400" smtClean="0">
                <a:solidFill>
                  <a:schemeClr val="bg1"/>
                </a:solidFill>
                <a:effectLst/>
                <a:latin typeface="Arial" pitchFamily="34" charset="0"/>
                <a:cs typeface="Arial" pitchFamily="34" charset="0"/>
              </a:rPr>
              <a:t>Sensors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42672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a:t>
            </a:r>
            <a:r>
              <a:rPr lang="en-US" sz="2400" dirty="0" smtClean="0">
                <a:solidFill>
                  <a:srgbClr val="FF0000"/>
                </a:solidFill>
                <a:latin typeface="Franklin Gothic Demi" pitchFamily="34" charset="0"/>
              </a:rPr>
              <a:t>encoder</a:t>
            </a:r>
            <a:r>
              <a:rPr lang="en-US" sz="2400" dirty="0" smtClean="0">
                <a:solidFill>
                  <a:schemeClr val="bg1"/>
                </a:solidFill>
                <a:latin typeface="Franklin Gothic Demi" pitchFamily="34" charset="0"/>
              </a:rPr>
              <a:t> is used to convert linear or rotary motion into a binary digital signal </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a:t>
            </a:r>
            <a:r>
              <a:rPr lang="en-US" sz="2400" dirty="0" smtClean="0">
                <a:solidFill>
                  <a:srgbClr val="FF0000"/>
                </a:solidFill>
                <a:latin typeface="Franklin Gothic Demi" pitchFamily="34" charset="0"/>
              </a:rPr>
              <a:t>optical encoder </a:t>
            </a:r>
            <a:r>
              <a:rPr lang="en-US" sz="2400" dirty="0" smtClean="0">
                <a:solidFill>
                  <a:schemeClr val="bg1"/>
                </a:solidFill>
                <a:latin typeface="Franklin Gothic Demi" pitchFamily="34" charset="0"/>
              </a:rPr>
              <a:t>uses a light source shining on an optical disk with lines or slots that interrupt the beam of light to an optical sensor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An electronic circuit counts the interruptions of the beam and generates the encoder’s digital output pulses</a:t>
            </a:r>
          </a:p>
        </p:txBody>
      </p:sp>
      <p:graphicFrame>
        <p:nvGraphicFramePr>
          <p:cNvPr id="249859" name="Object 3"/>
          <p:cNvGraphicFramePr>
            <a:graphicFrameLocks noChangeAspect="1"/>
          </p:cNvGraphicFramePr>
          <p:nvPr/>
        </p:nvGraphicFramePr>
        <p:xfrm>
          <a:off x="4473854" y="1447800"/>
          <a:ext cx="4441546" cy="3606983"/>
        </p:xfrm>
        <a:graphic>
          <a:graphicData uri="http://schemas.openxmlformats.org/presentationml/2006/ole">
            <p:oleObj spid="_x0000_s249860" name="Visio" r:id="rId3" imgW="3227104" imgH="2621044" progId="">
              <p:embed/>
            </p:oleObj>
          </a:graphicData>
        </a:graphic>
      </p:graphicFrame>
      <p:sp>
        <p:nvSpPr>
          <p:cNvPr id="9" name="Rectangle 8"/>
          <p:cNvSpPr>
            <a:spLocks noChangeArrowheads="1"/>
          </p:cNvSpPr>
          <p:nvPr/>
        </p:nvSpPr>
        <p:spPr bwMode="auto">
          <a:xfrm>
            <a:off x="5334000" y="5391090"/>
            <a:ext cx="2057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Optical encoder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variety of output control devices can be operated by the PLC output to control traditional industrial processes</a:t>
            </a:r>
          </a:p>
        </p:txBody>
      </p:sp>
      <p:graphicFrame>
        <p:nvGraphicFramePr>
          <p:cNvPr id="250884" name="Object 4"/>
          <p:cNvGraphicFramePr>
            <a:graphicFrameLocks noChangeAspect="1"/>
          </p:cNvGraphicFramePr>
          <p:nvPr/>
        </p:nvGraphicFramePr>
        <p:xfrm>
          <a:off x="609600" y="1828800"/>
          <a:ext cx="7956322" cy="4452490"/>
        </p:xfrm>
        <a:graphic>
          <a:graphicData uri="http://schemas.openxmlformats.org/presentationml/2006/ole">
            <p:oleObj spid="_x0000_s250885" name="Visio" r:id="rId3" imgW="4474086" imgH="2503514" progId="">
              <p:embed/>
            </p:oleObj>
          </a:graphicData>
        </a:graphic>
      </p:graphicFrame>
      <p:sp>
        <p:nvSpPr>
          <p:cNvPr id="10" name="Rectangle 9"/>
          <p:cNvSpPr>
            <a:spLocks noChangeArrowheads="1"/>
          </p:cNvSpPr>
          <p:nvPr/>
        </p:nvSpPr>
        <p:spPr bwMode="auto">
          <a:xfrm>
            <a:off x="2438400" y="6400800"/>
            <a:ext cx="4343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Symbols for output control devices</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838200"/>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a:t>
            </a:r>
            <a:r>
              <a:rPr lang="en-US" sz="2400" dirty="0" smtClean="0">
                <a:solidFill>
                  <a:srgbClr val="FF0000"/>
                </a:solidFill>
                <a:latin typeface="Franklin Gothic Demi" pitchFamily="34" charset="0"/>
              </a:rPr>
              <a:t>actuator</a:t>
            </a:r>
            <a:r>
              <a:rPr lang="en-US" sz="2400" dirty="0" smtClean="0">
                <a:solidFill>
                  <a:schemeClr val="bg1"/>
                </a:solidFill>
                <a:latin typeface="Franklin Gothic Demi" pitchFamily="34" charset="0"/>
              </a:rPr>
              <a:t>, in the electrical sense, is any device that converts an electrical signal into mechanical movement</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An </a:t>
            </a:r>
            <a:r>
              <a:rPr lang="en-US" sz="2400" dirty="0" smtClean="0">
                <a:solidFill>
                  <a:srgbClr val="FF0000"/>
                </a:solidFill>
                <a:latin typeface="Franklin Gothic Demi" pitchFamily="34" charset="0"/>
              </a:rPr>
              <a:t>electromechanical solenoid </a:t>
            </a:r>
            <a:r>
              <a:rPr lang="en-US" sz="2400" dirty="0" smtClean="0">
                <a:solidFill>
                  <a:schemeClr val="bg1"/>
                </a:solidFill>
                <a:latin typeface="Franklin Gothic Demi" pitchFamily="34" charset="0"/>
              </a:rPr>
              <a:t>is an actuator that uses electrical energy to magnetically cause mechanical control action. A solenoid consists of a coil, frame, and plunger</a:t>
            </a:r>
          </a:p>
        </p:txBody>
      </p:sp>
      <p:sp>
        <p:nvSpPr>
          <p:cNvPr id="10" name="Rectangle 9"/>
          <p:cNvSpPr>
            <a:spLocks noChangeArrowheads="1"/>
          </p:cNvSpPr>
          <p:nvPr/>
        </p:nvSpPr>
        <p:spPr bwMode="auto">
          <a:xfrm>
            <a:off x="838200" y="5692914"/>
            <a:ext cx="28956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Solenoid construction</a:t>
            </a:r>
          </a:p>
          <a:p>
            <a:r>
              <a:rPr lang="en-US" sz="2000" i="1" dirty="0" smtClean="0">
                <a:solidFill>
                  <a:schemeClr val="bg1"/>
                </a:solidFill>
                <a:latin typeface="Franklin Gothic Demi" pitchFamily="34" charset="0"/>
              </a:rPr>
              <a:t> and operation</a:t>
            </a:r>
            <a:endParaRPr lang="en-US" sz="2000" i="1" dirty="0">
              <a:solidFill>
                <a:schemeClr val="bg1"/>
              </a:solidFill>
              <a:latin typeface="Franklin Gothic Demi" pitchFamily="34" charset="0"/>
            </a:endParaRPr>
          </a:p>
        </p:txBody>
      </p:sp>
      <p:graphicFrame>
        <p:nvGraphicFramePr>
          <p:cNvPr id="251907" name="Object 3"/>
          <p:cNvGraphicFramePr>
            <a:graphicFrameLocks noChangeAspect="1"/>
          </p:cNvGraphicFramePr>
          <p:nvPr/>
        </p:nvGraphicFramePr>
        <p:xfrm>
          <a:off x="3733800" y="3048000"/>
          <a:ext cx="5146525" cy="3505200"/>
        </p:xfrm>
        <a:graphic>
          <a:graphicData uri="http://schemas.openxmlformats.org/presentationml/2006/ole">
            <p:oleObj spid="_x0000_s251908" name="Visio" r:id="rId3" imgW="3230341" imgH="2200369"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1066800"/>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rgbClr val="FF0000"/>
                </a:solidFill>
                <a:latin typeface="Franklin Gothic Demi" pitchFamily="34" charset="0"/>
              </a:rPr>
              <a:t> </a:t>
            </a:r>
            <a:r>
              <a:rPr lang="en-US" sz="2400" dirty="0" smtClean="0">
                <a:solidFill>
                  <a:srgbClr val="FF0000"/>
                </a:solidFill>
                <a:latin typeface="Franklin Gothic Demi" pitchFamily="34" charset="0"/>
              </a:rPr>
              <a:t>Solenoid valves </a:t>
            </a:r>
            <a:r>
              <a:rPr lang="en-US" sz="2400" dirty="0" smtClean="0">
                <a:solidFill>
                  <a:schemeClr val="bg1"/>
                </a:solidFill>
                <a:latin typeface="Franklin Gothic Demi" pitchFamily="34" charset="0"/>
              </a:rPr>
              <a:t>are electromechanical devices that work by passing an electrical current through a solenoid, thereby changing the state of the valve</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Normally, there is a mechanical element, which is often a spring, that holds the valve in its default position</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solenoid valve is a combination of a solenoid coil operator and valve, which controls the flow of liquids, gases, steam, and other media</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When electrically energized, they open, shut off, or direct the flow of media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endParaRPr lang="en-US" sz="2400" dirty="0" smtClean="0">
              <a:solidFill>
                <a:schemeClr val="bg1"/>
              </a:solidFill>
              <a:effectLst/>
              <a:latin typeface="Arial" pitchFamily="34" charset="0"/>
              <a:cs typeface="Arial" pitchFamily="34" charset="0"/>
            </a:endParaRPr>
          </a:p>
        </p:txBody>
      </p:sp>
      <p:graphicFrame>
        <p:nvGraphicFramePr>
          <p:cNvPr id="253954" name="Object 2"/>
          <p:cNvGraphicFramePr>
            <a:graphicFrameLocks noChangeAspect="1"/>
          </p:cNvGraphicFramePr>
          <p:nvPr/>
        </p:nvGraphicFramePr>
        <p:xfrm>
          <a:off x="381000" y="920755"/>
          <a:ext cx="4648200" cy="5632445"/>
        </p:xfrm>
        <a:graphic>
          <a:graphicData uri="http://schemas.openxmlformats.org/presentationml/2006/ole">
            <p:oleObj spid="_x0000_s253955" name="Visio" r:id="rId3" imgW="3215505" imgH="3896847" progId="">
              <p:embed/>
            </p:oleObj>
          </a:graphicData>
        </a:graphic>
      </p:graphicFrame>
      <p:sp>
        <p:nvSpPr>
          <p:cNvPr id="5" name="Rectangle 4"/>
          <p:cNvSpPr>
            <a:spLocks noChangeArrowheads="1"/>
          </p:cNvSpPr>
          <p:nvPr/>
        </p:nvSpPr>
        <p:spPr bwMode="auto">
          <a:xfrm>
            <a:off x="5334000" y="5692914"/>
            <a:ext cx="35052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Solenoid valve construction and operation</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endParaRPr lang="en-US" sz="2400" dirty="0" smtClean="0">
              <a:solidFill>
                <a:schemeClr val="bg1"/>
              </a:solidFill>
              <a:effectLst/>
              <a:latin typeface="Arial" pitchFamily="34" charset="0"/>
              <a:cs typeface="Arial" pitchFamily="34" charset="0"/>
            </a:endParaRPr>
          </a:p>
        </p:txBody>
      </p:sp>
      <p:sp>
        <p:nvSpPr>
          <p:cNvPr id="8" name="Subtitle 6"/>
          <p:cNvSpPr>
            <a:spLocks noGrp="1"/>
          </p:cNvSpPr>
          <p:nvPr/>
        </p:nvSpPr>
        <p:spPr bwMode="auto">
          <a:xfrm>
            <a:off x="228600" y="609600"/>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rgbClr val="FF0000"/>
                </a:solidFill>
                <a:latin typeface="Franklin Gothic Demi" pitchFamily="34" charset="0"/>
              </a:rPr>
              <a:t> </a:t>
            </a:r>
            <a:r>
              <a:rPr lang="en-US" sz="2400" dirty="0" smtClean="0">
                <a:solidFill>
                  <a:schemeClr val="bg1"/>
                </a:solidFill>
                <a:latin typeface="Franklin Gothic Demi" pitchFamily="34" charset="0"/>
              </a:rPr>
              <a:t>Stepper motors operate differently than standard types of motor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shaft of a stepper motor rotates in discrete increments (steps) when electrical command pulses are applied to it in the proper sequence</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Every revolution is divided into a number of steps, and the amount of rotation is directly proportional to the number of pulses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 1-degree-per-step motor will require 360 pulses to move through one revolution; the degrees per step are known as the resolution</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Stepper systems are used most often in “open-loop” control systems, where the controller tells the motor only how many steps to move and how fast to move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Electromagnetic Control Relays</a:t>
            </a:r>
          </a:p>
        </p:txBody>
      </p:sp>
      <p:sp>
        <p:nvSpPr>
          <p:cNvPr id="5" name="Rectangle 9"/>
          <p:cNvSpPr>
            <a:spLocks noChangeArrowheads="1"/>
          </p:cNvSpPr>
          <p:nvPr/>
        </p:nvSpPr>
        <p:spPr bwMode="auto">
          <a:xfrm>
            <a:off x="1295400" y="6229290"/>
            <a:ext cx="6019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Relay normally open and normally closed contacts</a:t>
            </a:r>
            <a:endParaRPr lang="en-US" sz="2000" i="1" dirty="0">
              <a:solidFill>
                <a:schemeClr val="bg1"/>
              </a:solidFill>
              <a:latin typeface="Franklin Gothic Demi" pitchFamily="34" charset="0"/>
            </a:endParaRPr>
          </a:p>
        </p:txBody>
      </p:sp>
      <p:graphicFrame>
        <p:nvGraphicFramePr>
          <p:cNvPr id="195587" name="Object 3"/>
          <p:cNvGraphicFramePr>
            <a:graphicFrameLocks noChangeAspect="1"/>
          </p:cNvGraphicFramePr>
          <p:nvPr/>
        </p:nvGraphicFramePr>
        <p:xfrm>
          <a:off x="754649" y="818154"/>
          <a:ext cx="7703551" cy="5277845"/>
        </p:xfrm>
        <a:graphic>
          <a:graphicData uri="http://schemas.openxmlformats.org/presentationml/2006/ole">
            <p:oleObj spid="_x0000_s195588" name="Visio" r:id="rId3" imgW="3957594" imgH="2711511"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endParaRPr lang="en-US" sz="2400" dirty="0" smtClean="0">
              <a:solidFill>
                <a:schemeClr val="bg1"/>
              </a:solidFill>
              <a:effectLst/>
              <a:latin typeface="Arial" pitchFamily="34" charset="0"/>
              <a:cs typeface="Arial" pitchFamily="34" charset="0"/>
            </a:endParaRPr>
          </a:p>
        </p:txBody>
      </p:sp>
      <p:graphicFrame>
        <p:nvGraphicFramePr>
          <p:cNvPr id="256001" name="Object 1"/>
          <p:cNvGraphicFramePr>
            <a:graphicFrameLocks noChangeAspect="1"/>
          </p:cNvGraphicFramePr>
          <p:nvPr/>
        </p:nvGraphicFramePr>
        <p:xfrm>
          <a:off x="1643042" y="736469"/>
          <a:ext cx="5500725" cy="5407175"/>
        </p:xfrm>
        <a:graphic>
          <a:graphicData uri="http://schemas.openxmlformats.org/presentationml/2006/ole">
            <p:oleObj spid="_x0000_s256001" name="Visio" r:id="rId3" imgW="2800653" imgH="2752082" progId="">
              <p:embed/>
            </p:oleObj>
          </a:graphicData>
        </a:graphic>
      </p:graphicFrame>
      <p:sp>
        <p:nvSpPr>
          <p:cNvPr id="4" name="Rectangle 3"/>
          <p:cNvSpPr>
            <a:spLocks noChangeArrowheads="1"/>
          </p:cNvSpPr>
          <p:nvPr/>
        </p:nvSpPr>
        <p:spPr bwMode="auto">
          <a:xfrm>
            <a:off x="2786050" y="6100724"/>
            <a:ext cx="35052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Stepper motor/drive unit</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open loop vs. closed loop</a:t>
            </a:r>
          </a:p>
        </p:txBody>
      </p:sp>
      <p:sp>
        <p:nvSpPr>
          <p:cNvPr id="8" name="Subtitle 6"/>
          <p:cNvSpPr>
            <a:spLocks noGrp="1"/>
          </p:cNvSpPr>
          <p:nvPr/>
        </p:nvSpPr>
        <p:spPr bwMode="auto">
          <a:xfrm>
            <a:off x="228600" y="738206"/>
            <a:ext cx="861060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rgbClr val="FF0000"/>
                </a:solidFill>
                <a:latin typeface="Franklin Gothic Demi" pitchFamily="34" charset="0"/>
              </a:rPr>
              <a:t> </a:t>
            </a:r>
            <a:r>
              <a:rPr lang="en-US" sz="2400" dirty="0" smtClean="0">
                <a:solidFill>
                  <a:schemeClr val="bg1"/>
                </a:solidFill>
                <a:latin typeface="Franklin Gothic Demi" pitchFamily="34" charset="0"/>
              </a:rPr>
              <a:t>Most </a:t>
            </a:r>
            <a:r>
              <a:rPr lang="en-US" sz="2400" dirty="0" smtClean="0">
                <a:solidFill>
                  <a:srgbClr val="FF0000"/>
                </a:solidFill>
                <a:latin typeface="Franklin Gothic Demi" pitchFamily="34" charset="0"/>
              </a:rPr>
              <a:t>stepper motors </a:t>
            </a:r>
            <a:r>
              <a:rPr lang="en-US" sz="2400" dirty="0" smtClean="0">
                <a:solidFill>
                  <a:schemeClr val="bg1"/>
                </a:solidFill>
                <a:latin typeface="Franklin Gothic Demi" pitchFamily="34" charset="0"/>
              </a:rPr>
              <a:t>operate in open-loop mode</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Open loop</a:t>
            </a:r>
            <a:r>
              <a:rPr lang="en-US" sz="2400" dirty="0" smtClean="0">
                <a:solidFill>
                  <a:schemeClr val="bg1"/>
                </a:solidFill>
                <a:latin typeface="Franklin Gothic Demi" pitchFamily="34" charset="0"/>
              </a:rPr>
              <a:t> is control without feedback, for example, when the controller tells the stepper motor how many steps to move and how fast to move, but does not verify where the motor is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Closed loop control </a:t>
            </a:r>
            <a:r>
              <a:rPr lang="en-US" sz="2400" dirty="0" smtClean="0">
                <a:solidFill>
                  <a:schemeClr val="bg1"/>
                </a:solidFill>
                <a:latin typeface="Franklin Gothic Demi" pitchFamily="34" charset="0"/>
              </a:rPr>
              <a:t>compares speed or position feedback with the commanded speed or position and generates a modified command to make the error smaller</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error is the difference between the required speed or position and the actual speed or position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open loop vs. closed loop</a:t>
            </a:r>
          </a:p>
        </p:txBody>
      </p:sp>
      <p:graphicFrame>
        <p:nvGraphicFramePr>
          <p:cNvPr id="258050" name="Object 2"/>
          <p:cNvGraphicFramePr>
            <a:graphicFrameLocks noChangeAspect="1"/>
          </p:cNvGraphicFramePr>
          <p:nvPr/>
        </p:nvGraphicFramePr>
        <p:xfrm>
          <a:off x="243093" y="1500174"/>
          <a:ext cx="8651860" cy="3143272"/>
        </p:xfrm>
        <a:graphic>
          <a:graphicData uri="http://schemas.openxmlformats.org/presentationml/2006/ole">
            <p:oleObj spid="_x0000_s258050" name="Visio" r:id="rId3" imgW="4802084" imgH="1744841" progId="">
              <p:embed/>
            </p:oleObj>
          </a:graphicData>
        </a:graphic>
      </p:graphicFrame>
      <p:sp>
        <p:nvSpPr>
          <p:cNvPr id="5" name="Rectangle 4"/>
          <p:cNvSpPr>
            <a:spLocks noChangeArrowheads="1"/>
          </p:cNvSpPr>
          <p:nvPr/>
        </p:nvSpPr>
        <p:spPr bwMode="auto">
          <a:xfrm>
            <a:off x="1714480" y="6072206"/>
            <a:ext cx="5429288"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Open- and closed-loop motor control systems</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open loop vs. closed loop</a:t>
            </a:r>
          </a:p>
        </p:txBody>
      </p:sp>
      <p:sp>
        <p:nvSpPr>
          <p:cNvPr id="5" name="Rectangle 4"/>
          <p:cNvSpPr>
            <a:spLocks noChangeArrowheads="1"/>
          </p:cNvSpPr>
          <p:nvPr/>
        </p:nvSpPr>
        <p:spPr bwMode="auto">
          <a:xfrm>
            <a:off x="5143504" y="5957848"/>
            <a:ext cx="3786214"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Closed-loop servo motor system</a:t>
            </a:r>
            <a:endParaRPr lang="en-US" sz="2000" i="1" dirty="0">
              <a:solidFill>
                <a:schemeClr val="bg1"/>
              </a:solidFill>
              <a:latin typeface="Franklin Gothic Demi" pitchFamily="34" charset="0"/>
            </a:endParaRPr>
          </a:p>
        </p:txBody>
      </p:sp>
      <p:graphicFrame>
        <p:nvGraphicFramePr>
          <p:cNvPr id="259075" name="Object 3"/>
          <p:cNvGraphicFramePr>
            <a:graphicFrameLocks noChangeAspect="1"/>
          </p:cNvGraphicFramePr>
          <p:nvPr/>
        </p:nvGraphicFramePr>
        <p:xfrm>
          <a:off x="571472" y="786559"/>
          <a:ext cx="4324371" cy="5642837"/>
        </p:xfrm>
        <a:graphic>
          <a:graphicData uri="http://schemas.openxmlformats.org/presentationml/2006/ole">
            <p:oleObj spid="_x0000_s259075" name="Visio" r:id="rId3" imgW="2791213" imgH="3640984"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Seal-In (Holding) Circuits</a:t>
            </a:r>
          </a:p>
        </p:txBody>
      </p:sp>
      <p:sp>
        <p:nvSpPr>
          <p:cNvPr id="8" name="Subtitle 6"/>
          <p:cNvSpPr>
            <a:spLocks noGrp="1"/>
          </p:cNvSpPr>
          <p:nvPr/>
        </p:nvSpPr>
        <p:spPr bwMode="auto">
          <a:xfrm>
            <a:off x="228600" y="857232"/>
            <a:ext cx="4414838"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rgbClr val="FF0000"/>
                </a:solidFill>
                <a:latin typeface="Franklin Gothic Demi" pitchFamily="34" charset="0"/>
              </a:rPr>
              <a:t> </a:t>
            </a:r>
            <a:r>
              <a:rPr lang="en-US" sz="2400" dirty="0" smtClean="0">
                <a:solidFill>
                  <a:schemeClr val="bg1"/>
                </a:solidFill>
                <a:latin typeface="Franklin Gothic Demi" pitchFamily="34" charset="0"/>
              </a:rPr>
              <a:t>Seal-in, or holding, circuits are very common in both relay logic and PLC logic</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Essentially, a seal-in circuit is a method of maintaining current flow after a momentary (pushbutton) switch has been pressed and released</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In these types of circuits, the seal-in contact is usually in parallel with the momentary device</a:t>
            </a:r>
          </a:p>
        </p:txBody>
      </p:sp>
      <p:graphicFrame>
        <p:nvGraphicFramePr>
          <p:cNvPr id="260098" name="Object 2"/>
          <p:cNvGraphicFramePr>
            <a:graphicFrameLocks noChangeAspect="1"/>
          </p:cNvGraphicFramePr>
          <p:nvPr/>
        </p:nvGraphicFramePr>
        <p:xfrm>
          <a:off x="4929190" y="785794"/>
          <a:ext cx="4000528" cy="5562662"/>
        </p:xfrm>
        <a:graphic>
          <a:graphicData uri="http://schemas.openxmlformats.org/presentationml/2006/ole">
            <p:oleObj spid="_x0000_s260098" name="Visio" r:id="rId3" imgW="2602129" imgH="3617478" progId="">
              <p:embed/>
            </p:oleObj>
          </a:graphicData>
        </a:graphic>
      </p:graphicFrame>
      <p:sp>
        <p:nvSpPr>
          <p:cNvPr id="5" name="Rectangle 4"/>
          <p:cNvSpPr>
            <a:spLocks noChangeArrowheads="1"/>
          </p:cNvSpPr>
          <p:nvPr/>
        </p:nvSpPr>
        <p:spPr bwMode="auto">
          <a:xfrm>
            <a:off x="1857356" y="5929330"/>
            <a:ext cx="3357586"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Motor seal-in circuit implemented using an PLC</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Seal-In (Holding) Circuits</a:t>
            </a:r>
          </a:p>
        </p:txBody>
      </p:sp>
      <p:sp>
        <p:nvSpPr>
          <p:cNvPr id="5" name="Rectangle 4"/>
          <p:cNvSpPr>
            <a:spLocks noChangeArrowheads="1"/>
          </p:cNvSpPr>
          <p:nvPr/>
        </p:nvSpPr>
        <p:spPr bwMode="auto">
          <a:xfrm>
            <a:off x="1857356" y="6243600"/>
            <a:ext cx="5214974"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Hardwired and programmed seal-in circuit</a:t>
            </a:r>
            <a:endParaRPr lang="en-US" sz="2000" i="1" dirty="0">
              <a:solidFill>
                <a:schemeClr val="bg1"/>
              </a:solidFill>
              <a:latin typeface="Franklin Gothic Demi" pitchFamily="34" charset="0"/>
            </a:endParaRPr>
          </a:p>
        </p:txBody>
      </p:sp>
      <p:graphicFrame>
        <p:nvGraphicFramePr>
          <p:cNvPr id="262149" name="Object 5"/>
          <p:cNvGraphicFramePr>
            <a:graphicFrameLocks noChangeAspect="1"/>
          </p:cNvGraphicFramePr>
          <p:nvPr/>
        </p:nvGraphicFramePr>
        <p:xfrm>
          <a:off x="663204" y="928670"/>
          <a:ext cx="7909324" cy="5072098"/>
        </p:xfrm>
        <a:graphic>
          <a:graphicData uri="http://schemas.openxmlformats.org/presentationml/2006/ole">
            <p:oleObj spid="_x0000_s262149" name="Visio" r:id="rId3" imgW="3668120" imgH="2352212" progId="">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Latching Relays</a:t>
            </a:r>
          </a:p>
        </p:txBody>
      </p:sp>
      <p:sp>
        <p:nvSpPr>
          <p:cNvPr id="8" name="Subtitle 6"/>
          <p:cNvSpPr>
            <a:spLocks noGrp="1"/>
          </p:cNvSpPr>
          <p:nvPr/>
        </p:nvSpPr>
        <p:spPr bwMode="auto">
          <a:xfrm>
            <a:off x="228600" y="857232"/>
            <a:ext cx="8486804"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rgbClr val="FF0000"/>
                </a:solidFill>
                <a:latin typeface="Franklin Gothic Demi" pitchFamily="34" charset="0"/>
              </a:rPr>
              <a:t> </a:t>
            </a:r>
            <a:r>
              <a:rPr lang="en-US" sz="2400" dirty="0" smtClean="0">
                <a:solidFill>
                  <a:schemeClr val="bg1"/>
                </a:solidFill>
                <a:latin typeface="Franklin Gothic Demi" pitchFamily="34" charset="0"/>
              </a:rPr>
              <a:t>Electromagnetic latching relays are designed to hold the relay closed after power has been removed from the coil</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Latching relays are used where it is necessary for contacts to stay open and/or closed even though the coil is energized only momentarily</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latch coil is momentarily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energized to set the latch and hold the relay in the latched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position</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unlatch or release coil is momentarily energized to</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disengage the mechanical latch and return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relay to the unlatched position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Latching Relays</a:t>
            </a:r>
          </a:p>
        </p:txBody>
      </p:sp>
      <p:graphicFrame>
        <p:nvGraphicFramePr>
          <p:cNvPr id="275458" name="Object 2"/>
          <p:cNvGraphicFramePr>
            <a:graphicFrameLocks noChangeAspect="1"/>
          </p:cNvGraphicFramePr>
          <p:nvPr/>
        </p:nvGraphicFramePr>
        <p:xfrm>
          <a:off x="784298" y="1285860"/>
          <a:ext cx="7701661" cy="4357718"/>
        </p:xfrm>
        <a:graphic>
          <a:graphicData uri="http://schemas.openxmlformats.org/presentationml/2006/ole">
            <p:oleObj spid="_x0000_s275458" name="Visio" r:id="rId3" imgW="3232404" imgH="1828958" progId="">
              <p:embed/>
            </p:oleObj>
          </a:graphicData>
        </a:graphic>
      </p:graphicFrame>
      <p:sp>
        <p:nvSpPr>
          <p:cNvPr id="5" name="Rectangle 4"/>
          <p:cNvSpPr>
            <a:spLocks noChangeArrowheads="1"/>
          </p:cNvSpPr>
          <p:nvPr/>
        </p:nvSpPr>
        <p:spPr bwMode="auto">
          <a:xfrm>
            <a:off x="2928926" y="6243600"/>
            <a:ext cx="4143404" cy="400110"/>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Two-coil mechanical latching relay</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Latching Relays</a:t>
            </a:r>
          </a:p>
        </p:txBody>
      </p:sp>
      <p:sp>
        <p:nvSpPr>
          <p:cNvPr id="8" name="Subtitle 6"/>
          <p:cNvSpPr>
            <a:spLocks noGrp="1"/>
          </p:cNvSpPr>
          <p:nvPr/>
        </p:nvSpPr>
        <p:spPr bwMode="auto">
          <a:xfrm>
            <a:off x="228600" y="952520"/>
            <a:ext cx="4271962"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When the ON button is momentarily actuated,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latch coil is energized to set the relay to its latched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position</a:t>
            </a: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relay coil does not have to be continuously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energized to hold the contacts closed and keep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light on</a:t>
            </a: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only way to switch the lamp off is to actuate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OFF button, which will energize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unlatch coil and return the contacts to their open,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unlatched state.</a:t>
            </a:r>
          </a:p>
        </p:txBody>
      </p:sp>
      <p:graphicFrame>
        <p:nvGraphicFramePr>
          <p:cNvPr id="276482" name="Object 2"/>
          <p:cNvGraphicFramePr>
            <a:graphicFrameLocks noChangeAspect="1"/>
          </p:cNvGraphicFramePr>
          <p:nvPr/>
        </p:nvGraphicFramePr>
        <p:xfrm>
          <a:off x="4578086" y="1071546"/>
          <a:ext cx="4351632" cy="3429024"/>
        </p:xfrm>
        <a:graphic>
          <a:graphicData uri="http://schemas.openxmlformats.org/presentationml/2006/ole">
            <p:oleObj spid="_x0000_s276482" name="Visio" r:id="rId3" imgW="2245555" imgH="1769719" progId="">
              <p:embed/>
            </p:oleObj>
          </a:graphicData>
        </a:graphic>
      </p:graphicFrame>
      <p:sp>
        <p:nvSpPr>
          <p:cNvPr id="5" name="Rectangle 4"/>
          <p:cNvSpPr>
            <a:spLocks noChangeArrowheads="1"/>
          </p:cNvSpPr>
          <p:nvPr/>
        </p:nvSpPr>
        <p:spPr bwMode="auto">
          <a:xfrm>
            <a:off x="4786314" y="4857760"/>
            <a:ext cx="4143404" cy="707886"/>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Hardwired control circuit for an</a:t>
            </a:r>
          </a:p>
          <a:p>
            <a:pPr algn="ctr"/>
            <a:r>
              <a:rPr lang="en-US" sz="2000" i="1" dirty="0" smtClean="0">
                <a:solidFill>
                  <a:schemeClr val="bg1"/>
                </a:solidFill>
                <a:latin typeface="Franklin Gothic Demi" pitchFamily="34" charset="0"/>
              </a:rPr>
              <a:t>electromagnetic latching relay</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457200"/>
          </a:xfrm>
        </p:spPr>
        <p:txBody>
          <a:bodyPr>
            <a:noAutofit/>
          </a:bodyPr>
          <a:lstStyle/>
          <a:p>
            <a:pPr algn="ctr" fontAlgn="auto">
              <a:spcAft>
                <a:spcPts val="0"/>
              </a:spcAft>
              <a:defRPr/>
            </a:pPr>
            <a:r>
              <a:rPr lang="sr-Latn-CS" sz="2400" dirty="0" err="1" smtClean="0">
                <a:solidFill>
                  <a:schemeClr val="bg1"/>
                </a:solidFill>
                <a:effectLst/>
                <a:latin typeface="Arial" pitchFamily="34" charset="0"/>
                <a:cs typeface="Arial" pitchFamily="34" charset="0"/>
              </a:rPr>
              <a:t>Output</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Control</a:t>
            </a:r>
            <a:r>
              <a:rPr lang="sr-Latn-CS" sz="2400" dirty="0" smtClean="0">
                <a:solidFill>
                  <a:schemeClr val="bg1"/>
                </a:solidFill>
                <a:effectLst/>
                <a:latin typeface="Arial" pitchFamily="34" charset="0"/>
                <a:cs typeface="Arial" pitchFamily="34" charset="0"/>
              </a:rPr>
              <a:t> </a:t>
            </a:r>
            <a:r>
              <a:rPr lang="sr-Latn-CS" sz="2400" dirty="0" err="1" smtClean="0">
                <a:solidFill>
                  <a:schemeClr val="bg1"/>
                </a:solidFill>
                <a:effectLst/>
                <a:latin typeface="Arial" pitchFamily="34" charset="0"/>
                <a:cs typeface="Arial" pitchFamily="34" charset="0"/>
              </a:rPr>
              <a:t>Devices</a:t>
            </a:r>
            <a:r>
              <a:rPr lang="en-US" sz="2400" dirty="0" smtClean="0">
                <a:solidFill>
                  <a:schemeClr val="bg1"/>
                </a:solidFill>
                <a:effectLst/>
                <a:latin typeface="Arial" pitchFamily="34" charset="0"/>
                <a:cs typeface="Arial" pitchFamily="34" charset="0"/>
              </a:rPr>
              <a:t>: Latching Relays</a:t>
            </a:r>
          </a:p>
        </p:txBody>
      </p:sp>
      <p:sp>
        <p:nvSpPr>
          <p:cNvPr id="8" name="Subtitle 6"/>
          <p:cNvSpPr>
            <a:spLocks noGrp="1"/>
          </p:cNvSpPr>
          <p:nvPr/>
        </p:nvSpPr>
        <p:spPr bwMode="auto">
          <a:xfrm>
            <a:off x="228600" y="714356"/>
            <a:ext cx="862968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 electromagnetic latching relay function can be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programmed on a PLC to work like its real-world counterparts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 S</a:t>
            </a:r>
            <a:r>
              <a:rPr lang="sr-Latn-CS" sz="2400" dirty="0" smtClean="0">
                <a:solidFill>
                  <a:schemeClr val="bg1"/>
                </a:solidFill>
                <a:latin typeface="Franklin Gothic Demi" pitchFamily="34" charset="0"/>
              </a:rPr>
              <a:t>7-300</a:t>
            </a:r>
            <a:r>
              <a:rPr lang="en-US" sz="2400" dirty="0" smtClean="0">
                <a:solidFill>
                  <a:schemeClr val="bg1"/>
                </a:solidFill>
                <a:latin typeface="Franklin Gothic Demi" pitchFamily="34" charset="0"/>
              </a:rPr>
              <a:t> </a:t>
            </a:r>
            <a:r>
              <a:rPr lang="sr-Latn-CS" sz="2400" dirty="0" smtClean="0">
                <a:solidFill>
                  <a:schemeClr val="bg1"/>
                </a:solidFill>
                <a:latin typeface="Franklin Gothic Demi" pitchFamily="34" charset="0"/>
              </a:rPr>
              <a:t>has two instruction: </a:t>
            </a:r>
            <a:r>
              <a:rPr lang="sr-Latn-CS" sz="2400" dirty="0" smtClean="0">
                <a:solidFill>
                  <a:srgbClr val="FF0000"/>
                </a:solidFill>
                <a:latin typeface="Franklin Gothic Demi" pitchFamily="34" charset="0"/>
              </a:rPr>
              <a:t>---( S ) Set Coil </a:t>
            </a:r>
            <a:r>
              <a:rPr lang="sr-Latn-CS" sz="2400" dirty="0" smtClean="0">
                <a:solidFill>
                  <a:schemeClr val="bg1"/>
                </a:solidFill>
                <a:latin typeface="Franklin Gothic Demi" pitchFamily="34" charset="0"/>
              </a:rPr>
              <a:t>and </a:t>
            </a:r>
            <a:r>
              <a:rPr lang="sr-Latn-CS" sz="2400" dirty="0" smtClean="0">
                <a:solidFill>
                  <a:srgbClr val="FF0000"/>
                </a:solidFill>
                <a:latin typeface="Franklin Gothic Demi" pitchFamily="34" charset="0"/>
              </a:rPr>
              <a:t>---( R ) Reset coil</a:t>
            </a:r>
            <a:r>
              <a:rPr lang="sr-Latn-CS" sz="2400" dirty="0" smtClean="0">
                <a:solidFill>
                  <a:schemeClr val="bg1"/>
                </a:solidFill>
                <a:latin typeface="Franklin Gothic Demi" pitchFamily="34" charset="0"/>
              </a:rPr>
              <a:t> for implemenation Latching Relay function</a:t>
            </a: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Both the </a:t>
            </a:r>
            <a:r>
              <a:rPr lang="sr-Latn-CS" sz="2400" dirty="0" smtClean="0">
                <a:solidFill>
                  <a:schemeClr val="bg1"/>
                </a:solidFill>
                <a:latin typeface="Franklin Gothic Demi" pitchFamily="34" charset="0"/>
              </a:rPr>
              <a:t>latch</a:t>
            </a:r>
            <a:r>
              <a:rPr lang="en-US" sz="2400" dirty="0" smtClean="0">
                <a:solidFill>
                  <a:schemeClr val="bg1"/>
                </a:solidFill>
                <a:latin typeface="Franklin Gothic Demi" pitchFamily="34" charset="0"/>
              </a:rPr>
              <a:t> (</a:t>
            </a:r>
            <a:r>
              <a:rPr lang="sr-Latn-CS" sz="2400" dirty="0" smtClean="0">
                <a:solidFill>
                  <a:schemeClr val="bg1"/>
                </a:solidFill>
                <a:latin typeface="Franklin Gothic Demi" pitchFamily="34" charset="0"/>
              </a:rPr>
              <a:t>Set</a:t>
            </a:r>
            <a:r>
              <a:rPr lang="en-US" sz="2400" dirty="0" smtClean="0">
                <a:solidFill>
                  <a:schemeClr val="bg1"/>
                </a:solidFill>
                <a:latin typeface="Franklin Gothic Demi" pitchFamily="34" charset="0"/>
              </a:rPr>
              <a:t>) and the unlatch (</a:t>
            </a:r>
            <a:r>
              <a:rPr lang="sr-Latn-CS" sz="2400" dirty="0" smtClean="0">
                <a:solidFill>
                  <a:schemeClr val="bg1"/>
                </a:solidFill>
                <a:latin typeface="Franklin Gothic Demi" pitchFamily="34" charset="0"/>
              </a:rPr>
              <a:t>Reset</a:t>
            </a:r>
            <a:r>
              <a:rPr lang="en-US" sz="2400" dirty="0" smtClean="0">
                <a:solidFill>
                  <a:schemeClr val="bg1"/>
                </a:solidFill>
                <a:latin typeface="Franklin Gothic Demi" pitchFamily="34" charset="0"/>
              </a:rPr>
              <a:t>) coil have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same address</a:t>
            </a:r>
          </a:p>
        </p:txBody>
      </p:sp>
      <p:graphicFrame>
        <p:nvGraphicFramePr>
          <p:cNvPr id="277507" name="Object 3"/>
          <p:cNvGraphicFramePr>
            <a:graphicFrameLocks noChangeAspect="1"/>
          </p:cNvGraphicFramePr>
          <p:nvPr/>
        </p:nvGraphicFramePr>
        <p:xfrm>
          <a:off x="3748412" y="3286124"/>
          <a:ext cx="5038430" cy="3286148"/>
        </p:xfrm>
        <a:graphic>
          <a:graphicData uri="http://schemas.openxmlformats.org/presentationml/2006/ole">
            <p:oleObj spid="_x0000_s277507" name="Visio" r:id="rId3" imgW="3222205" imgH="2101741" progId="">
              <p:embed/>
            </p:oleObj>
          </a:graphicData>
        </a:graphic>
      </p:graphicFrame>
      <p:sp>
        <p:nvSpPr>
          <p:cNvPr id="9" name="Rectangle 8"/>
          <p:cNvSpPr>
            <a:spLocks noChangeArrowheads="1"/>
          </p:cNvSpPr>
          <p:nvPr/>
        </p:nvSpPr>
        <p:spPr bwMode="auto">
          <a:xfrm>
            <a:off x="214282" y="5721510"/>
            <a:ext cx="4143404" cy="707886"/>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Output latch and output unlatch operation</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Contactors</a:t>
            </a:r>
          </a:p>
        </p:txBody>
      </p:sp>
      <p:sp>
        <p:nvSpPr>
          <p:cNvPr id="3" name="Subtitle 6"/>
          <p:cNvSpPr>
            <a:spLocks noGrp="1"/>
          </p:cNvSpPr>
          <p:nvPr/>
        </p:nvSpPr>
        <p:spPr bwMode="auto">
          <a:xfrm>
            <a:off x="266700" y="914400"/>
            <a:ext cx="8648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contactor is a special type of relay designed to handle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heavy power loads that are beyond the capability of </a:t>
            </a:r>
            <a:r>
              <a:rPr lang="sr-Latn-CS" sz="2400" dirty="0" smtClean="0">
                <a:solidFill>
                  <a:schemeClr val="bg1"/>
                </a:solidFill>
                <a:latin typeface="Franklin Gothic Demi" pitchFamily="34" charset="0"/>
              </a:rPr>
              <a:t>simple </a:t>
            </a:r>
            <a:r>
              <a:rPr lang="en-US" sz="2400" dirty="0" smtClean="0">
                <a:solidFill>
                  <a:schemeClr val="bg1"/>
                </a:solidFill>
                <a:latin typeface="Franklin Gothic Demi" pitchFamily="34" charset="0"/>
              </a:rPr>
              <a:t>control</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relays</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Unlike relays, contactors are designed to make and</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break higher powered circuits without being damaged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Such loads include lights, heaters, transformers, capacitors,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electric motors for which overload protection is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provided separately or not required</a:t>
            </a:r>
            <a:endParaRPr lang="sr-Latn-CS" sz="2400" dirty="0" smtClean="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57158" y="76200"/>
            <a:ext cx="8324880" cy="4572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Converting Relay Schematics</a:t>
            </a:r>
            <a:r>
              <a:rPr lang="sr-Latn-CS" sz="2400" dirty="0" smtClean="0">
                <a:solidFill>
                  <a:schemeClr val="bg1"/>
                </a:solidFill>
                <a:effectLst/>
                <a:latin typeface="Arial" pitchFamily="34" charset="0"/>
                <a:cs typeface="Arial" pitchFamily="34" charset="0"/>
              </a:rPr>
              <a:t> </a:t>
            </a:r>
            <a:r>
              <a:rPr lang="en-US" sz="2400" dirty="0" smtClean="0">
                <a:solidFill>
                  <a:schemeClr val="bg1"/>
                </a:solidFill>
                <a:effectLst/>
                <a:latin typeface="Arial" pitchFamily="34" charset="0"/>
                <a:cs typeface="Arial" pitchFamily="34" charset="0"/>
              </a:rPr>
              <a:t>into PLC Ladder Programs</a:t>
            </a:r>
          </a:p>
        </p:txBody>
      </p:sp>
      <p:sp>
        <p:nvSpPr>
          <p:cNvPr id="8" name="Subtitle 6"/>
          <p:cNvSpPr>
            <a:spLocks noGrp="1"/>
          </p:cNvSpPr>
          <p:nvPr/>
        </p:nvSpPr>
        <p:spPr bwMode="auto">
          <a:xfrm>
            <a:off x="228600" y="714356"/>
            <a:ext cx="862968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a:t>
            </a:r>
            <a:r>
              <a:rPr lang="en-US" sz="2400" dirty="0" smtClean="0">
                <a:solidFill>
                  <a:srgbClr val="FF0000"/>
                </a:solidFill>
                <a:latin typeface="Franklin Gothic Demi" pitchFamily="34" charset="0"/>
              </a:rPr>
              <a:t>sequential control process </a:t>
            </a:r>
            <a:r>
              <a:rPr lang="en-US" sz="2400" dirty="0" smtClean="0">
                <a:solidFill>
                  <a:schemeClr val="bg1"/>
                </a:solidFill>
                <a:latin typeface="Franklin Gothic Demi" pitchFamily="34" charset="0"/>
              </a:rPr>
              <a:t>is required for processes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that demand that certain operations be performed in a specific order </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In a</a:t>
            </a:r>
            <a:r>
              <a:rPr lang="en-US" sz="2400" dirty="0" smtClean="0">
                <a:solidFill>
                  <a:schemeClr val="bg1"/>
                </a:solidFill>
                <a:latin typeface="Franklin Gothic Demi" pitchFamily="34" charset="0"/>
              </a:rPr>
              <a:t> bottle filling</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process the filling and capping operations, the tasks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are (1) fill bottle and (2) press on cap</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These tasks must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be performed in the proper order. </a:t>
            </a:r>
            <a:r>
              <a:rPr lang="sr-Latn-CS" sz="2400" dirty="0" smtClean="0">
                <a:solidFill>
                  <a:schemeClr val="bg1"/>
                </a:solidFill>
                <a:latin typeface="Franklin Gothic Demi" pitchFamily="34" charset="0"/>
              </a:rPr>
              <a:t>O</a:t>
            </a:r>
            <a:r>
              <a:rPr lang="en-US" sz="2400" dirty="0" err="1" smtClean="0">
                <a:solidFill>
                  <a:schemeClr val="bg1"/>
                </a:solidFill>
                <a:latin typeface="Franklin Gothic Demi" pitchFamily="34" charset="0"/>
              </a:rPr>
              <a:t>bviously</a:t>
            </a:r>
            <a:r>
              <a:rPr lang="en-US" sz="2400" dirty="0" smtClean="0">
                <a:solidFill>
                  <a:schemeClr val="bg1"/>
                </a:solidFill>
                <a:latin typeface="Franklin Gothic Demi" pitchFamily="34" charset="0"/>
              </a:rPr>
              <a:t> we could not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fill the bottle after the cap is pressed on. This process,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therefore, requires sequential control.</a:t>
            </a:r>
          </a:p>
        </p:txBody>
      </p:sp>
      <p:graphicFrame>
        <p:nvGraphicFramePr>
          <p:cNvPr id="278531" name="Object 3"/>
          <p:cNvGraphicFramePr>
            <a:graphicFrameLocks noChangeAspect="1"/>
          </p:cNvGraphicFramePr>
          <p:nvPr/>
        </p:nvGraphicFramePr>
        <p:xfrm>
          <a:off x="222262" y="3906174"/>
          <a:ext cx="8778894" cy="2308908"/>
        </p:xfrm>
        <a:graphic>
          <a:graphicData uri="http://schemas.openxmlformats.org/presentationml/2006/ole">
            <p:oleObj spid="_x0000_s278531" name="Visio" r:id="rId3" imgW="5523679" imgH="1452241" progId="">
              <p:embed/>
            </p:oleObj>
          </a:graphicData>
        </a:graphic>
      </p:graphicFrame>
      <p:sp>
        <p:nvSpPr>
          <p:cNvPr id="10" name="Rectangle 9"/>
          <p:cNvSpPr>
            <a:spLocks noChangeArrowheads="1"/>
          </p:cNvSpPr>
          <p:nvPr/>
        </p:nvSpPr>
        <p:spPr bwMode="auto">
          <a:xfrm>
            <a:off x="1500166" y="6315038"/>
            <a:ext cx="5857916" cy="400110"/>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Sequential control process</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57158" y="76200"/>
            <a:ext cx="8324880" cy="4572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Converting Relay Schematics</a:t>
            </a:r>
            <a:r>
              <a:rPr lang="sr-Latn-CS" sz="2400" dirty="0" smtClean="0">
                <a:solidFill>
                  <a:schemeClr val="bg1"/>
                </a:solidFill>
                <a:effectLst/>
                <a:latin typeface="Arial" pitchFamily="34" charset="0"/>
                <a:cs typeface="Arial" pitchFamily="34" charset="0"/>
              </a:rPr>
              <a:t> </a:t>
            </a:r>
            <a:r>
              <a:rPr lang="en-US" sz="2400" dirty="0" smtClean="0">
                <a:solidFill>
                  <a:schemeClr val="bg1"/>
                </a:solidFill>
                <a:effectLst/>
                <a:latin typeface="Arial" pitchFamily="34" charset="0"/>
                <a:cs typeface="Arial" pitchFamily="34" charset="0"/>
              </a:rPr>
              <a:t>into PLC Ladder Programs</a:t>
            </a:r>
          </a:p>
        </p:txBody>
      </p:sp>
      <p:sp>
        <p:nvSpPr>
          <p:cNvPr id="6" name="Subtitle 6"/>
          <p:cNvSpPr>
            <a:spLocks noGrp="1"/>
          </p:cNvSpPr>
          <p:nvPr/>
        </p:nvSpPr>
        <p:spPr bwMode="auto">
          <a:xfrm>
            <a:off x="228600" y="714356"/>
            <a:ext cx="862968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Combination controls </a:t>
            </a:r>
            <a:r>
              <a:rPr lang="en-US" sz="2400" dirty="0" smtClean="0">
                <a:solidFill>
                  <a:schemeClr val="bg1"/>
                </a:solidFill>
                <a:latin typeface="Franklin Gothic Demi" pitchFamily="34" charset="0"/>
              </a:rPr>
              <a:t>require that certain operations</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be performed without regard to the order in which they</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are performed</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An </a:t>
            </a:r>
            <a:r>
              <a:rPr lang="en-US" sz="2400" dirty="0" smtClean="0">
                <a:solidFill>
                  <a:schemeClr val="bg1"/>
                </a:solidFill>
                <a:latin typeface="Franklin Gothic Demi" pitchFamily="34" charset="0"/>
              </a:rPr>
              <a:t>another part of the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same bottle filling process. Here, the tasks are (1) place</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label 1 on bottle and (2) place label 2 on bottle. The order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in which the tasks are performed does not really matter</a:t>
            </a:r>
          </a:p>
        </p:txBody>
      </p:sp>
      <p:graphicFrame>
        <p:nvGraphicFramePr>
          <p:cNvPr id="279555" name="Object 3"/>
          <p:cNvGraphicFramePr>
            <a:graphicFrameLocks noChangeAspect="1"/>
          </p:cNvGraphicFramePr>
          <p:nvPr/>
        </p:nvGraphicFramePr>
        <p:xfrm>
          <a:off x="1000100" y="3500438"/>
          <a:ext cx="6907471" cy="2586048"/>
        </p:xfrm>
        <a:graphic>
          <a:graphicData uri="http://schemas.openxmlformats.org/presentationml/2006/ole">
            <p:oleObj spid="_x0000_s279555" name="Visio" r:id="rId3" imgW="2901110" imgH="1085811" progId="">
              <p:embed/>
            </p:oleObj>
          </a:graphicData>
        </a:graphic>
      </p:graphicFrame>
      <p:sp>
        <p:nvSpPr>
          <p:cNvPr id="9" name="Rectangle 8"/>
          <p:cNvSpPr>
            <a:spLocks noChangeArrowheads="1"/>
          </p:cNvSpPr>
          <p:nvPr/>
        </p:nvSpPr>
        <p:spPr bwMode="auto">
          <a:xfrm>
            <a:off x="1500166" y="6315038"/>
            <a:ext cx="5857916" cy="400110"/>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Combination control process</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357158" y="76200"/>
            <a:ext cx="8324880" cy="4572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Converting Relay Schematics</a:t>
            </a:r>
            <a:r>
              <a:rPr lang="sr-Latn-CS" sz="2400" dirty="0" smtClean="0">
                <a:solidFill>
                  <a:schemeClr val="bg1"/>
                </a:solidFill>
                <a:effectLst/>
                <a:latin typeface="Arial" pitchFamily="34" charset="0"/>
                <a:cs typeface="Arial" pitchFamily="34" charset="0"/>
              </a:rPr>
              <a:t> </a:t>
            </a:r>
            <a:r>
              <a:rPr lang="en-US" sz="2400" dirty="0" smtClean="0">
                <a:solidFill>
                  <a:schemeClr val="bg1"/>
                </a:solidFill>
                <a:effectLst/>
                <a:latin typeface="Arial" pitchFamily="34" charset="0"/>
                <a:cs typeface="Arial" pitchFamily="34" charset="0"/>
              </a:rPr>
              <a:t>into PLC Ladder Programs</a:t>
            </a:r>
          </a:p>
        </p:txBody>
      </p:sp>
      <p:sp>
        <p:nvSpPr>
          <p:cNvPr id="6" name="Subtitle 6"/>
          <p:cNvSpPr>
            <a:spLocks noGrp="1"/>
          </p:cNvSpPr>
          <p:nvPr/>
        </p:nvSpPr>
        <p:spPr bwMode="auto">
          <a:xfrm>
            <a:off x="228600" y="714356"/>
            <a:ext cx="8629680" cy="53340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rgbClr val="FF0000"/>
                </a:solidFill>
                <a:latin typeface="Franklin Gothic Demi" pitchFamily="34" charset="0"/>
              </a:rPr>
              <a:t>Automatic control</a:t>
            </a:r>
            <a:r>
              <a:rPr lang="en-US" sz="2400" dirty="0" smtClean="0">
                <a:solidFill>
                  <a:schemeClr val="bg1"/>
                </a:solidFill>
                <a:latin typeface="Franklin Gothic Demi" pitchFamily="34" charset="0"/>
              </a:rPr>
              <a:t> involves maintaining a desired set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point at an output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One example is maintaining a certain</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set-point temperature in a furnace</a:t>
            </a:r>
            <a:endParaRPr lang="sr-Latn-CS" sz="2400" dirty="0" smtClean="0">
              <a:solidFill>
                <a:schemeClr val="bg1"/>
              </a:solidFill>
              <a:latin typeface="Franklin Gothic Demi" pitchFamily="34" charset="0"/>
            </a:endParaRPr>
          </a:p>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If there is deviation from that set point, an error</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is determined by comparing the output against the set point</a:t>
            </a: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and using this error to make a correction</a:t>
            </a:r>
            <a:endParaRPr lang="sr-Latn-CS" sz="2400" dirty="0" smtClean="0">
              <a:solidFill>
                <a:schemeClr val="bg1"/>
              </a:solidFill>
              <a:latin typeface="Franklin Gothic Demi" pitchFamily="34" charset="0"/>
            </a:endParaRPr>
          </a:p>
        </p:txBody>
      </p:sp>
      <p:sp>
        <p:nvSpPr>
          <p:cNvPr id="9" name="Rectangle 8"/>
          <p:cNvSpPr>
            <a:spLocks noChangeArrowheads="1"/>
          </p:cNvSpPr>
          <p:nvPr/>
        </p:nvSpPr>
        <p:spPr bwMode="auto">
          <a:xfrm>
            <a:off x="285720" y="6072206"/>
            <a:ext cx="3357554" cy="400110"/>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Franklin Gothic Demi" pitchFamily="34" charset="0"/>
              </a:rPr>
              <a:t>Automatic control process</a:t>
            </a:r>
            <a:endParaRPr lang="en-US" sz="2000" i="1" dirty="0">
              <a:solidFill>
                <a:schemeClr val="bg1"/>
              </a:solidFill>
              <a:latin typeface="Franklin Gothic Demi" pitchFamily="34" charset="0"/>
            </a:endParaRPr>
          </a:p>
        </p:txBody>
      </p:sp>
      <p:graphicFrame>
        <p:nvGraphicFramePr>
          <p:cNvPr id="280579" name="Object 3"/>
          <p:cNvGraphicFramePr>
            <a:graphicFrameLocks noChangeAspect="1"/>
          </p:cNvGraphicFramePr>
          <p:nvPr/>
        </p:nvGraphicFramePr>
        <p:xfrm>
          <a:off x="3933129" y="3214686"/>
          <a:ext cx="4925151" cy="3306772"/>
        </p:xfrm>
        <a:graphic>
          <a:graphicData uri="http://schemas.openxmlformats.org/presentationml/2006/ole">
            <p:oleObj spid="_x0000_s280579" name="Visio" r:id="rId3" imgW="2903220" imgH="1948854"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Contactors</a:t>
            </a:r>
          </a:p>
        </p:txBody>
      </p:sp>
      <p:graphicFrame>
        <p:nvGraphicFramePr>
          <p:cNvPr id="196610" name="Object 2"/>
          <p:cNvGraphicFramePr>
            <a:graphicFrameLocks noChangeAspect="1"/>
          </p:cNvGraphicFramePr>
          <p:nvPr/>
        </p:nvGraphicFramePr>
        <p:xfrm>
          <a:off x="1371600" y="762000"/>
          <a:ext cx="6365325" cy="5387437"/>
        </p:xfrm>
        <a:graphic>
          <a:graphicData uri="http://schemas.openxmlformats.org/presentationml/2006/ole">
            <p:oleObj spid="_x0000_s196611" name="Visio" r:id="rId3" imgW="4464734" imgH="3778167" progId="">
              <p:embed/>
            </p:oleObj>
          </a:graphicData>
        </a:graphic>
      </p:graphicFrame>
      <p:sp>
        <p:nvSpPr>
          <p:cNvPr id="5" name="Rectangle 9"/>
          <p:cNvSpPr>
            <a:spLocks noChangeArrowheads="1"/>
          </p:cNvSpPr>
          <p:nvPr/>
        </p:nvSpPr>
        <p:spPr bwMode="auto">
          <a:xfrm>
            <a:off x="2590800" y="6248400"/>
            <a:ext cx="35814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Three-pole magnetic contactor</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Contactors</a:t>
            </a:r>
          </a:p>
        </p:txBody>
      </p:sp>
      <p:sp>
        <p:nvSpPr>
          <p:cNvPr id="5" name="Rectangle 9"/>
          <p:cNvSpPr>
            <a:spLocks noChangeArrowheads="1"/>
          </p:cNvSpPr>
          <p:nvPr/>
        </p:nvSpPr>
        <p:spPr bwMode="auto">
          <a:xfrm>
            <a:off x="1524000" y="6248400"/>
            <a:ext cx="6019800" cy="400110"/>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Contactor used in conjunction with a PLC output</a:t>
            </a:r>
            <a:endParaRPr lang="en-US" sz="2000" i="1" dirty="0">
              <a:solidFill>
                <a:schemeClr val="bg1"/>
              </a:solidFill>
              <a:latin typeface="Franklin Gothic Demi" pitchFamily="34" charset="0"/>
            </a:endParaRPr>
          </a:p>
        </p:txBody>
      </p:sp>
      <p:graphicFrame>
        <p:nvGraphicFramePr>
          <p:cNvPr id="199682" name="Object 2"/>
          <p:cNvGraphicFramePr>
            <a:graphicFrameLocks noChangeAspect="1"/>
          </p:cNvGraphicFramePr>
          <p:nvPr/>
        </p:nvGraphicFramePr>
        <p:xfrm>
          <a:off x="2438400" y="685800"/>
          <a:ext cx="4343400" cy="5470798"/>
        </p:xfrm>
        <a:graphic>
          <a:graphicData uri="http://schemas.openxmlformats.org/presentationml/2006/ole">
            <p:oleObj spid="_x0000_s199683" name="Visio" r:id="rId3" imgW="3069579" imgH="3866857"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ctrTitle"/>
          </p:nvPr>
        </p:nvSpPr>
        <p:spPr>
          <a:xfrm>
            <a:off x="533400" y="76200"/>
            <a:ext cx="7851648" cy="533400"/>
          </a:xfrm>
        </p:spPr>
        <p:txBody>
          <a:bodyPr>
            <a:noAutofit/>
          </a:bodyPr>
          <a:lstStyle/>
          <a:p>
            <a:pPr algn="ctr" fontAlgn="auto">
              <a:spcAft>
                <a:spcPts val="0"/>
              </a:spcAft>
              <a:defRPr/>
            </a:pPr>
            <a:r>
              <a:rPr lang="en-US" sz="2400" dirty="0" smtClean="0">
                <a:solidFill>
                  <a:schemeClr val="bg1"/>
                </a:solidFill>
                <a:effectLst/>
                <a:latin typeface="Arial" pitchFamily="34" charset="0"/>
                <a:cs typeface="Arial" pitchFamily="34" charset="0"/>
              </a:rPr>
              <a:t>Motor Starters</a:t>
            </a:r>
          </a:p>
        </p:txBody>
      </p:sp>
      <p:sp>
        <p:nvSpPr>
          <p:cNvPr id="6" name="Subtitle 6"/>
          <p:cNvSpPr>
            <a:spLocks noGrp="1"/>
          </p:cNvSpPr>
          <p:nvPr/>
        </p:nvSpPr>
        <p:spPr bwMode="auto">
          <a:xfrm>
            <a:off x="266700" y="914400"/>
            <a:ext cx="5600700" cy="4267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fontAlgn="base">
              <a:spcBef>
                <a:spcPct val="20000"/>
              </a:spcBef>
              <a:spcAft>
                <a:spcPct val="0"/>
              </a:spcAft>
              <a:buClr>
                <a:srgbClr val="0BD0D9"/>
              </a:buClr>
              <a:buSzPct val="95000"/>
              <a:buFont typeface="Wingdings 2" pitchFamily="18" charset="2"/>
              <a:buNone/>
              <a:defRPr sz="2600" kern="1200">
                <a:solidFill>
                  <a:schemeClr val="tx1"/>
                </a:solidFill>
                <a:latin typeface="+mn-lt"/>
                <a:ea typeface="+mn-ea"/>
                <a:cs typeface="+mn-cs"/>
              </a:defRPr>
            </a:lvl1pPr>
            <a:lvl2pPr marL="457200" indent="0" algn="ctr" rtl="0" fontAlgn="base">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fontAlgn="base">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fontAlgn="base">
              <a:spcBef>
                <a:spcPct val="20000"/>
              </a:spcBef>
              <a:spcAft>
                <a:spcPct val="0"/>
              </a:spcAft>
              <a:buClr>
                <a:srgbClr val="0BD0D9"/>
              </a:buClr>
              <a:buSzPct val="65000"/>
              <a:buFont typeface="Wingdings 2" pitchFamily="18" charset="2"/>
              <a:buNone/>
              <a:defRPr sz="2000" kern="1200">
                <a:solidFill>
                  <a:schemeClr val="tx1"/>
                </a:solidFill>
                <a:latin typeface="+mn-lt"/>
                <a:ea typeface="+mn-ea"/>
                <a:cs typeface="+mn-cs"/>
              </a:defRPr>
            </a:lvl4pPr>
            <a:lvl5pPr marL="1828800" indent="0" algn="ctr" rtl="0" fontAlgn="base">
              <a:spcBef>
                <a:spcPct val="20000"/>
              </a:spcBef>
              <a:spcAft>
                <a:spcPct val="0"/>
              </a:spcAft>
              <a:buClr>
                <a:srgbClr val="10CF9B"/>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l">
              <a:spcBef>
                <a:spcPts val="0"/>
              </a:spcBef>
              <a:spcAft>
                <a:spcPts val="1200"/>
              </a:spcAft>
              <a:buClr>
                <a:srgbClr val="FF0000"/>
              </a:buClr>
              <a:buFont typeface="Arial" pitchFamily="34" charset="0"/>
              <a:buChar char="•"/>
            </a:pPr>
            <a:r>
              <a:rPr lang="sr-Latn-CS" sz="2400" dirty="0" smtClean="0">
                <a:solidFill>
                  <a:schemeClr val="bg1"/>
                </a:solidFill>
                <a:latin typeface="Franklin Gothic Demi" pitchFamily="34" charset="0"/>
              </a:rPr>
              <a:t> </a:t>
            </a:r>
            <a:r>
              <a:rPr lang="en-US" sz="2400" dirty="0" smtClean="0">
                <a:solidFill>
                  <a:schemeClr val="bg1"/>
                </a:solidFill>
                <a:latin typeface="Franklin Gothic Demi" pitchFamily="34" charset="0"/>
              </a:rPr>
              <a:t>A motor starter is designed to provide power to motors</a:t>
            </a:r>
          </a:p>
          <a:p>
            <a:pPr marR="0" algn="l">
              <a:spcBef>
                <a:spcPts val="0"/>
              </a:spcBef>
              <a:spcAft>
                <a:spcPts val="1200"/>
              </a:spcAft>
              <a:buClr>
                <a:srgbClr val="FF0000"/>
              </a:buClr>
              <a:buFont typeface="Arial" pitchFamily="34" charset="0"/>
              <a:buChar char="•"/>
            </a:pPr>
            <a:r>
              <a:rPr lang="en-US" sz="2400" dirty="0" smtClean="0">
                <a:solidFill>
                  <a:schemeClr val="bg1"/>
                </a:solidFill>
                <a:latin typeface="Franklin Gothic Demi" pitchFamily="34" charset="0"/>
              </a:rPr>
              <a:t> The motor starter is made up of a contactor with an overload relay attached physically and electrically</a:t>
            </a:r>
          </a:p>
        </p:txBody>
      </p:sp>
      <p:graphicFrame>
        <p:nvGraphicFramePr>
          <p:cNvPr id="200707" name="Object 3"/>
          <p:cNvGraphicFramePr>
            <a:graphicFrameLocks noChangeAspect="1"/>
          </p:cNvGraphicFramePr>
          <p:nvPr/>
        </p:nvGraphicFramePr>
        <p:xfrm>
          <a:off x="6198400" y="1015559"/>
          <a:ext cx="2488400" cy="5537641"/>
        </p:xfrm>
        <a:graphic>
          <a:graphicData uri="http://schemas.openxmlformats.org/presentationml/2006/ole">
            <p:oleObj spid="_x0000_s200708" name="Visio" r:id="rId3" imgW="1451441" imgH="3229765" progId="">
              <p:embed/>
            </p:oleObj>
          </a:graphicData>
        </a:graphic>
      </p:graphicFrame>
      <p:sp>
        <p:nvSpPr>
          <p:cNvPr id="8" name="Rectangle 9"/>
          <p:cNvSpPr>
            <a:spLocks noChangeArrowheads="1"/>
          </p:cNvSpPr>
          <p:nvPr/>
        </p:nvSpPr>
        <p:spPr bwMode="auto">
          <a:xfrm>
            <a:off x="304800" y="5715000"/>
            <a:ext cx="5257800" cy="707886"/>
          </a:xfrm>
          <a:prstGeom prst="rect">
            <a:avLst/>
          </a:prstGeom>
          <a:noFill/>
          <a:ln w="9525">
            <a:noFill/>
            <a:miter lim="800000"/>
            <a:headEnd/>
            <a:tailEnd/>
          </a:ln>
        </p:spPr>
        <p:txBody>
          <a:bodyPr wrap="square">
            <a:spAutoFit/>
          </a:bodyPr>
          <a:lstStyle/>
          <a:p>
            <a:r>
              <a:rPr lang="en-US" sz="2000" i="1" dirty="0" smtClean="0">
                <a:solidFill>
                  <a:schemeClr val="bg1"/>
                </a:solidFill>
                <a:latin typeface="Franklin Gothic Demi" pitchFamily="34" charset="0"/>
              </a:rPr>
              <a:t>Motor starter is a contactor with an attached</a:t>
            </a:r>
          </a:p>
          <a:p>
            <a:r>
              <a:rPr lang="en-US" sz="2000" i="1" dirty="0" smtClean="0">
                <a:solidFill>
                  <a:schemeClr val="bg1"/>
                </a:solidFill>
                <a:latin typeface="Franklin Gothic Demi" pitchFamily="34" charset="0"/>
              </a:rPr>
              <a:t>overload relay</a:t>
            </a:r>
            <a:endParaRPr lang="en-US" sz="2000" i="1" dirty="0">
              <a:solidFill>
                <a:schemeClr val="bg1"/>
              </a:solidFill>
              <a:latin typeface="Franklin Gothic Dem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21402</TotalTime>
  <Words>3328</Words>
  <Application>Microsoft Office PowerPoint</Application>
  <PresentationFormat>On-screen Show (4:3)</PresentationFormat>
  <Paragraphs>248</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Flow</vt:lpstr>
      <vt:lpstr>Visio</vt:lpstr>
      <vt:lpstr>Developing Fundamental PLC Wiring Diagrams and Ladder Logic Programs</vt:lpstr>
      <vt:lpstr>Electromagnetic Control Relays</vt:lpstr>
      <vt:lpstr>Electromagnetic Control Relays</vt:lpstr>
      <vt:lpstr>Electromagnetic Control Relays</vt:lpstr>
      <vt:lpstr>Electromagnetic Control Relays</vt:lpstr>
      <vt:lpstr>Contactors</vt:lpstr>
      <vt:lpstr>Contactors</vt:lpstr>
      <vt:lpstr>Contactors</vt:lpstr>
      <vt:lpstr>Motor Starters</vt:lpstr>
      <vt:lpstr>Motor Starters</vt:lpstr>
      <vt:lpstr>Motor Starters</vt:lpstr>
      <vt:lpstr>Motor Starters</vt:lpstr>
      <vt:lpstr>Manually Operated Switches</vt:lpstr>
      <vt:lpstr>Manually Operated Switches</vt:lpstr>
      <vt:lpstr>Manually Operated Switches</vt:lpstr>
      <vt:lpstr>Manually Operated Switches</vt:lpstr>
      <vt:lpstr>Mechanically Operated Switches</vt:lpstr>
      <vt:lpstr>Mechanically Operated Switches</vt:lpstr>
      <vt:lpstr>Mechanically Operated Switches</vt:lpstr>
      <vt:lpstr>Mechanically Operated Switches</vt:lpstr>
      <vt:lpstr>Sensors</vt:lpstr>
      <vt:lpstr>Proximity Sensor</vt:lpstr>
      <vt:lpstr>Proximity Sensor</vt:lpstr>
      <vt:lpstr>Proximity Sensor</vt:lpstr>
      <vt:lpstr>Inductive proximity sensor</vt:lpstr>
      <vt:lpstr>Inductive proximity sensor</vt:lpstr>
      <vt:lpstr>Inductive proximity sensor: wiring diagram</vt:lpstr>
      <vt:lpstr>Inductive proximity sensor: sensing range</vt:lpstr>
      <vt:lpstr>Capacitive proximity sensors</vt:lpstr>
      <vt:lpstr>Capacitive proximity sensors</vt:lpstr>
      <vt:lpstr>Magnetic Reed Switch</vt:lpstr>
      <vt:lpstr>Light Sensors</vt:lpstr>
      <vt:lpstr>Light Sensors</vt:lpstr>
      <vt:lpstr>Light Sensors</vt:lpstr>
      <vt:lpstr>Light Sensors</vt:lpstr>
      <vt:lpstr>Light Sensors</vt:lpstr>
      <vt:lpstr>Ultrasonic Sensors</vt:lpstr>
      <vt:lpstr>Strain/Weight Sensors</vt:lpstr>
      <vt:lpstr>Temperature Sensors</vt:lpstr>
      <vt:lpstr>Temperature Sensors</vt:lpstr>
      <vt:lpstr>Flow Measurement</vt:lpstr>
      <vt:lpstr>Flow Measurement</vt:lpstr>
      <vt:lpstr>Velocity and Position Sensors</vt:lpstr>
      <vt:lpstr>Velocity and Position Sensors</vt:lpstr>
      <vt:lpstr>Output Control Devices</vt:lpstr>
      <vt:lpstr>Output Control Devices</vt:lpstr>
      <vt:lpstr>Output Control Devices</vt:lpstr>
      <vt:lpstr>Output Control Devices</vt:lpstr>
      <vt:lpstr>Output Control Devices</vt:lpstr>
      <vt:lpstr>Output Control Devices</vt:lpstr>
      <vt:lpstr>Output Control Devices: open loop vs. closed loop</vt:lpstr>
      <vt:lpstr>Output Control Devices: open loop vs. closed loop</vt:lpstr>
      <vt:lpstr>Output Control Devices: open loop vs. closed loop</vt:lpstr>
      <vt:lpstr>Output Control Devices: Seal-In (Holding) Circuits</vt:lpstr>
      <vt:lpstr>Output Control Devices: Seal-In (Holding) Circuits</vt:lpstr>
      <vt:lpstr>Output Control Devices: Latching Relays</vt:lpstr>
      <vt:lpstr>Output Control Devices: Latching Relays</vt:lpstr>
      <vt:lpstr>Output Control Devices: Latching Relays</vt:lpstr>
      <vt:lpstr>Output Control Devices: Latching Relays</vt:lpstr>
      <vt:lpstr>Converting Relay Schematics into PLC Ladder Programs</vt:lpstr>
      <vt:lpstr>Converting Relay Schematics into PLC Ladder Programs</vt:lpstr>
      <vt:lpstr>Converting Relay Schematics into PLC Ladder Programs</vt:lpstr>
    </vt:vector>
  </TitlesOfParts>
  <Company>ETF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laboratorije za Embedded sisteme na ETF I.Sarajevo</dc:title>
  <dc:creator>STROKS</dc:creator>
  <cp:lastModifiedBy>Media Market</cp:lastModifiedBy>
  <cp:revision>1149</cp:revision>
  <dcterms:created xsi:type="dcterms:W3CDTF">2009-10-15T19:09:20Z</dcterms:created>
  <dcterms:modified xsi:type="dcterms:W3CDTF">2013-03-11T08:52:46Z</dcterms:modified>
</cp:coreProperties>
</file>