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337" r:id="rId2"/>
    <p:sldId id="470" r:id="rId3"/>
    <p:sldId id="477" r:id="rId4"/>
    <p:sldId id="478" r:id="rId5"/>
    <p:sldId id="479" r:id="rId6"/>
    <p:sldId id="480" r:id="rId7"/>
    <p:sldId id="481" r:id="rId8"/>
    <p:sldId id="482" r:id="rId9"/>
    <p:sldId id="484" r:id="rId10"/>
    <p:sldId id="483" r:id="rId11"/>
    <p:sldId id="485" r:id="rId12"/>
    <p:sldId id="486" r:id="rId13"/>
    <p:sldId id="487" r:id="rId14"/>
    <p:sldId id="488" r:id="rId15"/>
    <p:sldId id="489" r:id="rId16"/>
    <p:sldId id="496" r:id="rId17"/>
    <p:sldId id="490" r:id="rId18"/>
    <p:sldId id="491" r:id="rId19"/>
    <p:sldId id="492" r:id="rId20"/>
    <p:sldId id="493" r:id="rId21"/>
    <p:sldId id="494" r:id="rId22"/>
    <p:sldId id="495" r:id="rId23"/>
    <p:sldId id="497" r:id="rId24"/>
    <p:sldId id="498" r:id="rId25"/>
    <p:sldId id="500" r:id="rId26"/>
    <p:sldId id="511" r:id="rId27"/>
    <p:sldId id="512" r:id="rId28"/>
    <p:sldId id="499" r:id="rId29"/>
    <p:sldId id="501" r:id="rId30"/>
    <p:sldId id="503" r:id="rId31"/>
    <p:sldId id="504" r:id="rId32"/>
    <p:sldId id="505" r:id="rId33"/>
    <p:sldId id="506" r:id="rId34"/>
    <p:sldId id="507" r:id="rId35"/>
    <p:sldId id="508" r:id="rId36"/>
    <p:sldId id="509" r:id="rId37"/>
    <p:sldId id="510" r:id="rId38"/>
    <p:sldId id="513" r:id="rId39"/>
    <p:sldId id="514" r:id="rId40"/>
    <p:sldId id="515" r:id="rId41"/>
    <p:sldId id="516" r:id="rId42"/>
    <p:sldId id="517" r:id="rId43"/>
    <p:sldId id="518" r:id="rId44"/>
    <p:sldId id="519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8995" autoAdjust="0"/>
    <p:restoredTop sz="94728" autoAdjust="0"/>
  </p:normalViewPr>
  <p:slideViewPr>
    <p:cSldViewPr>
      <p:cViewPr varScale="1">
        <p:scale>
          <a:sx n="95" d="100"/>
          <a:sy n="95" d="100"/>
        </p:scale>
        <p:origin x="-90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C6CDD14-F9F1-4D70-8E01-8CD3926A622C}" type="datetimeFigureOut">
              <a:rPr lang="en-US"/>
              <a:pPr>
                <a:defRPr/>
              </a:pPr>
              <a:t>11/21/2012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EA7CADE-1FA7-4454-BCBB-C50E3173D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7017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A7CADE-1FA7-4454-BCBB-C50E3173D67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423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75CC8-4068-44A3-8C75-F625F40549F3}" type="datetimeFigureOut">
              <a:rPr lang="en-US"/>
              <a:pPr>
                <a:defRPr/>
              </a:pPr>
              <a:t>11/21/2012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AE881-F61F-49CA-9CE1-C7A671757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41143-AA7F-4B1A-8639-58C31EEAFD54}" type="datetimeFigureOut">
              <a:rPr lang="en-US"/>
              <a:pPr>
                <a:defRPr/>
              </a:pPr>
              <a:t>11/21/2012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1CB98-8ECD-403B-9F93-0100A3AA86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A658D-58BF-464F-8FC4-A20DF0C55860}" type="datetimeFigureOut">
              <a:rPr lang="en-US"/>
              <a:pPr>
                <a:defRPr/>
              </a:pPr>
              <a:t>11/21/2012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860F2-7EC6-4E94-B1DF-495CE427E3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1F05-2921-4FFA-AD1B-C81B6F33C28A}" type="datetimeFigureOut">
              <a:rPr lang="en-US"/>
              <a:pPr>
                <a:defRPr/>
              </a:pPr>
              <a:t>11/21/2012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D1D99-75EE-4A34-8EE6-B89476A747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1B8F4-1039-4A80-A980-60B8381012D5}" type="datetimeFigureOut">
              <a:rPr lang="en-US"/>
              <a:pPr>
                <a:defRPr/>
              </a:pPr>
              <a:t>11/21/2012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3E0F96-6AFC-4085-A57F-52383A082A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19A80-0E8B-4DC0-A13A-95FCEBD91672}" type="datetimeFigureOut">
              <a:rPr lang="en-US"/>
              <a:pPr>
                <a:defRPr/>
              </a:pPr>
              <a:t>11/21/2012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B6F1C-034A-4DFF-B81D-75420850A9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0CBDD-2DBE-457C-A3E2-C3D095C62261}" type="datetimeFigureOut">
              <a:rPr lang="en-US"/>
              <a:pPr>
                <a:defRPr/>
              </a:pPr>
              <a:t>11/21/2012</a:t>
            </a:fld>
            <a:endParaRPr lang="en-US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DA5A7-A9F7-4F9B-B4BD-26DA949514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8452F-7275-4267-9012-A6046B1998B4}" type="datetimeFigureOut">
              <a:rPr lang="en-US"/>
              <a:pPr>
                <a:defRPr/>
              </a:pPr>
              <a:t>11/21/2012</a:t>
            </a:fld>
            <a:endParaRPr lang="en-US" dirty="0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3CA27-FE6B-4FD9-9450-F1052718BC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E8146-D6B7-478B-A53F-149D940636D5}" type="datetimeFigureOut">
              <a:rPr lang="en-US"/>
              <a:pPr>
                <a:defRPr/>
              </a:pPr>
              <a:t>11/21/2012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77956-DBB2-4A00-8900-F60D37501B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A3F49-4CB6-45E3-8A11-9C81E1291981}" type="datetimeFigureOut">
              <a:rPr lang="en-US"/>
              <a:pPr>
                <a:defRPr/>
              </a:pPr>
              <a:t>11/21/2012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50EE-B11F-49B8-95D3-14DD180849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ACED6-9D74-44D8-B23B-2F352F80DF62}" type="datetimeFigureOut">
              <a:rPr lang="en-US"/>
              <a:pPr>
                <a:defRPr/>
              </a:pPr>
              <a:t>11/21/2012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66834-5E83-4993-A342-D1DDB72A7F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F04F9B-C6D9-43B4-8799-D6E05CD53A76}" type="datetimeFigureOut">
              <a:rPr lang="en-US"/>
              <a:pPr>
                <a:defRPr/>
              </a:pPr>
              <a:t>11/21/2012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9A7D0A-EC5B-423D-A629-01A1968114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15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16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17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8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19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20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>
            <a:grayscl/>
            <a:lum bright="-6000"/>
          </a:blip>
          <a:srcRect/>
          <a:stretch>
            <a:fillRect/>
          </a:stretch>
        </p:blipFill>
        <p:spPr bwMode="auto">
          <a:xfrm>
            <a:off x="0" y="1057926"/>
            <a:ext cx="9144000" cy="587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2752" y="251460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Program Control Instructions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S7 300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Master Control Relay Instruction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66700" y="642918"/>
            <a:ext cx="85725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Sometimes it is necessary to have multiple MCR zones 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1397638" y="1225551"/>
          <a:ext cx="6246196" cy="5418159"/>
        </p:xfrm>
        <a:graphic>
          <a:graphicData uri="http://schemas.openxmlformats.org/presentationml/2006/ole">
            <p:oleObj spid="_x0000_s63490" name="Visio" r:id="rId4" imgW="5244448" imgH="4549068" progId="Visio.Drawing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Master Control Relay Instruction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85780" y="785794"/>
            <a:ext cx="85725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MCR zone can be programmed as true on beginning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214546" y="6286520"/>
            <a:ext cx="4286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Franklin Gothic Demi" pitchFamily="34" charset="0"/>
              </a:rPr>
              <a:t>MCR fenced zone with the zone true</a:t>
            </a:r>
            <a:endParaRPr lang="en-US" sz="2000" i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1120387" y="1357298"/>
          <a:ext cx="6952075" cy="4929222"/>
        </p:xfrm>
        <a:graphic>
          <a:graphicData uri="http://schemas.openxmlformats.org/presentationml/2006/ole">
            <p:oleObj spid="_x0000_s64515" name="Visio" r:id="rId4" imgW="5134666" imgH="3639363" progId="Visio.Drawing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Master Control Relay Instruction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85780" y="785794"/>
            <a:ext cx="85725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MCR zone can be programmed as false on beginning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214546" y="6286520"/>
            <a:ext cx="4286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Franklin Gothic Demi" pitchFamily="34" charset="0"/>
              </a:rPr>
              <a:t>MCR fenced zone with the zone </a:t>
            </a:r>
            <a:r>
              <a:rPr lang="en-US" sz="2000" i="1" dirty="0" smtClean="0">
                <a:solidFill>
                  <a:schemeClr val="bg1"/>
                </a:solidFill>
                <a:latin typeface="Franklin Gothic Demi" pitchFamily="34" charset="0"/>
              </a:rPr>
              <a:t>false</a:t>
            </a:r>
            <a:endParaRPr lang="en-US" sz="2000" i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graphicFrame>
        <p:nvGraphicFramePr>
          <p:cNvPr id="65539" name="Object 3"/>
          <p:cNvGraphicFramePr>
            <a:graphicFrameLocks noChangeAspect="1"/>
          </p:cNvGraphicFramePr>
          <p:nvPr/>
        </p:nvGraphicFramePr>
        <p:xfrm>
          <a:off x="1221142" y="1357298"/>
          <a:ext cx="6851320" cy="4857784"/>
        </p:xfrm>
        <a:graphic>
          <a:graphicData uri="http://schemas.openxmlformats.org/presentationml/2006/ole">
            <p:oleObj spid="_x0000_s65539" name="Visio" r:id="rId4" imgW="5134666" imgH="3639363" progId="Visio.Drawing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Logic</a:t>
            </a: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Control</a:t>
            </a: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Instructions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85780" y="1000108"/>
            <a:ext cx="85725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In PLC programming it is sometimes desirable to be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able to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jump over certain program instructions when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certain conditions exist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jumps instructions are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used for this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purpose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When the jump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instruction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used, the PLC will not execute the instructions of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 rung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that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jumped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jump instruction is often used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to jump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over instructions not pertinent to the machine’s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operation at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that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instant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Some manufacturers provide a skip instruction,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which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essentially the same as the jump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instruction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Logic</a:t>
            </a: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Control</a:t>
            </a: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Instructions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85780" y="642918"/>
            <a:ext cx="85725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There are logic control instructions to perform the following functions: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  <a:latin typeface="Franklin Gothic Demi" pitchFamily="34" charset="0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Franklin Gothic Demi" pitchFamily="34" charset="0"/>
              </a:rPr>
              <a:t>---( JMP )--- Unconditional Jump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  <a:latin typeface="Franklin Gothic Demi" pitchFamily="34" charset="0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Franklin Gothic Demi" pitchFamily="34" charset="0"/>
              </a:rPr>
              <a:t>---( JMP )--- Conditional Jump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  <a:latin typeface="Franklin Gothic Demi" pitchFamily="34" charset="0"/>
              </a:rPr>
              <a:t> </a:t>
            </a:r>
            <a:r>
              <a:rPr lang="en-US" sz="2200" dirty="0" smtClean="0">
                <a:solidFill>
                  <a:srgbClr val="0070C0"/>
                </a:solidFill>
                <a:latin typeface="Franklin Gothic Demi" pitchFamily="34" charset="0"/>
              </a:rPr>
              <a:t>---( JMPN )--- </a:t>
            </a:r>
            <a:r>
              <a:rPr lang="en-US" sz="2200" dirty="0" smtClean="0">
                <a:solidFill>
                  <a:srgbClr val="0070C0"/>
                </a:solidFill>
                <a:latin typeface="Franklin Gothic Demi" pitchFamily="34" charset="0"/>
              </a:rPr>
              <a:t>Jump-If-Not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070C0"/>
                </a:solidFill>
                <a:latin typeface="Franklin Gothic Demi" pitchFamily="34" charset="0"/>
              </a:rPr>
              <a:t> ---(LABEL </a:t>
            </a:r>
            <a:r>
              <a:rPr lang="en-US" sz="2200" dirty="0" smtClean="0">
                <a:solidFill>
                  <a:srgbClr val="0070C0"/>
                </a:solidFill>
                <a:latin typeface="Franklin Gothic Demi" pitchFamily="34" charset="0"/>
              </a:rPr>
              <a:t>)</a:t>
            </a:r>
            <a:endParaRPr lang="en-US" sz="2200" dirty="0" smtClean="0">
              <a:solidFill>
                <a:srgbClr val="0070C0"/>
              </a:solidFill>
              <a:latin typeface="Franklin Gothic Demi" pitchFamily="34" charset="0"/>
            </a:endParaRP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Franklin Gothic Demi" pitchFamily="34" charset="0"/>
              </a:rPr>
              <a:t> The address of a Jump instruction is a label. A label consists of a maximum of four characters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Franklin Gothic Demi" pitchFamily="34" charset="0"/>
              </a:rPr>
              <a:t>The first character must be a letter of the alphabet; the other </a:t>
            </a:r>
            <a:r>
              <a:rPr lang="en-US" dirty="0" smtClean="0">
                <a:solidFill>
                  <a:schemeClr val="bg1"/>
                </a:solidFill>
                <a:latin typeface="Franklin Gothic Demi" pitchFamily="34" charset="0"/>
              </a:rPr>
              <a:t>characters can </a:t>
            </a:r>
            <a:r>
              <a:rPr lang="en-US" dirty="0" smtClean="0">
                <a:solidFill>
                  <a:schemeClr val="bg1"/>
                </a:solidFill>
                <a:latin typeface="Franklin Gothic Demi" pitchFamily="34" charset="0"/>
              </a:rPr>
              <a:t>be letters or numbers (for example, SEG3</a:t>
            </a:r>
            <a:r>
              <a:rPr lang="en-US" dirty="0" smtClean="0">
                <a:solidFill>
                  <a:schemeClr val="bg1"/>
                </a:solidFill>
                <a:latin typeface="Franklin Gothic Demi" pitchFamily="34" charset="0"/>
              </a:rPr>
              <a:t>)</a:t>
            </a:r>
          </a:p>
          <a:p>
            <a:pPr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Franklin Gothic Demi" pitchFamily="34" charset="0"/>
              </a:rPr>
              <a:t>The jump label indicates </a:t>
            </a:r>
            <a:r>
              <a:rPr lang="en-US" dirty="0" smtClean="0">
                <a:solidFill>
                  <a:schemeClr val="bg1"/>
                </a:solidFill>
                <a:latin typeface="Franklin Gothic Demi" pitchFamily="34" charset="0"/>
              </a:rPr>
              <a:t>the destination </a:t>
            </a:r>
            <a:r>
              <a:rPr lang="en-US" dirty="0" smtClean="0">
                <a:solidFill>
                  <a:schemeClr val="bg1"/>
                </a:solidFill>
                <a:latin typeface="Franklin Gothic Demi" pitchFamily="34" charset="0"/>
              </a:rPr>
              <a:t>to which you want the program to </a:t>
            </a:r>
            <a:r>
              <a:rPr lang="en-US" dirty="0" smtClean="0">
                <a:solidFill>
                  <a:schemeClr val="bg1"/>
                </a:solidFill>
                <a:latin typeface="Franklin Gothic Demi" pitchFamily="34" charset="0"/>
              </a:rPr>
              <a:t>jump</a:t>
            </a:r>
            <a:endParaRPr lang="en-US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214282" y="76200"/>
            <a:ext cx="8472518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Logic</a:t>
            </a: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Control</a:t>
            </a: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Instructions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: ---(JMP)--- Unconditional Jump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85780" y="928670"/>
            <a:ext cx="85725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JMP functions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as an absolute jump when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there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no other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ladder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element between the left-hand power rail and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instruction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The label (LBL) instruction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 target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for the jump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instruction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The jump instruction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with its associated label must have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same address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area of the program that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processor jumps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over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defined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by the locations of the jump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and label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instructions in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program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If the jump coil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energized, all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logic between the jump and label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instructions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bypassed and the processor continues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scanning after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LBL instruction</a:t>
            </a:r>
            <a:endParaRPr lang="en-US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214282" y="76200"/>
            <a:ext cx="8472518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Logic</a:t>
            </a: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Control</a:t>
            </a: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Instructions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: ---(JMP)--- Unconditional Jump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85780" y="928670"/>
            <a:ext cx="85725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JMP functions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as an absolute jump when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there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no other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ladder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element between the left-hand power rail and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instruction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The label (LBL) instruction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 target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for the jump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instruction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The jump instruction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with its associated label must have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same address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area of the program that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processor jumps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over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defined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by the locations of the jump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and label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instructions in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program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If the jump coil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energized, all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logic between the jump and label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instructions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bypassed and the processor continues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scanning after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LBL instruction</a:t>
            </a:r>
            <a:endParaRPr lang="en-US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214282" y="76200"/>
            <a:ext cx="8472518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Logic</a:t>
            </a: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Control</a:t>
            </a: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Instructions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: ---(JMP)--- Unconditional Jump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28860" y="6215082"/>
            <a:ext cx="4286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Franklin Gothic Demi" pitchFamily="34" charset="0"/>
              </a:rPr>
              <a:t>Unconditional Jump </a:t>
            </a:r>
            <a:r>
              <a:rPr lang="en-US" sz="2000" i="1" dirty="0" smtClean="0">
                <a:solidFill>
                  <a:schemeClr val="bg1"/>
                </a:solidFill>
                <a:latin typeface="Franklin Gothic Demi" pitchFamily="34" charset="0"/>
              </a:rPr>
              <a:t>(JMP) operation</a:t>
            </a:r>
            <a:endParaRPr lang="en-US" sz="2000" i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graphicFrame>
        <p:nvGraphicFramePr>
          <p:cNvPr id="67587" name="Object 3"/>
          <p:cNvGraphicFramePr>
            <a:graphicFrameLocks noChangeAspect="1"/>
          </p:cNvGraphicFramePr>
          <p:nvPr/>
        </p:nvGraphicFramePr>
        <p:xfrm>
          <a:off x="1142976" y="785794"/>
          <a:ext cx="6929486" cy="5214974"/>
        </p:xfrm>
        <a:graphic>
          <a:graphicData uri="http://schemas.openxmlformats.org/presentationml/2006/ole">
            <p:oleObj spid="_x0000_s67587" name="Visio" r:id="rId4" imgW="3233847" imgH="2433267" progId="Visio.Drawing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214282" y="76200"/>
            <a:ext cx="8472518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Logic</a:t>
            </a: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Control</a:t>
            </a: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Instructions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: ---(JMP)--- Conditional Jump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85780" y="928670"/>
            <a:ext cx="85725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JMP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functions as a conditional jump when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RLO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of the previous logic operation is "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1”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destination (LABEL) must also exist for every ---( JMP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)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All instructions between the jump instruction and the label are not executed.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If a conditional jump is not executed, the RLO changes to "1" after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jump instruction</a:t>
            </a:r>
            <a:endParaRPr lang="en-US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214282" y="76200"/>
            <a:ext cx="8472518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Logic</a:t>
            </a: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Control</a:t>
            </a: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Instructions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: ---(JMP)--- Unconditional Jump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28860" y="6215082"/>
            <a:ext cx="4286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Franklin Gothic Demi" pitchFamily="34" charset="0"/>
              </a:rPr>
              <a:t>Conditional Jump </a:t>
            </a:r>
            <a:r>
              <a:rPr lang="en-US" sz="2000" i="1" dirty="0" smtClean="0">
                <a:solidFill>
                  <a:schemeClr val="bg1"/>
                </a:solidFill>
                <a:latin typeface="Franklin Gothic Demi" pitchFamily="34" charset="0"/>
              </a:rPr>
              <a:t>(JMP) operation</a:t>
            </a:r>
            <a:endParaRPr lang="en-US" sz="2000" i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graphicFrame>
        <p:nvGraphicFramePr>
          <p:cNvPr id="68611" name="Object 3"/>
          <p:cNvGraphicFramePr>
            <a:graphicFrameLocks noChangeAspect="1"/>
          </p:cNvGraphicFramePr>
          <p:nvPr/>
        </p:nvGraphicFramePr>
        <p:xfrm>
          <a:off x="1152871" y="785794"/>
          <a:ext cx="6929487" cy="5214974"/>
        </p:xfrm>
        <a:graphic>
          <a:graphicData uri="http://schemas.openxmlformats.org/presentationml/2006/ole">
            <p:oleObj spid="_x0000_s68611" name="Visio" r:id="rId4" imgW="3233847" imgH="2433267" progId="Visio.Drawing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Program control instruction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66700" y="914400"/>
            <a:ext cx="8572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program control instructions are used to alter the program scan from</a:t>
            </a: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its normal sequence</a:t>
            </a:r>
            <a:endParaRPr lang="sr-Latn-CS" sz="24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The use of program control</a:t>
            </a: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instructions can shorten the time required to</a:t>
            </a: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complete a program scan</a:t>
            </a:r>
            <a:endParaRPr lang="sr-Latn-CS" sz="24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Portions of the program</a:t>
            </a: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not being utilized at any particular time can</a:t>
            </a: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be jumped over, and outputs in specific zones in</a:t>
            </a: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program can be left in their desired states</a:t>
            </a:r>
            <a:endParaRPr lang="sr-Latn-CS" sz="2400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214282" y="76200"/>
            <a:ext cx="8472518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Logic</a:t>
            </a: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Control</a:t>
            </a: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Instructions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: ---(JMP)--- Unconditional Jump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142976" y="6315038"/>
            <a:ext cx="65008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Franklin Gothic Demi" pitchFamily="34" charset="0"/>
              </a:rPr>
              <a:t>Effect on input and output instructions of jumped rungs</a:t>
            </a:r>
            <a:endParaRPr lang="en-US" sz="2000" i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graphicFrame>
        <p:nvGraphicFramePr>
          <p:cNvPr id="69635" name="Object 3"/>
          <p:cNvGraphicFramePr>
            <a:graphicFrameLocks noChangeAspect="1"/>
          </p:cNvGraphicFramePr>
          <p:nvPr/>
        </p:nvGraphicFramePr>
        <p:xfrm>
          <a:off x="1142976" y="785794"/>
          <a:ext cx="6548864" cy="5475308"/>
        </p:xfrm>
        <a:graphic>
          <a:graphicData uri="http://schemas.openxmlformats.org/presentationml/2006/ole">
            <p:oleObj spid="_x0000_s69635" name="Visio" r:id="rId4" imgW="6090875" imgH="5093487" progId="Visio.Drawing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214282" y="76200"/>
            <a:ext cx="8472518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Logic</a:t>
            </a: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Control</a:t>
            </a: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Instructions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: ---( JMPN ) Jump-If-Not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85780" y="928670"/>
            <a:ext cx="85725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JMPN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corresponds to a "</a:t>
            </a:r>
            <a:r>
              <a:rPr lang="en-US" sz="2400" dirty="0" err="1" smtClean="0">
                <a:solidFill>
                  <a:schemeClr val="bg1"/>
                </a:solidFill>
                <a:latin typeface="Franklin Gothic Demi" pitchFamily="34" charset="0"/>
              </a:rPr>
              <a:t>goto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label" function which is executed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if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RLO is "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0”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 destination (LABEL) must also exist for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every JMPN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All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instructions between the jump instruction and the label are not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executed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If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 conditional jump is not executed, the RLO changes to "1" after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jump instruction</a:t>
            </a:r>
            <a:endParaRPr lang="en-US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214282" y="76200"/>
            <a:ext cx="8472518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Logic</a:t>
            </a: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Control</a:t>
            </a: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Instructions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: ---( JMPN ) Jump-If-Not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85780" y="714356"/>
            <a:ext cx="85725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If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Switch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= "0", the jump to label CAS1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executed</a:t>
            </a:r>
            <a:endParaRPr lang="en-US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  <p:graphicFrame>
        <p:nvGraphicFramePr>
          <p:cNvPr id="70660" name="Object 4"/>
          <p:cNvGraphicFramePr>
            <a:graphicFrameLocks noChangeAspect="1"/>
          </p:cNvGraphicFramePr>
          <p:nvPr/>
        </p:nvGraphicFramePr>
        <p:xfrm>
          <a:off x="1105071" y="1285860"/>
          <a:ext cx="6549789" cy="4929222"/>
        </p:xfrm>
        <a:graphic>
          <a:graphicData uri="http://schemas.openxmlformats.org/presentationml/2006/ole">
            <p:oleObj spid="_x0000_s70660" name="Visio" r:id="rId4" imgW="3233847" imgH="2433267" progId="Visio.Drawing.11">
              <p:embed/>
            </p:oleObj>
          </a:graphicData>
        </a:graphic>
      </p:graphicFrame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500298" y="6315038"/>
            <a:ext cx="4286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Franklin Gothic Demi" pitchFamily="34" charset="0"/>
              </a:rPr>
              <a:t>Jump if Not </a:t>
            </a:r>
            <a:r>
              <a:rPr lang="en-US" sz="2000" i="1" dirty="0" smtClean="0">
                <a:solidFill>
                  <a:schemeClr val="bg1"/>
                </a:solidFill>
                <a:latin typeface="Franklin Gothic Demi" pitchFamily="34" charset="0"/>
              </a:rPr>
              <a:t>(</a:t>
            </a:r>
            <a:r>
              <a:rPr lang="en-US" sz="2000" i="1" dirty="0" smtClean="0">
                <a:solidFill>
                  <a:schemeClr val="bg1"/>
                </a:solidFill>
                <a:latin typeface="Franklin Gothic Demi" pitchFamily="34" charset="0"/>
              </a:rPr>
              <a:t>JMPN) </a:t>
            </a:r>
            <a:r>
              <a:rPr lang="en-US" sz="2000" i="1" dirty="0" smtClean="0">
                <a:solidFill>
                  <a:schemeClr val="bg1"/>
                </a:solidFill>
                <a:latin typeface="Franklin Gothic Demi" pitchFamily="34" charset="0"/>
              </a:rPr>
              <a:t>operation</a:t>
            </a:r>
            <a:endParaRPr lang="en-US" sz="2000" i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214282" y="76200"/>
            <a:ext cx="8472518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Logic</a:t>
            </a: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Control</a:t>
            </a: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sr-Latn-C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Instructions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: LABEL </a:t>
            </a:r>
            <a:r>
              <a:rPr lang="en-US" sz="24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Label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85780" y="928670"/>
            <a:ext cx="864393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LABEL is the identifier for the destination of a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jump instruction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first character must be a letter of the alphabet; the other characters can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be letters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or numbers (for example, CAS1).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A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jump label (LABEL) must exist for every ---( JMP ) or ---( JMPN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)</a:t>
            </a:r>
            <a:endParaRPr lang="en-US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214282" y="76200"/>
            <a:ext cx="8472518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Subroutine functions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85780" y="928670"/>
            <a:ext cx="864393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PLC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programs may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also contain additional program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files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known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as subroutines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subroutine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 short program that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used by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main program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to perform a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specific function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Large programs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are often broken into subroutine program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files, which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are called and executed from the main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program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Use of subroutines is a valuable tool in PLC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programming. At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times it is better to construct programs that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consist of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several subroutines than a lengthy single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program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When programs are written with subroutines, each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subroutine can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be tested individually for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functionality</a:t>
            </a:r>
            <a:endParaRPr lang="en-US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214282" y="76200"/>
            <a:ext cx="8472518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Subroutine functions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85780" y="928670"/>
            <a:ext cx="864393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When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 subroutine is called from the main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program,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program is able to escape from the main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program and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go to a program subroutine to perform certain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functions and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then return to the main program</a:t>
            </a:r>
            <a:endParaRPr lang="en-US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  <p:graphicFrame>
        <p:nvGraphicFramePr>
          <p:cNvPr id="71682" name="Object 2"/>
          <p:cNvGraphicFramePr>
            <a:graphicFrameLocks noChangeAspect="1"/>
          </p:cNvGraphicFramePr>
          <p:nvPr/>
        </p:nvGraphicFramePr>
        <p:xfrm>
          <a:off x="3595980" y="2500306"/>
          <a:ext cx="5181060" cy="4000528"/>
        </p:xfrm>
        <a:graphic>
          <a:graphicData uri="http://schemas.openxmlformats.org/presentationml/2006/ole">
            <p:oleObj spid="_x0000_s71682" name="Visio" r:id="rId4" imgW="2849745" imgH="2199829" progId="Visio.Drawing.11">
              <p:embed/>
            </p:oleObj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2844" y="5786454"/>
            <a:ext cx="34290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Franklin Gothic Demi" pitchFamily="34" charset="0"/>
              </a:rPr>
              <a:t>Main program with a call from a subroutine</a:t>
            </a:r>
            <a:endParaRPr lang="en-US" sz="2000" i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214282" y="76200"/>
            <a:ext cx="8472518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Subroutine functions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85780" y="714356"/>
            <a:ext cx="864393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 There is possibility that subroutine require passing parameters form main program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1406" y="5786454"/>
            <a:ext cx="25717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Franklin Gothic Demi" pitchFamily="34" charset="0"/>
              </a:rPr>
              <a:t>Passing subroutine parameters</a:t>
            </a:r>
            <a:endParaRPr lang="en-US" sz="2000" i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2853120" y="1428736"/>
          <a:ext cx="6000365" cy="5072098"/>
        </p:xfrm>
        <a:graphic>
          <a:graphicData uri="http://schemas.openxmlformats.org/presentationml/2006/ole">
            <p:oleObj spid="_x0000_s79877" name="Visio" r:id="rId4" imgW="4710104" imgH="3980874" progId="Visio.Drawing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214282" y="76200"/>
            <a:ext cx="8472518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Subroutine functions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85780" y="714356"/>
            <a:ext cx="864393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 Nested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subroutines make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complex programming easier and program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operation faster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because the programmer does not have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to continually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return from one subroutine to enter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another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57224" y="6286520"/>
            <a:ext cx="6572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Franklin Gothic Demi" pitchFamily="34" charset="0"/>
              </a:rPr>
              <a:t>Nested subroutines</a:t>
            </a:r>
            <a:endParaRPr lang="en-US" sz="2000" i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256270" y="2120902"/>
          <a:ext cx="8680985" cy="4022742"/>
        </p:xfrm>
        <a:graphic>
          <a:graphicData uri="http://schemas.openxmlformats.org/presentationml/2006/ole">
            <p:oleObj spid="_x0000_s80900" name="Visio" r:id="rId4" imgW="6571272" imgH="3044420" progId="Visio.Drawing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214282" y="76200"/>
            <a:ext cx="8472518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Subroutine functions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85780" y="928670"/>
            <a:ext cx="864393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S7-300 supports following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program control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instructions: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---(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CALL) Call FC SFC from Coil (without Parameters)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CALL_FB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Call FB from Box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CALL_FC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Call FC from Box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CALL_SFB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Call System FB from Box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CALL_SFC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Call System FC from Box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Call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Multiple Instance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Call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Block from a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Library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RET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Return</a:t>
            </a:r>
            <a:endParaRPr lang="en-US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214282" y="76200"/>
            <a:ext cx="8472518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Subroutine functions: ---(Call) Call FC SFC from Coil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85780" y="857232"/>
            <a:ext cx="864393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Call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FC or SFC without Parameters) is used to call a function (FC)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or system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function (SFC) that has no passed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parameters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 call is only executed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if RLO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is "1" at the CALL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coil</a:t>
            </a:r>
          </a:p>
        </p:txBody>
      </p:sp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2571736" y="2357430"/>
          <a:ext cx="3649169" cy="4143404"/>
        </p:xfrm>
        <a:graphic>
          <a:graphicData uri="http://schemas.openxmlformats.org/presentationml/2006/ole">
            <p:oleObj spid="_x0000_s72706" name="Visio" r:id="rId4" imgW="2415203" imgH="2741275" progId="Visio.Drawing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Master Control Relay Instruction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66700" y="728682"/>
            <a:ext cx="8572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PLC manufacturers offer a form of a </a:t>
            </a:r>
            <a:r>
              <a:rPr lang="en-US" sz="2400" dirty="0" smtClean="0">
                <a:solidFill>
                  <a:srgbClr val="FF0000"/>
                </a:solidFill>
                <a:latin typeface="Franklin Gothic Demi" pitchFamily="34" charset="0"/>
              </a:rPr>
              <a:t>master control relay</a:t>
            </a:r>
            <a:r>
              <a:rPr lang="sr-Latn-CS" sz="2400" dirty="0" smtClean="0">
                <a:solidFill>
                  <a:srgbClr val="FF0000"/>
                </a:solidFill>
                <a:latin typeface="Franklin Gothic Demi" pitchFamily="34" charset="0"/>
              </a:rPr>
              <a:t> (MCR)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as part of their instruction set</a:t>
            </a:r>
            <a:endParaRPr lang="sr-Latn-CS" sz="24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These instructions function</a:t>
            </a: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in a similar manner to the hardwired master control relay;</a:t>
            </a: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that is, when the instruction is true, the circuit functions</a:t>
            </a: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normally, and when the instruction is false, </a:t>
            </a:r>
            <a:r>
              <a:rPr lang="en-US" sz="2400" dirty="0" err="1" smtClean="0">
                <a:solidFill>
                  <a:schemeClr val="bg1"/>
                </a:solidFill>
                <a:latin typeface="Franklin Gothic Demi" pitchFamily="34" charset="0"/>
              </a:rPr>
              <a:t>nonretentive</a:t>
            </a: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outputs are switched off</a:t>
            </a:r>
            <a:endParaRPr lang="sr-Latn-CS" sz="2400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3214678" y="3357562"/>
          <a:ext cx="5682651" cy="3244864"/>
        </p:xfrm>
        <a:graphic>
          <a:graphicData uri="http://schemas.openxmlformats.org/presentationml/2006/ole">
            <p:oleObj spid="_x0000_s35842" name="Visio" r:id="rId4" imgW="4358874" imgH="2489099" progId="Visio.Drawing.11">
              <p:embed/>
            </p:oleObj>
          </a:graphicData>
        </a:graphic>
      </p:graphicFrame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-32" y="6100724"/>
            <a:ext cx="3657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Franklin Gothic Demi" pitchFamily="34" charset="0"/>
              </a:rPr>
              <a:t>Hardwired master control relay</a:t>
            </a:r>
            <a:endParaRPr lang="en-US" sz="2000" i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214282" y="76200"/>
            <a:ext cx="8472518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Subroutine functions: CALL_FB Call FB from Box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85780" y="857232"/>
            <a:ext cx="864393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CALL_FB (Call a Function Block from a Box) executed if EN is "1". If CALL_FB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is executed following is happened: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return address of the calling block is stored,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selection data for the two current data blocks (DB and instance DB)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are stored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previous local data area is replaced by the current local data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area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MA bit (active MCR bit) is shifted to the B stack,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new local data area for the called function block is created.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After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this, program processing continues within the called function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block</a:t>
            </a:r>
          </a:p>
        </p:txBody>
      </p:sp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214282" y="76200"/>
            <a:ext cx="8472518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Subroutine functions: CALL_FB Call FB from Box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2305506" y="912791"/>
          <a:ext cx="4481071" cy="5087977"/>
        </p:xfrm>
        <a:graphic>
          <a:graphicData uri="http://schemas.openxmlformats.org/presentationml/2006/ole">
            <p:oleObj spid="_x0000_s74754" name="Visio" r:id="rId4" imgW="2415203" imgH="2741275" progId="Visio.Drawing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214282" y="76200"/>
            <a:ext cx="8472518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Subroutine functions: CALL_FC Call FC from Box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85780" y="857232"/>
            <a:ext cx="864393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CALL_FC (Call a Function from a Box) is used to call a function (FC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). 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call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is executed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if EN is "1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".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If CALL_FC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executed following is happened: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return address of the calling block is stored,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previous local data area is replaced by the current local data area,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MA bit (active MCR bit) is shifted to the B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stack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A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new local data area for the called function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created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After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this, program processing continues in the called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function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When calling the function,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we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must assign actual parameters to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formal parameters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at the call location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214282" y="76200"/>
            <a:ext cx="8472518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Subroutine functions: CALL_FC Call FC from Box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2179673" y="928670"/>
          <a:ext cx="4592919" cy="5214974"/>
        </p:xfrm>
        <a:graphic>
          <a:graphicData uri="http://schemas.openxmlformats.org/presentationml/2006/ole">
            <p:oleObj spid="_x0000_s76802" name="Visio" r:id="rId4" imgW="2415203" imgH="2741275" progId="Visio.Drawing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214282" y="76200"/>
            <a:ext cx="8472518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Subroutine functions: CALL_SFB Call System FB from Box</a:t>
            </a:r>
            <a:endParaRPr lang="en-US" sz="22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85780" y="857232"/>
            <a:ext cx="864393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CALL_FC (Call a Function from a Box) is used to call a function (FC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). 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call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is executed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if EN is "1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".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If CALL_FC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executed following is happened: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return address of the calling block is stored,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previous local data area is replaced by the current local data area,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MA bit (active MCR bit) is shifted to the B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stack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A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new local data area for the called function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created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After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this, program processing continues in the called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function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Program processing then continues in the called SFB. ENO is "1" if the SFB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was called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(EN = "1") and no error occurs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214282" y="76200"/>
            <a:ext cx="8472518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Subroutine functions: CALL_SFB Call System FB from Box</a:t>
            </a:r>
            <a:endParaRPr lang="en-US" sz="22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2227744" y="928670"/>
          <a:ext cx="4844586" cy="5500726"/>
        </p:xfrm>
        <a:graphic>
          <a:graphicData uri="http://schemas.openxmlformats.org/presentationml/2006/ole">
            <p:oleObj spid="_x0000_s77826" name="Visio" r:id="rId4" imgW="2415203" imgH="2741275" progId="Visio.Drawing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214282" y="76200"/>
            <a:ext cx="8472518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Subroutine functions: CALL_SFB Call System FB from Box</a:t>
            </a:r>
            <a:endParaRPr lang="en-US" sz="22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85780" y="857232"/>
            <a:ext cx="864393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CALL_FC (Call a Function from a Box) is used to call a function (FC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). 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call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is executed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if EN is "1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".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If CALL_FC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executed following is happened: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return address of the calling block is stored,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previous local data area is replaced by the current local data area,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MA bit (active MCR bit) is shifted to the B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stack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A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new local data area for the called function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created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After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this, program processing continues in the called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function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Program processing then continues in the called SFB. ENO is "1" if the SFB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was called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(EN = "1") and no error occurs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214282" y="76200"/>
            <a:ext cx="8472518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2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Subroutine functions: CALL_SFB Call System FB from Box</a:t>
            </a:r>
            <a:endParaRPr lang="en-US" sz="22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8850" name="Object 2"/>
          <p:cNvGraphicFramePr>
            <a:graphicFrameLocks noChangeAspect="1"/>
          </p:cNvGraphicFramePr>
          <p:nvPr/>
        </p:nvGraphicFramePr>
        <p:xfrm>
          <a:off x="1584348" y="1000108"/>
          <a:ext cx="5731543" cy="5072097"/>
        </p:xfrm>
        <a:graphic>
          <a:graphicData uri="http://schemas.openxmlformats.org/presentationml/2006/ole">
            <p:oleObj spid="_x0000_s78850" name="Visio" r:id="rId4" imgW="2415203" imgH="2137146" progId="Visio.Drawing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214282" y="76200"/>
            <a:ext cx="8472518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Immediate Input and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Immediate Output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Instructions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85780" y="928670"/>
            <a:ext cx="864393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The immediate input and immediate output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instructions interrupt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normal program scan to update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PII Process Input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mage file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with current input data or to update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an output module group with the current POI Process Output Image file data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These instructions are intended to be used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only for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time-critical I/O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data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The immediate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input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used to read an input condition before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I/O update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performed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This operation interrupts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program scan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when it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executed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After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immediate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input instruction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is executed, normal program scan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resumes</a:t>
            </a:r>
          </a:p>
        </p:txBody>
      </p:sp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214282" y="76200"/>
            <a:ext cx="8472518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Immediate Input and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Immediate Output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Instructions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928926" y="6100724"/>
            <a:ext cx="3786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Franklin Gothic Demi" pitchFamily="34" charset="0"/>
              </a:rPr>
              <a:t>Immediate input instruction</a:t>
            </a:r>
            <a:endParaRPr lang="en-US" sz="2000" i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graphicFrame>
        <p:nvGraphicFramePr>
          <p:cNvPr id="81923" name="Object 3"/>
          <p:cNvGraphicFramePr>
            <a:graphicFrameLocks noChangeAspect="1"/>
          </p:cNvGraphicFramePr>
          <p:nvPr/>
        </p:nvGraphicFramePr>
        <p:xfrm>
          <a:off x="4643438" y="756614"/>
          <a:ext cx="4286280" cy="5680192"/>
        </p:xfrm>
        <a:graphic>
          <a:graphicData uri="http://schemas.openxmlformats.org/presentationml/2006/ole">
            <p:oleObj spid="_x0000_s81923" name="Visio" r:id="rId4" imgW="3123795" imgH="4140282" progId="Visio.Drawing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Master Control Relay Instruction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66700" y="728682"/>
            <a:ext cx="8572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 Master Control Reset (MCR) instruction is an output</a:t>
            </a: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coil instruction that functions like a master control</a:t>
            </a:r>
            <a:endParaRPr lang="sr-Latn-CS" sz="24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MCR coil instructions are used in pairs and can</a:t>
            </a: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be</a:t>
            </a: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programmed to control an entire circuit or to control</a:t>
            </a: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only selected rungs of a circuit</a:t>
            </a:r>
            <a:endParaRPr lang="sr-Latn-CS" sz="24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S7-300 has four instruction to perform MCR function: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Franklin Gothic Demi" pitchFamily="34" charset="0"/>
              </a:rPr>
              <a:t>---(MCRA) Master Control Relay Activate</a:t>
            </a:r>
            <a:r>
              <a:rPr lang="sr-Latn-CS" dirty="0" smtClean="0">
                <a:solidFill>
                  <a:schemeClr val="bg1"/>
                </a:solidFill>
                <a:latin typeface="Franklin Gothic Demi" pitchFamily="34" charset="0"/>
              </a:rPr>
              <a:t>)</a:t>
            </a:r>
            <a:endParaRPr lang="en-US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lvl="1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Franklin Gothic Demi" pitchFamily="34" charset="0"/>
              </a:rPr>
              <a:t> ---(MCRD) Master Control Relay Deactivate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Franklin Gothic Demi" pitchFamily="34" charset="0"/>
              </a:rPr>
              <a:t> ---(MCR&lt;) Master Control Relay On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  <a:latin typeface="Franklin Gothic Demi" pitchFamily="34" charset="0"/>
              </a:rPr>
              <a:t> ---(MCR&gt;) Master Control Relay Off</a:t>
            </a:r>
            <a:endParaRPr lang="sr-Latn-CS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214282" y="76200"/>
            <a:ext cx="8472518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Immediate Input and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Immediate Output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Instructions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85780" y="928670"/>
            <a:ext cx="864393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The immediate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output instruction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 special version of the output energize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instruction used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to update the status of an output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device before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I/O update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performed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immediate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output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used with critical output devices that require updating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in advance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of the I/O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scan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When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program scan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reaches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immediate output instruction, the scan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interrupted and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bits of the addressed word are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updated</a:t>
            </a:r>
          </a:p>
        </p:txBody>
      </p:sp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214282" y="76200"/>
            <a:ext cx="8472518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Immediate Input and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Immediate Output 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Instructions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714612" y="6100724"/>
            <a:ext cx="3786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Franklin Gothic Demi" pitchFamily="34" charset="0"/>
              </a:rPr>
              <a:t>Immediate </a:t>
            </a:r>
            <a:r>
              <a:rPr lang="en-US" sz="2000" i="1" dirty="0" smtClean="0">
                <a:solidFill>
                  <a:schemeClr val="bg1"/>
                </a:solidFill>
                <a:latin typeface="Franklin Gothic Demi" pitchFamily="34" charset="0"/>
              </a:rPr>
              <a:t>output </a:t>
            </a:r>
            <a:r>
              <a:rPr lang="en-US" sz="2000" i="1" dirty="0" smtClean="0">
                <a:solidFill>
                  <a:schemeClr val="bg1"/>
                </a:solidFill>
                <a:latin typeface="Franklin Gothic Demi" pitchFamily="34" charset="0"/>
              </a:rPr>
              <a:t>instruction</a:t>
            </a:r>
            <a:endParaRPr lang="en-US" sz="2000" i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5286380" y="714355"/>
          <a:ext cx="3635380" cy="5805037"/>
        </p:xfrm>
        <a:graphic>
          <a:graphicData uri="http://schemas.openxmlformats.org/presentationml/2006/ole">
            <p:oleObj spid="_x0000_s82947" name="Visio" r:id="rId4" imgW="2992165" imgH="4778183" progId="Visio.Drawing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214282" y="76200"/>
            <a:ext cx="8472518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Forcing External I/O Addresses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85780" y="928670"/>
            <a:ext cx="864393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The force function is essentially a manual override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control function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Forcing allows the PLC user to turn an external input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or output on or off from the keyboard of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programming device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This is accomplished regardless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of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actual state of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field device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forcing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capability allows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 machine or process to continue operation until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 faulty field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device can be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repaired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It is also valuable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during start-up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and troubleshooting of a machine or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process to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simulate the action of portions of the program that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have not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yet been implemented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214282" y="76200"/>
            <a:ext cx="8472518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Forcing External I/O Addresses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85780" y="1357298"/>
            <a:ext cx="864393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Forcing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inputs manipulates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bits in PII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and thus affects all areas of the program that use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those bits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forcing of inputs is done just after the input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scan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When we force an input address, we are forcing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status bit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of the instruction at the I/O address to an on or off state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214282" y="76200"/>
            <a:ext cx="8472518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Forcing External I/O Addresses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3786182" y="714356"/>
          <a:ext cx="4841896" cy="5897008"/>
        </p:xfrm>
        <a:graphic>
          <a:graphicData uri="http://schemas.openxmlformats.org/presentationml/2006/ole">
            <p:oleObj spid="_x0000_s86018" name="Visio" r:id="rId4" imgW="3970492" imgH="4836273" progId="Visio.Drawing.11">
              <p:embed/>
            </p:oleObj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4282" y="6215082"/>
            <a:ext cx="3786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Franklin Gothic Demi" pitchFamily="34" charset="0"/>
              </a:rPr>
              <a:t>Forcing an input on</a:t>
            </a:r>
            <a:endParaRPr lang="en-US" sz="2000" i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Master Control Relay Instruction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66700" y="728682"/>
            <a:ext cx="85725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Franklin Gothic Demi" pitchFamily="34" charset="0"/>
              </a:rPr>
              <a:t>---(MCRA) Master Control Relay Activate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function activates master control relay function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After this command, it is possible to program </a:t>
            </a:r>
            <a:r>
              <a:rPr lang="en-US" sz="2400" dirty="0" smtClean="0">
                <a:solidFill>
                  <a:srgbClr val="FF0000"/>
                </a:solidFill>
                <a:latin typeface="Franklin Gothic Demi" pitchFamily="34" charset="0"/>
              </a:rPr>
              <a:t>MCR zones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with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two commands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: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  <a:latin typeface="Franklin Gothic Demi" pitchFamily="34" charset="0"/>
              </a:rPr>
              <a:t> </a:t>
            </a:r>
            <a:r>
              <a:rPr lang="en-US" dirty="0" smtClean="0">
                <a:solidFill>
                  <a:srgbClr val="0070C0"/>
                </a:solidFill>
                <a:latin typeface="Franklin Gothic Demi" pitchFamily="34" charset="0"/>
              </a:rPr>
              <a:t>---(MCR&lt;)</a:t>
            </a:r>
          </a:p>
          <a:p>
            <a:pPr lvl="1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Franklin Gothic Demi" pitchFamily="34" charset="0"/>
              </a:rPr>
              <a:t> ---(MCR&gt;)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Franklin Gothic Demi" pitchFamily="34" charset="0"/>
              </a:rPr>
              <a:t>---(MCRD) (Deactivate Master Control Relay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) deactivates MCR functionality. After there is no possible to program MCR zones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Master Control Relay Instruction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66700" y="928670"/>
            <a:ext cx="85725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Franklin Gothic Demi" pitchFamily="34" charset="0"/>
              </a:rPr>
              <a:t>---(MCR&lt;) (Open a Master Control Relay zone)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saves the RLO in the MCR stack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The MCR nesting stack is a LIFO stack (last in, first out) and only 8 stack entries (nesting levels) are possible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If the stack is already full, the ---(MCR&lt;) function produces an MCR stack fault (MCRF)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Master Control Relay Instruction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66700" y="928670"/>
            <a:ext cx="85725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---(MCR&gt;) (close the last opened MCR zone) removes an RLO entry from the MCR stack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The MCR nesting stack is a LIFO stack (last in, first out) and only 8 stack entries (nesting levels) are possible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If the stack is already empty, ---(MCR&gt;) produces an MCR stack fault (MCRF)</a:t>
            </a:r>
          </a:p>
        </p:txBody>
      </p:sp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Master Control Relay Instruction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071670" y="6286520"/>
            <a:ext cx="52864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000" i="1" dirty="0" smtClean="0">
                <a:solidFill>
                  <a:schemeClr val="bg1"/>
                </a:solidFill>
                <a:latin typeface="Franklin Gothic Demi" pitchFamily="34" charset="0"/>
              </a:rPr>
              <a:t>Master Control Relay (MCR) instruction</a:t>
            </a:r>
            <a:endParaRPr lang="en-US" sz="2000" i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642910" y="843380"/>
          <a:ext cx="7822590" cy="5443140"/>
        </p:xfrm>
        <a:graphic>
          <a:graphicData uri="http://schemas.openxmlformats.org/presentationml/2006/ole">
            <p:oleObj spid="_x0000_s53251" name="Visio" r:id="rId4" imgW="5244448" imgH="3649089" progId="Visio.Drawing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/>
          <p:cNvSpPr>
            <a:spLocks noGrp="1"/>
          </p:cNvSpPr>
          <p:nvPr>
            <p:ph type="ctrTitle"/>
          </p:nvPr>
        </p:nvSpPr>
        <p:spPr>
          <a:xfrm>
            <a:off x="304800" y="76200"/>
            <a:ext cx="8382000" cy="5334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r-Latn-C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Master Control Relay Instruction</a:t>
            </a:r>
            <a:endParaRPr lang="en-US" sz="2400" dirty="0" smtClean="0"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ubtitle 6"/>
          <p:cNvSpPr>
            <a:spLocks noGrp="1"/>
          </p:cNvSpPr>
          <p:nvPr/>
        </p:nvSpPr>
        <p:spPr bwMode="auto">
          <a:xfrm>
            <a:off x="285780" y="1000108"/>
            <a:ext cx="85725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sr-Latn-C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operation of the program can be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summarized as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follows: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When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MCR instruction is false, or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de-energized, all </a:t>
            </a:r>
            <a:r>
              <a:rPr lang="en-US" sz="2400" dirty="0" err="1" smtClean="0">
                <a:solidFill>
                  <a:schemeClr val="bg1"/>
                </a:solidFill>
                <a:latin typeface="Franklin Gothic Demi" pitchFamily="34" charset="0"/>
              </a:rPr>
              <a:t>nonretentive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(</a:t>
            </a:r>
            <a:r>
              <a:rPr lang="en-US" sz="2400" dirty="0" err="1" smtClean="0">
                <a:solidFill>
                  <a:schemeClr val="bg1"/>
                </a:solidFill>
                <a:latin typeface="Franklin Gothic Demi" pitchFamily="34" charset="0"/>
              </a:rPr>
              <a:t>nonlatched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) rungs below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MCR will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be de-energized even if the programmed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logic for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each rung is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true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All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retentive rungs will remain in their last state.</a:t>
            </a: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MCR instruction establishes a zone in the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user program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in which all </a:t>
            </a:r>
            <a:r>
              <a:rPr lang="en-US" sz="2400" dirty="0" err="1" smtClean="0">
                <a:solidFill>
                  <a:schemeClr val="bg1"/>
                </a:solidFill>
                <a:latin typeface="Franklin Gothic Demi" pitchFamily="34" charset="0"/>
              </a:rPr>
              <a:t>nonretentive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outputs can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be turned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off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simultaneously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  <a:p>
            <a:pPr marR="0" algn="l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Retentive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instructions should not normally be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placed within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an MCR zone because the MCR zone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maintains retentive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instructions in the last active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state when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the instruction goes </a:t>
            </a:r>
            <a:r>
              <a:rPr lang="en-US" sz="2400" dirty="0" smtClean="0">
                <a:solidFill>
                  <a:schemeClr val="bg1"/>
                </a:solidFill>
                <a:latin typeface="Franklin Gothic Demi" pitchFamily="34" charset="0"/>
              </a:rPr>
              <a:t>false</a:t>
            </a:r>
            <a:endParaRPr lang="en-US" sz="2400" dirty="0" smtClean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920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22806</TotalTime>
  <Words>2592</Words>
  <Application>Microsoft Office PowerPoint</Application>
  <PresentationFormat>On-screen Show (4:3)</PresentationFormat>
  <Paragraphs>233</Paragraphs>
  <Slides>44</Slides>
  <Notes>43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Flow</vt:lpstr>
      <vt:lpstr>Visio</vt:lpstr>
      <vt:lpstr>Microsoft Office Visio Drawing</vt:lpstr>
      <vt:lpstr>Program Control Instructions S7 300</vt:lpstr>
      <vt:lpstr>Program control instruction</vt:lpstr>
      <vt:lpstr>Master Control Relay Instruction</vt:lpstr>
      <vt:lpstr>Master Control Relay Instruction</vt:lpstr>
      <vt:lpstr>Master Control Relay Instruction</vt:lpstr>
      <vt:lpstr>Master Control Relay Instruction</vt:lpstr>
      <vt:lpstr>Master Control Relay Instruction</vt:lpstr>
      <vt:lpstr>Master Control Relay Instruction</vt:lpstr>
      <vt:lpstr>Master Control Relay Instruction</vt:lpstr>
      <vt:lpstr>Master Control Relay Instruction</vt:lpstr>
      <vt:lpstr>Master Control Relay Instruction</vt:lpstr>
      <vt:lpstr>Master Control Relay Instruction</vt:lpstr>
      <vt:lpstr>Logic Control Instructions</vt:lpstr>
      <vt:lpstr>Logic Control Instructions</vt:lpstr>
      <vt:lpstr>Logic Control Instructions: ---(JMP)--- Unconditional Jump</vt:lpstr>
      <vt:lpstr>Logic Control Instructions: ---(JMP)--- Unconditional Jump</vt:lpstr>
      <vt:lpstr>Logic Control Instructions: ---(JMP)--- Unconditional Jump</vt:lpstr>
      <vt:lpstr>Logic Control Instructions: ---(JMP)--- Conditional Jump</vt:lpstr>
      <vt:lpstr>Logic Control Instructions: ---(JMP)--- Unconditional Jump</vt:lpstr>
      <vt:lpstr>Logic Control Instructions: ---(JMP)--- Unconditional Jump</vt:lpstr>
      <vt:lpstr>Logic Control Instructions: ---( JMPN ) Jump-If-Not</vt:lpstr>
      <vt:lpstr>Logic Control Instructions: ---( JMPN ) Jump-If-Not</vt:lpstr>
      <vt:lpstr>Logic Control Instructions: LABEL Label</vt:lpstr>
      <vt:lpstr>Subroutine functions</vt:lpstr>
      <vt:lpstr>Subroutine functions</vt:lpstr>
      <vt:lpstr>Subroutine functions</vt:lpstr>
      <vt:lpstr>Subroutine functions</vt:lpstr>
      <vt:lpstr>Subroutine functions</vt:lpstr>
      <vt:lpstr>Subroutine functions: ---(Call) Call FC SFC from Coil</vt:lpstr>
      <vt:lpstr>Subroutine functions: CALL_FB Call FB from Box</vt:lpstr>
      <vt:lpstr>Subroutine functions: CALL_FB Call FB from Box</vt:lpstr>
      <vt:lpstr>Subroutine functions: CALL_FC Call FC from Box</vt:lpstr>
      <vt:lpstr>Subroutine functions: CALL_FC Call FC from Box</vt:lpstr>
      <vt:lpstr>Subroutine functions: CALL_SFB Call System FB from Box</vt:lpstr>
      <vt:lpstr>Subroutine functions: CALL_SFB Call System FB from Box</vt:lpstr>
      <vt:lpstr>Subroutine functions: CALL_SFB Call System FB from Box</vt:lpstr>
      <vt:lpstr>Subroutine functions: CALL_SFB Call System FB from Box</vt:lpstr>
      <vt:lpstr>Immediate Input and Immediate Output Instructions</vt:lpstr>
      <vt:lpstr>Immediate Input and Immediate Output Instructions</vt:lpstr>
      <vt:lpstr>Immediate Input and Immediate Output Instructions</vt:lpstr>
      <vt:lpstr>Immediate Input and Immediate Output Instructions</vt:lpstr>
      <vt:lpstr>Forcing External I/O Addresses</vt:lpstr>
      <vt:lpstr>Forcing External I/O Addresses</vt:lpstr>
      <vt:lpstr>Forcing External I/O Addresses</vt:lpstr>
    </vt:vector>
  </TitlesOfParts>
  <Company>ETF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 laboratorije za Embedded sisteme na ETF I.Sarajevo</dc:title>
  <dc:creator>STROKS</dc:creator>
  <cp:lastModifiedBy>PC</cp:lastModifiedBy>
  <cp:revision>1190</cp:revision>
  <dcterms:created xsi:type="dcterms:W3CDTF">2009-10-15T19:09:20Z</dcterms:created>
  <dcterms:modified xsi:type="dcterms:W3CDTF">2012-11-22T19:36:11Z</dcterms:modified>
</cp:coreProperties>
</file>