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337" r:id="rId2"/>
    <p:sldId id="434" r:id="rId3"/>
    <p:sldId id="435" r:id="rId4"/>
    <p:sldId id="436" r:id="rId5"/>
    <p:sldId id="437" r:id="rId6"/>
    <p:sldId id="438" r:id="rId7"/>
    <p:sldId id="439" r:id="rId8"/>
    <p:sldId id="440" r:id="rId9"/>
    <p:sldId id="441" r:id="rId10"/>
    <p:sldId id="442" r:id="rId11"/>
    <p:sldId id="443" r:id="rId12"/>
    <p:sldId id="444" r:id="rId13"/>
    <p:sldId id="445" r:id="rId14"/>
    <p:sldId id="446" r:id="rId15"/>
    <p:sldId id="447" r:id="rId16"/>
    <p:sldId id="451" r:id="rId17"/>
    <p:sldId id="452" r:id="rId18"/>
    <p:sldId id="453" r:id="rId19"/>
    <p:sldId id="455" r:id="rId20"/>
    <p:sldId id="448" r:id="rId21"/>
    <p:sldId id="449" r:id="rId22"/>
    <p:sldId id="450" r:id="rId23"/>
    <p:sldId id="454"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8995" autoAdjust="0"/>
    <p:restoredTop sz="94728" autoAdjust="0"/>
  </p:normalViewPr>
  <p:slideViewPr>
    <p:cSldViewPr>
      <p:cViewPr>
        <p:scale>
          <a:sx n="70" d="100"/>
          <a:sy n="70" d="100"/>
        </p:scale>
        <p:origin x="-89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CC6CDD14-F9F1-4D70-8E01-8CD3926A622C}" type="datetimeFigureOut">
              <a:rPr lang="en-US"/>
              <a:pPr>
                <a:defRPr/>
              </a:pPr>
              <a:t>11/15/2012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EEA7CADE-1FA7-4454-BCBB-C50E3173D67A}" type="slidenum">
              <a:rPr lang="en-US"/>
              <a:pPr>
                <a:defRPr/>
              </a:pPr>
              <a:t>‹#›</a:t>
            </a:fld>
            <a:endParaRPr lang="en-US"/>
          </a:p>
        </p:txBody>
      </p:sp>
    </p:spTree>
    <p:extLst>
      <p:ext uri="{BB962C8B-B14F-4D97-AF65-F5344CB8AC3E}">
        <p14:creationId xmlns:p14="http://schemas.microsoft.com/office/powerpoint/2010/main" val="797017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EA7CADE-1FA7-4454-BCBB-C50E3173D67A}" type="slidenum">
              <a:rPr lang="en-US" smtClean="0"/>
              <a:pPr>
                <a:defRPr/>
              </a:pPr>
              <a:t>16</a:t>
            </a:fld>
            <a:endParaRPr lang="en-US"/>
          </a:p>
        </p:txBody>
      </p:sp>
    </p:spTree>
    <p:extLst>
      <p:ext uri="{BB962C8B-B14F-4D97-AF65-F5344CB8AC3E}">
        <p14:creationId xmlns:p14="http://schemas.microsoft.com/office/powerpoint/2010/main" val="2934232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EA7CADE-1FA7-4454-BCBB-C50E3173D67A}" type="slidenum">
              <a:rPr lang="en-US" smtClean="0"/>
              <a:pPr>
                <a:defRPr/>
              </a:pPr>
              <a:t>17</a:t>
            </a:fld>
            <a:endParaRPr lang="en-US"/>
          </a:p>
        </p:txBody>
      </p:sp>
    </p:spTree>
    <p:extLst>
      <p:ext uri="{BB962C8B-B14F-4D97-AF65-F5344CB8AC3E}">
        <p14:creationId xmlns:p14="http://schemas.microsoft.com/office/powerpoint/2010/main" val="2934232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EA7CADE-1FA7-4454-BCBB-C50E3173D67A}" type="slidenum">
              <a:rPr lang="en-US" smtClean="0"/>
              <a:pPr>
                <a:defRPr/>
              </a:pPr>
              <a:t>18</a:t>
            </a:fld>
            <a:endParaRPr lang="en-US"/>
          </a:p>
        </p:txBody>
      </p:sp>
    </p:spTree>
    <p:extLst>
      <p:ext uri="{BB962C8B-B14F-4D97-AF65-F5344CB8AC3E}">
        <p14:creationId xmlns:p14="http://schemas.microsoft.com/office/powerpoint/2010/main" val="2934232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EA7CADE-1FA7-4454-BCBB-C50E3173D67A}" type="slidenum">
              <a:rPr lang="en-US" smtClean="0"/>
              <a:pPr>
                <a:defRPr/>
              </a:pPr>
              <a:t>19</a:t>
            </a:fld>
            <a:endParaRPr lang="en-US"/>
          </a:p>
        </p:txBody>
      </p:sp>
    </p:spTree>
    <p:extLst>
      <p:ext uri="{BB962C8B-B14F-4D97-AF65-F5344CB8AC3E}">
        <p14:creationId xmlns:p14="http://schemas.microsoft.com/office/powerpoint/2010/main" val="2934232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EA7CADE-1FA7-4454-BCBB-C50E3173D67A}" type="slidenum">
              <a:rPr lang="en-US" smtClean="0"/>
              <a:pPr>
                <a:defRPr/>
              </a:pPr>
              <a:t>20</a:t>
            </a:fld>
            <a:endParaRPr lang="en-US"/>
          </a:p>
        </p:txBody>
      </p:sp>
    </p:spTree>
    <p:extLst>
      <p:ext uri="{BB962C8B-B14F-4D97-AF65-F5344CB8AC3E}">
        <p14:creationId xmlns:p14="http://schemas.microsoft.com/office/powerpoint/2010/main" val="2934232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EA7CADE-1FA7-4454-BCBB-C50E3173D67A}" type="slidenum">
              <a:rPr lang="en-US" smtClean="0"/>
              <a:pPr>
                <a:defRPr/>
              </a:pPr>
              <a:t>21</a:t>
            </a:fld>
            <a:endParaRPr lang="en-US"/>
          </a:p>
        </p:txBody>
      </p:sp>
    </p:spTree>
    <p:extLst>
      <p:ext uri="{BB962C8B-B14F-4D97-AF65-F5344CB8AC3E}">
        <p14:creationId xmlns:p14="http://schemas.microsoft.com/office/powerpoint/2010/main" val="2934232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EA7CADE-1FA7-4454-BCBB-C50E3173D67A}" type="slidenum">
              <a:rPr lang="en-US" smtClean="0"/>
              <a:pPr>
                <a:defRPr/>
              </a:pPr>
              <a:t>22</a:t>
            </a:fld>
            <a:endParaRPr lang="en-US"/>
          </a:p>
        </p:txBody>
      </p:sp>
    </p:spTree>
    <p:extLst>
      <p:ext uri="{BB962C8B-B14F-4D97-AF65-F5344CB8AC3E}">
        <p14:creationId xmlns:p14="http://schemas.microsoft.com/office/powerpoint/2010/main" val="2934232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EA7CADE-1FA7-4454-BCBB-C50E3173D67A}" type="slidenum">
              <a:rPr lang="en-US" smtClean="0"/>
              <a:pPr>
                <a:defRPr/>
              </a:pPr>
              <a:t>23</a:t>
            </a:fld>
            <a:endParaRPr lang="en-US"/>
          </a:p>
        </p:txBody>
      </p:sp>
    </p:spTree>
    <p:extLst>
      <p:ext uri="{BB962C8B-B14F-4D97-AF65-F5344CB8AC3E}">
        <p14:creationId xmlns:p14="http://schemas.microsoft.com/office/powerpoint/2010/main" val="29342320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EB375CC8-4068-44A3-8C75-F625F40549F3}" type="datetimeFigureOut">
              <a:rPr lang="en-US"/>
              <a:pPr>
                <a:defRPr/>
              </a:pPr>
              <a:t>11/15/2012</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935AE881-F61F-49CA-9CE1-C7A671757815}"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F0F41143-AA7F-4B1A-8639-58C31EEAFD54}" type="datetimeFigureOut">
              <a:rPr lang="en-US"/>
              <a:pPr>
                <a:defRPr/>
              </a:pPr>
              <a:t>11/15/2012</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8C51CB98-8ECD-403B-9F93-0100A3AA86F3}"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A87A658D-58BF-464F-8FC4-A20DF0C55860}" type="datetimeFigureOut">
              <a:rPr lang="en-US"/>
              <a:pPr>
                <a:defRPr/>
              </a:pPr>
              <a:t>11/15/2012</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B95860F2-7EC6-4E94-B1DF-495CE427E362}"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A9E41F05-2921-4FFA-AD1B-C81B6F33C28A}" type="datetimeFigureOut">
              <a:rPr lang="en-US"/>
              <a:pPr>
                <a:defRPr/>
              </a:pPr>
              <a:t>11/15/2012</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A8AD1D99-75EE-4A34-8EE6-B89476A74759}"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071B8F4-1039-4A80-A980-60B8381012D5}" type="datetimeFigureOut">
              <a:rPr lang="en-US"/>
              <a:pPr>
                <a:defRPr/>
              </a:pPr>
              <a:t>11/15/2012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43E0F96-6AFC-4085-A57F-52383A082ACD}"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E0B19A80-0E8B-4DC0-A13A-95FCEBD91672}" type="datetimeFigureOut">
              <a:rPr lang="en-US"/>
              <a:pPr>
                <a:defRPr/>
              </a:pPr>
              <a:t>11/15/2012</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FB2B6F1C-034A-4DFF-B81D-75420850A927}"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4BA0CBDD-2DBE-457C-A3E2-C3D095C62261}" type="datetimeFigureOut">
              <a:rPr lang="en-US"/>
              <a:pPr>
                <a:defRPr/>
              </a:pPr>
              <a:t>11/15/2012</a:t>
            </a:fld>
            <a:endParaRPr lang="en-US" dirty="0"/>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66ADA5A7-A9F7-4F9B-B4BD-26DA9495142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2978452F-7275-4267-9012-A6046B1998B4}" type="datetimeFigureOut">
              <a:rPr lang="en-US"/>
              <a:pPr>
                <a:defRPr/>
              </a:pPr>
              <a:t>11/15/2012</a:t>
            </a:fld>
            <a:endParaRPr lang="en-US" dirty="0"/>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36A3CA27-FE6B-4FD9-9450-F1052718BCA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356E8146-D6B7-478B-A53F-149D940636D5}" type="datetimeFigureOut">
              <a:rPr lang="en-US"/>
              <a:pPr>
                <a:defRPr/>
              </a:pPr>
              <a:t>11/15/2012</a:t>
            </a:fld>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47477956-DBB2-4A00-8900-F60D37501B14}"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B22A3F49-4CB6-45E3-8A11-9C81E1291981}" type="datetimeFigureOut">
              <a:rPr lang="en-US"/>
              <a:pPr>
                <a:defRPr/>
              </a:pPr>
              <a:t>11/15/2012</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3B9450EE-B11F-49B8-95D3-14DD180849EF}"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777ACED6-9D74-44D8-B23B-2F352F80DF62}" type="datetimeFigureOut">
              <a:rPr lang="en-US"/>
              <a:pPr>
                <a:defRPr/>
              </a:pPr>
              <a:t>11/15/2012</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67566834-5E83-4993-A342-D1DDB72A7FF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D1F04F9B-C6D9-43B4-8799-D6E05CD53A76}" type="datetimeFigureOut">
              <a:rPr lang="en-US"/>
              <a:pPr>
                <a:defRPr/>
              </a:pPr>
              <a:t>11/15/2012</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dirty="0">
                <a:solidFill>
                  <a:schemeClr val="tx2">
                    <a:shade val="90000"/>
                  </a:schemeClr>
                </a:solidFill>
                <a:latin typeface="+mn-lt"/>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279A7D0A-EC5B-423D-A629-01A1968114A7}" type="slidenum">
              <a:rPr lang="en-US"/>
              <a:pPr>
                <a:defRPr/>
              </a:pPr>
              <a:t>‹#›</a:t>
            </a:fld>
            <a:endParaRPr lang="en-US" dirty="0"/>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3683" r:id="rId1"/>
    <p:sldLayoutId id="2147483675" r:id="rId2"/>
    <p:sldLayoutId id="2147483684" r:id="rId3"/>
    <p:sldLayoutId id="2147483676" r:id="rId4"/>
    <p:sldLayoutId id="2147483677" r:id="rId5"/>
    <p:sldLayoutId id="2147483678" r:id="rId6"/>
    <p:sldLayoutId id="2147483679" r:id="rId7"/>
    <p:sldLayoutId id="2147483680" r:id="rId8"/>
    <p:sldLayoutId id="2147483685" r:id="rId9"/>
    <p:sldLayoutId id="2147483681" r:id="rId10"/>
    <p:sldLayoutId id="2147483682" r:id="rId11"/>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alpha val="0"/>
          </a:schemeClr>
        </a:solidFill>
        <a:effectLst/>
      </p:bgPr>
    </p:bg>
    <p:spTree>
      <p:nvGrpSpPr>
        <p:cNvPr id="1" name=""/>
        <p:cNvGrpSpPr/>
        <p:nvPr/>
      </p:nvGrpSpPr>
      <p:grpSpPr>
        <a:xfrm>
          <a:off x="0" y="0"/>
          <a:ext cx="0" cy="0"/>
          <a:chOff x="0" y="0"/>
          <a:chExt cx="0" cy="0"/>
        </a:xfrm>
      </p:grpSpPr>
      <p:pic>
        <p:nvPicPr>
          <p:cNvPr id="76802" name="Picture 2"/>
          <p:cNvPicPr>
            <a:picLocks noChangeAspect="1" noChangeArrowheads="1"/>
          </p:cNvPicPr>
          <p:nvPr/>
        </p:nvPicPr>
        <p:blipFill>
          <a:blip r:embed="rId2">
            <a:grayscl/>
            <a:lum bright="-6000"/>
          </a:blip>
          <a:srcRect/>
          <a:stretch>
            <a:fillRect/>
          </a:stretch>
        </p:blipFill>
        <p:spPr bwMode="auto">
          <a:xfrm>
            <a:off x="0" y="1057926"/>
            <a:ext cx="9144000" cy="5876274"/>
          </a:xfrm>
          <a:prstGeom prst="rect">
            <a:avLst/>
          </a:prstGeom>
          <a:noFill/>
          <a:ln w="9525">
            <a:noFill/>
            <a:miter lim="800000"/>
            <a:headEnd/>
            <a:tailEnd/>
          </a:ln>
          <a:effectLst/>
        </p:spPr>
      </p:pic>
      <p:sp>
        <p:nvSpPr>
          <p:cNvPr id="8" name="Title 7"/>
          <p:cNvSpPr>
            <a:spLocks noGrp="1"/>
          </p:cNvSpPr>
          <p:nvPr>
            <p:ph type="ctrTitle"/>
          </p:nvPr>
        </p:nvSpPr>
        <p:spPr>
          <a:xfrm>
            <a:off x="682752" y="2514600"/>
            <a:ext cx="7851648" cy="1828800"/>
          </a:xfrm>
        </p:spPr>
        <p:txBody>
          <a:bodyPr/>
          <a:lstStyle/>
          <a:p>
            <a:pPr algn="ctr"/>
            <a:r>
              <a:rPr lang="en-US" dirty="0" smtClean="0">
                <a:solidFill>
                  <a:srgbClr val="FFFF00"/>
                </a:solidFill>
              </a:rPr>
              <a:t>Ladder p</a:t>
            </a:r>
            <a:r>
              <a:rPr lang="sr-Latn-CS" dirty="0" smtClean="0">
                <a:solidFill>
                  <a:srgbClr val="FFFF00"/>
                </a:solidFill>
              </a:rPr>
              <a:t>rogramming</a:t>
            </a:r>
            <a:r>
              <a:rPr lang="en-US" dirty="0" smtClean="0">
                <a:solidFill>
                  <a:srgbClr val="FFFF00"/>
                </a:solidFill>
              </a:rPr>
              <a:t/>
            </a:r>
            <a:br>
              <a:rPr lang="en-US" dirty="0" smtClean="0">
                <a:solidFill>
                  <a:srgbClr val="FFFF00"/>
                </a:solidFill>
              </a:rPr>
            </a:br>
            <a:r>
              <a:rPr lang="en-US" dirty="0" smtClean="0">
                <a:solidFill>
                  <a:srgbClr val="FFFF00"/>
                </a:solidFill>
              </a:rPr>
              <a:t>bit logic  Instruction</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304800" y="76200"/>
            <a:ext cx="8382000" cy="533400"/>
          </a:xfrm>
        </p:spPr>
        <p:txBody>
          <a:bodyPr>
            <a:noAutofit/>
          </a:bodyPr>
          <a:lstStyle/>
          <a:p>
            <a:pPr algn="ctr" fontAlgn="auto">
              <a:spcAft>
                <a:spcPts val="0"/>
              </a:spcAft>
              <a:defRPr/>
            </a:pPr>
            <a:r>
              <a:rPr lang="en-US" sz="2400" dirty="0" smtClean="0">
                <a:solidFill>
                  <a:schemeClr val="bg1"/>
                </a:solidFill>
                <a:effectLst/>
                <a:latin typeface="Arial" pitchFamily="34" charset="0"/>
                <a:cs typeface="Arial" pitchFamily="34" charset="0"/>
              </a:rPr>
              <a:t>Bit Logic Instructions: </a:t>
            </a:r>
            <a:r>
              <a:rPr lang="en-US" sz="2400" dirty="0">
                <a:solidFill>
                  <a:schemeClr val="bg1"/>
                </a:solidFill>
                <a:effectLst/>
                <a:latin typeface="Arial" pitchFamily="34" charset="0"/>
                <a:cs typeface="Arial" pitchFamily="34" charset="0"/>
              </a:rPr>
              <a:t>Set Coil</a:t>
            </a:r>
            <a:endParaRPr lang="en-US" sz="2400" dirty="0" smtClean="0">
              <a:solidFill>
                <a:schemeClr val="bg1"/>
              </a:solidFill>
              <a:effectLst/>
              <a:latin typeface="Arial" pitchFamily="34" charset="0"/>
              <a:cs typeface="Arial" pitchFamily="34" charset="0"/>
            </a:endParaRPr>
          </a:p>
        </p:txBody>
      </p:sp>
      <p:sp>
        <p:nvSpPr>
          <p:cNvPr id="6" name="Subtitle 6"/>
          <p:cNvSpPr>
            <a:spLocks noGrp="1"/>
          </p:cNvSpPr>
          <p:nvPr/>
        </p:nvSpPr>
        <p:spPr bwMode="auto">
          <a:xfrm>
            <a:off x="266700" y="838200"/>
            <a:ext cx="8572500" cy="365760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lvl1pPr marL="0" marR="45720" indent="0" algn="r" rtl="0" fontAlgn="base">
              <a:spcBef>
                <a:spcPct val="20000"/>
              </a:spcBef>
              <a:spcAft>
                <a:spcPct val="0"/>
              </a:spcAft>
              <a:buClr>
                <a:srgbClr val="0BD0D9"/>
              </a:buClr>
              <a:buSzPct val="95000"/>
              <a:buFont typeface="Wingdings 2" pitchFamily="18" charset="2"/>
              <a:buNone/>
              <a:defRPr sz="2600" kern="1200">
                <a:solidFill>
                  <a:schemeClr val="tx1"/>
                </a:solidFill>
                <a:latin typeface="+mn-lt"/>
                <a:ea typeface="+mn-ea"/>
                <a:cs typeface="+mn-cs"/>
              </a:defRPr>
            </a:lvl1pPr>
            <a:lvl2pPr marL="457200" indent="0" algn="ctr" rtl="0" fontAlgn="base">
              <a:spcBef>
                <a:spcPct val="20000"/>
              </a:spcBef>
              <a:spcAft>
                <a:spcPct val="0"/>
              </a:spcAft>
              <a:buClr>
                <a:schemeClr val="accent1"/>
              </a:buClr>
              <a:buSzPct val="85000"/>
              <a:buFont typeface="Wingdings 2" pitchFamily="18" charset="2"/>
              <a:buNone/>
              <a:defRPr sz="2400" kern="1200">
                <a:solidFill>
                  <a:schemeClr val="tx1"/>
                </a:solidFill>
                <a:latin typeface="+mn-lt"/>
                <a:ea typeface="+mn-ea"/>
                <a:cs typeface="+mn-cs"/>
              </a:defRPr>
            </a:lvl2pPr>
            <a:lvl3pPr marL="914400" indent="0" algn="ctr" rtl="0" fontAlgn="base">
              <a:spcBef>
                <a:spcPct val="20000"/>
              </a:spcBef>
              <a:spcAft>
                <a:spcPct val="0"/>
              </a:spcAft>
              <a:buClr>
                <a:schemeClr val="accent2"/>
              </a:buClr>
              <a:buSzPct val="70000"/>
              <a:buFont typeface="Wingdings 2" pitchFamily="18" charset="2"/>
              <a:buNone/>
              <a:defRPr sz="2100" kern="1200">
                <a:solidFill>
                  <a:schemeClr val="tx1"/>
                </a:solidFill>
                <a:latin typeface="+mn-lt"/>
                <a:ea typeface="+mn-ea"/>
                <a:cs typeface="+mn-cs"/>
              </a:defRPr>
            </a:lvl3pPr>
            <a:lvl4pPr marL="1371600" indent="0" algn="ctr" rtl="0" fontAlgn="base">
              <a:spcBef>
                <a:spcPct val="20000"/>
              </a:spcBef>
              <a:spcAft>
                <a:spcPct val="0"/>
              </a:spcAft>
              <a:buClr>
                <a:srgbClr val="0BD0D9"/>
              </a:buClr>
              <a:buSzPct val="65000"/>
              <a:buFont typeface="Wingdings 2" pitchFamily="18" charset="2"/>
              <a:buNone/>
              <a:defRPr sz="2000" kern="1200">
                <a:solidFill>
                  <a:schemeClr val="tx1"/>
                </a:solidFill>
                <a:latin typeface="+mn-lt"/>
                <a:ea typeface="+mn-ea"/>
                <a:cs typeface="+mn-cs"/>
              </a:defRPr>
            </a:lvl4pPr>
            <a:lvl5pPr marL="1828800" indent="0" algn="ctr" rtl="0" fontAlgn="base">
              <a:spcBef>
                <a:spcPct val="20000"/>
              </a:spcBef>
              <a:spcAft>
                <a:spcPct val="0"/>
              </a:spcAft>
              <a:buClr>
                <a:srgbClr val="10CF9B"/>
              </a:buClr>
              <a:buSzPct val="65000"/>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 </a:t>
            </a:r>
            <a:r>
              <a:rPr lang="en-US" sz="2400" dirty="0">
                <a:solidFill>
                  <a:schemeClr val="bg1"/>
                </a:solidFill>
                <a:latin typeface="Franklin Gothic Demi" pitchFamily="34" charset="0"/>
              </a:rPr>
              <a:t>The Set Coil instruction is executed only if the RLO = </a:t>
            </a:r>
            <a:r>
              <a:rPr lang="en-US" sz="2400" dirty="0" smtClean="0">
                <a:solidFill>
                  <a:schemeClr val="bg1"/>
                </a:solidFill>
                <a:latin typeface="Franklin Gothic Demi" pitchFamily="34" charset="0"/>
              </a:rPr>
              <a:t>1</a:t>
            </a:r>
          </a:p>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 </a:t>
            </a:r>
            <a:r>
              <a:rPr lang="en-US" sz="2400" dirty="0">
                <a:solidFill>
                  <a:schemeClr val="bg1"/>
                </a:solidFill>
                <a:latin typeface="Franklin Gothic Demi" pitchFamily="34" charset="0"/>
              </a:rPr>
              <a:t>If the RLO = 1, </a:t>
            </a:r>
            <a:r>
              <a:rPr lang="en-US" sz="2400" dirty="0" smtClean="0">
                <a:solidFill>
                  <a:schemeClr val="bg1"/>
                </a:solidFill>
                <a:latin typeface="Franklin Gothic Demi" pitchFamily="34" charset="0"/>
              </a:rPr>
              <a:t>this instruction </a:t>
            </a:r>
            <a:r>
              <a:rPr lang="en-US" sz="2400" dirty="0">
                <a:solidFill>
                  <a:schemeClr val="bg1"/>
                </a:solidFill>
                <a:latin typeface="Franklin Gothic Demi" pitchFamily="34" charset="0"/>
              </a:rPr>
              <a:t>sets its specified address to </a:t>
            </a:r>
            <a:r>
              <a:rPr lang="en-US" sz="2400" dirty="0" smtClean="0">
                <a:solidFill>
                  <a:schemeClr val="bg1"/>
                </a:solidFill>
                <a:latin typeface="Franklin Gothic Demi" pitchFamily="34" charset="0"/>
              </a:rPr>
              <a:t>1</a:t>
            </a:r>
          </a:p>
          <a:p>
            <a:pPr marR="0" algn="l">
              <a:spcBef>
                <a:spcPts val="0"/>
              </a:spcBef>
              <a:spcAft>
                <a:spcPts val="1200"/>
              </a:spcAft>
              <a:buClr>
                <a:srgbClr val="FF0000"/>
              </a:buClr>
              <a:buFont typeface="Arial" pitchFamily="34" charset="0"/>
              <a:buChar char="•"/>
            </a:pPr>
            <a:r>
              <a:rPr lang="en-US" sz="2400" dirty="0">
                <a:solidFill>
                  <a:schemeClr val="bg1"/>
                </a:solidFill>
                <a:latin typeface="Franklin Gothic Demi" pitchFamily="34" charset="0"/>
              </a:rPr>
              <a:t> </a:t>
            </a:r>
            <a:r>
              <a:rPr lang="en-US" sz="2400" dirty="0" smtClean="0">
                <a:solidFill>
                  <a:schemeClr val="bg1"/>
                </a:solidFill>
                <a:latin typeface="Franklin Gothic Demi" pitchFamily="34" charset="0"/>
              </a:rPr>
              <a:t>If </a:t>
            </a:r>
            <a:r>
              <a:rPr lang="en-US" sz="2400" dirty="0">
                <a:solidFill>
                  <a:schemeClr val="bg1"/>
                </a:solidFill>
                <a:latin typeface="Franklin Gothic Demi" pitchFamily="34" charset="0"/>
              </a:rPr>
              <a:t>the RLO = 0, the instruction </a:t>
            </a:r>
            <a:r>
              <a:rPr lang="en-US" sz="2400" dirty="0" smtClean="0">
                <a:solidFill>
                  <a:schemeClr val="bg1"/>
                </a:solidFill>
                <a:latin typeface="Franklin Gothic Demi" pitchFamily="34" charset="0"/>
              </a:rPr>
              <a:t>has no </a:t>
            </a:r>
            <a:r>
              <a:rPr lang="en-US" sz="2400" dirty="0">
                <a:solidFill>
                  <a:schemeClr val="bg1"/>
                </a:solidFill>
                <a:latin typeface="Franklin Gothic Demi" pitchFamily="34" charset="0"/>
              </a:rPr>
              <a:t>effect on the specified </a:t>
            </a:r>
            <a:r>
              <a:rPr lang="en-US" sz="2400" dirty="0" smtClean="0">
                <a:solidFill>
                  <a:schemeClr val="bg1"/>
                </a:solidFill>
                <a:latin typeface="Franklin Gothic Demi" pitchFamily="34" charset="0"/>
              </a:rPr>
              <a:t>address</a:t>
            </a:r>
            <a:endParaRPr lang="en-US" sz="2400" dirty="0" smtClean="0">
              <a:solidFill>
                <a:schemeClr val="bg1"/>
              </a:solidFill>
              <a:latin typeface="Franklin Gothic Demi" pitchFamily="34" charset="0"/>
            </a:endParaRPr>
          </a:p>
        </p:txBody>
      </p:sp>
      <p:pic>
        <p:nvPicPr>
          <p:cNvPr id="1976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813" y="2809875"/>
            <a:ext cx="8334375"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76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 y="4114800"/>
            <a:ext cx="8267700" cy="226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65670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304800" y="76200"/>
            <a:ext cx="8382000" cy="533400"/>
          </a:xfrm>
        </p:spPr>
        <p:txBody>
          <a:bodyPr>
            <a:noAutofit/>
          </a:bodyPr>
          <a:lstStyle/>
          <a:p>
            <a:pPr algn="ctr" fontAlgn="auto">
              <a:spcAft>
                <a:spcPts val="0"/>
              </a:spcAft>
              <a:defRPr/>
            </a:pPr>
            <a:r>
              <a:rPr lang="en-US" sz="2400" dirty="0" smtClean="0">
                <a:solidFill>
                  <a:schemeClr val="bg1"/>
                </a:solidFill>
                <a:effectLst/>
                <a:latin typeface="Arial" pitchFamily="34" charset="0"/>
                <a:cs typeface="Arial" pitchFamily="34" charset="0"/>
              </a:rPr>
              <a:t>Bit Logic Instructions: </a:t>
            </a:r>
            <a:r>
              <a:rPr lang="en-US" sz="2400" dirty="0">
                <a:solidFill>
                  <a:schemeClr val="bg1"/>
                </a:solidFill>
                <a:effectLst/>
                <a:latin typeface="Arial" pitchFamily="34" charset="0"/>
                <a:cs typeface="Arial" pitchFamily="34" charset="0"/>
              </a:rPr>
              <a:t>Reset Coil</a:t>
            </a:r>
            <a:endParaRPr lang="en-US" sz="2400" dirty="0" smtClean="0">
              <a:solidFill>
                <a:schemeClr val="bg1"/>
              </a:solidFill>
              <a:effectLst/>
              <a:latin typeface="Arial" pitchFamily="34" charset="0"/>
              <a:cs typeface="Arial" pitchFamily="34" charset="0"/>
            </a:endParaRPr>
          </a:p>
        </p:txBody>
      </p:sp>
      <p:sp>
        <p:nvSpPr>
          <p:cNvPr id="6" name="Subtitle 6"/>
          <p:cNvSpPr>
            <a:spLocks noGrp="1"/>
          </p:cNvSpPr>
          <p:nvPr/>
        </p:nvSpPr>
        <p:spPr bwMode="auto">
          <a:xfrm>
            <a:off x="228600" y="838200"/>
            <a:ext cx="8839200" cy="365760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lvl1pPr marL="0" marR="45720" indent="0" algn="r" rtl="0" fontAlgn="base">
              <a:spcBef>
                <a:spcPct val="20000"/>
              </a:spcBef>
              <a:spcAft>
                <a:spcPct val="0"/>
              </a:spcAft>
              <a:buClr>
                <a:srgbClr val="0BD0D9"/>
              </a:buClr>
              <a:buSzPct val="95000"/>
              <a:buFont typeface="Wingdings 2" pitchFamily="18" charset="2"/>
              <a:buNone/>
              <a:defRPr sz="2600" kern="1200">
                <a:solidFill>
                  <a:schemeClr val="tx1"/>
                </a:solidFill>
                <a:latin typeface="+mn-lt"/>
                <a:ea typeface="+mn-ea"/>
                <a:cs typeface="+mn-cs"/>
              </a:defRPr>
            </a:lvl1pPr>
            <a:lvl2pPr marL="457200" indent="0" algn="ctr" rtl="0" fontAlgn="base">
              <a:spcBef>
                <a:spcPct val="20000"/>
              </a:spcBef>
              <a:spcAft>
                <a:spcPct val="0"/>
              </a:spcAft>
              <a:buClr>
                <a:schemeClr val="accent1"/>
              </a:buClr>
              <a:buSzPct val="85000"/>
              <a:buFont typeface="Wingdings 2" pitchFamily="18" charset="2"/>
              <a:buNone/>
              <a:defRPr sz="2400" kern="1200">
                <a:solidFill>
                  <a:schemeClr val="tx1"/>
                </a:solidFill>
                <a:latin typeface="+mn-lt"/>
                <a:ea typeface="+mn-ea"/>
                <a:cs typeface="+mn-cs"/>
              </a:defRPr>
            </a:lvl2pPr>
            <a:lvl3pPr marL="914400" indent="0" algn="ctr" rtl="0" fontAlgn="base">
              <a:spcBef>
                <a:spcPct val="20000"/>
              </a:spcBef>
              <a:spcAft>
                <a:spcPct val="0"/>
              </a:spcAft>
              <a:buClr>
                <a:schemeClr val="accent2"/>
              </a:buClr>
              <a:buSzPct val="70000"/>
              <a:buFont typeface="Wingdings 2" pitchFamily="18" charset="2"/>
              <a:buNone/>
              <a:defRPr sz="2100" kern="1200">
                <a:solidFill>
                  <a:schemeClr val="tx1"/>
                </a:solidFill>
                <a:latin typeface="+mn-lt"/>
                <a:ea typeface="+mn-ea"/>
                <a:cs typeface="+mn-cs"/>
              </a:defRPr>
            </a:lvl3pPr>
            <a:lvl4pPr marL="1371600" indent="0" algn="ctr" rtl="0" fontAlgn="base">
              <a:spcBef>
                <a:spcPct val="20000"/>
              </a:spcBef>
              <a:spcAft>
                <a:spcPct val="0"/>
              </a:spcAft>
              <a:buClr>
                <a:srgbClr val="0BD0D9"/>
              </a:buClr>
              <a:buSzPct val="65000"/>
              <a:buFont typeface="Wingdings 2" pitchFamily="18" charset="2"/>
              <a:buNone/>
              <a:defRPr sz="2000" kern="1200">
                <a:solidFill>
                  <a:schemeClr val="tx1"/>
                </a:solidFill>
                <a:latin typeface="+mn-lt"/>
                <a:ea typeface="+mn-ea"/>
                <a:cs typeface="+mn-cs"/>
              </a:defRPr>
            </a:lvl4pPr>
            <a:lvl5pPr marL="1828800" indent="0" algn="ctr" rtl="0" fontAlgn="base">
              <a:spcBef>
                <a:spcPct val="20000"/>
              </a:spcBef>
              <a:spcAft>
                <a:spcPct val="0"/>
              </a:spcAft>
              <a:buClr>
                <a:srgbClr val="10CF9B"/>
              </a:buClr>
              <a:buSzPct val="65000"/>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 </a:t>
            </a:r>
            <a:r>
              <a:rPr lang="en-US" sz="2400" dirty="0">
                <a:solidFill>
                  <a:schemeClr val="bg1"/>
                </a:solidFill>
                <a:latin typeface="Franklin Gothic Demi" pitchFamily="34" charset="0"/>
              </a:rPr>
              <a:t>The Reset Coil instruction is executed only if the RLO = </a:t>
            </a:r>
            <a:r>
              <a:rPr lang="en-US" sz="2400" dirty="0" smtClean="0">
                <a:solidFill>
                  <a:schemeClr val="bg1"/>
                </a:solidFill>
                <a:latin typeface="Franklin Gothic Demi" pitchFamily="34" charset="0"/>
              </a:rPr>
              <a:t>1.</a:t>
            </a:r>
          </a:p>
          <a:p>
            <a:pPr marR="0" algn="l">
              <a:spcBef>
                <a:spcPts val="0"/>
              </a:spcBef>
              <a:spcAft>
                <a:spcPts val="1200"/>
              </a:spcAft>
              <a:buClr>
                <a:srgbClr val="FF0000"/>
              </a:buClr>
              <a:buFont typeface="Arial" pitchFamily="34" charset="0"/>
              <a:buChar char="•"/>
            </a:pPr>
            <a:r>
              <a:rPr lang="en-US" sz="2400" dirty="0">
                <a:solidFill>
                  <a:schemeClr val="bg1"/>
                </a:solidFill>
                <a:latin typeface="Franklin Gothic Demi" pitchFamily="34" charset="0"/>
              </a:rPr>
              <a:t> </a:t>
            </a:r>
            <a:r>
              <a:rPr lang="en-US" sz="2400" dirty="0" smtClean="0">
                <a:solidFill>
                  <a:schemeClr val="bg1"/>
                </a:solidFill>
                <a:latin typeface="Franklin Gothic Demi" pitchFamily="34" charset="0"/>
              </a:rPr>
              <a:t>If </a:t>
            </a:r>
            <a:r>
              <a:rPr lang="en-US" sz="2400" dirty="0">
                <a:solidFill>
                  <a:schemeClr val="bg1"/>
                </a:solidFill>
                <a:latin typeface="Franklin Gothic Demi" pitchFamily="34" charset="0"/>
              </a:rPr>
              <a:t>the RLO = </a:t>
            </a:r>
            <a:r>
              <a:rPr lang="en-US" sz="2400" dirty="0" smtClean="0">
                <a:solidFill>
                  <a:schemeClr val="bg1"/>
                </a:solidFill>
                <a:latin typeface="Franklin Gothic Demi" pitchFamily="34" charset="0"/>
              </a:rPr>
              <a:t>1, this </a:t>
            </a:r>
            <a:r>
              <a:rPr lang="en-US" sz="2400" dirty="0">
                <a:solidFill>
                  <a:schemeClr val="bg1"/>
                </a:solidFill>
                <a:latin typeface="Franklin Gothic Demi" pitchFamily="34" charset="0"/>
              </a:rPr>
              <a:t>instruction resets its specified address to </a:t>
            </a:r>
            <a:r>
              <a:rPr lang="en-US" sz="2400" dirty="0" smtClean="0">
                <a:solidFill>
                  <a:schemeClr val="bg1"/>
                </a:solidFill>
                <a:latin typeface="Franklin Gothic Demi" pitchFamily="34" charset="0"/>
              </a:rPr>
              <a:t>0</a:t>
            </a:r>
          </a:p>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 </a:t>
            </a:r>
            <a:r>
              <a:rPr lang="en-US" sz="2400" dirty="0">
                <a:solidFill>
                  <a:schemeClr val="bg1"/>
                </a:solidFill>
                <a:latin typeface="Franklin Gothic Demi" pitchFamily="34" charset="0"/>
              </a:rPr>
              <a:t>If the RLO = 0, </a:t>
            </a:r>
            <a:r>
              <a:rPr lang="en-US" sz="2400" dirty="0" smtClean="0">
                <a:solidFill>
                  <a:schemeClr val="bg1"/>
                </a:solidFill>
                <a:latin typeface="Franklin Gothic Demi" pitchFamily="34" charset="0"/>
              </a:rPr>
              <a:t>the instruction </a:t>
            </a:r>
            <a:r>
              <a:rPr lang="en-US" sz="2400" dirty="0">
                <a:solidFill>
                  <a:schemeClr val="bg1"/>
                </a:solidFill>
                <a:latin typeface="Franklin Gothic Demi" pitchFamily="34" charset="0"/>
              </a:rPr>
              <a:t>has no effect on its specified address.</a:t>
            </a:r>
            <a:endParaRPr lang="en-US" sz="2400" dirty="0" smtClean="0">
              <a:solidFill>
                <a:schemeClr val="bg1"/>
              </a:solidFill>
              <a:latin typeface="Franklin Gothic Demi" pitchFamily="34" charset="0"/>
            </a:endParaRPr>
          </a:p>
        </p:txBody>
      </p:sp>
      <p:pic>
        <p:nvPicPr>
          <p:cNvPr id="1986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575" y="2924175"/>
            <a:ext cx="8324850"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86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4295775"/>
            <a:ext cx="8286750"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82668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304800" y="76200"/>
            <a:ext cx="8382000" cy="533400"/>
          </a:xfrm>
        </p:spPr>
        <p:txBody>
          <a:bodyPr>
            <a:noAutofit/>
          </a:bodyPr>
          <a:lstStyle/>
          <a:p>
            <a:pPr algn="ctr" fontAlgn="auto">
              <a:spcAft>
                <a:spcPts val="0"/>
              </a:spcAft>
              <a:defRPr/>
            </a:pPr>
            <a:r>
              <a:rPr lang="en-US" sz="2400" dirty="0" smtClean="0">
                <a:solidFill>
                  <a:schemeClr val="bg1"/>
                </a:solidFill>
                <a:effectLst/>
                <a:latin typeface="Arial" pitchFamily="34" charset="0"/>
                <a:cs typeface="Arial" pitchFamily="34" charset="0"/>
              </a:rPr>
              <a:t>Bit Logic Instructions: </a:t>
            </a:r>
            <a:r>
              <a:rPr lang="en-US" sz="2400" dirty="0">
                <a:solidFill>
                  <a:schemeClr val="bg1"/>
                </a:solidFill>
                <a:effectLst/>
                <a:latin typeface="Arial" pitchFamily="34" charset="0"/>
                <a:cs typeface="Arial" pitchFamily="34" charset="0"/>
              </a:rPr>
              <a:t>Set Reset </a:t>
            </a:r>
            <a:r>
              <a:rPr lang="en-US" sz="2400" dirty="0" err="1">
                <a:solidFill>
                  <a:schemeClr val="bg1"/>
                </a:solidFill>
                <a:effectLst/>
                <a:latin typeface="Arial" pitchFamily="34" charset="0"/>
                <a:cs typeface="Arial" pitchFamily="34" charset="0"/>
              </a:rPr>
              <a:t>Flipflop</a:t>
            </a:r>
            <a:endParaRPr lang="en-US" sz="2400" dirty="0" smtClean="0">
              <a:solidFill>
                <a:schemeClr val="bg1"/>
              </a:solidFill>
              <a:effectLst/>
              <a:latin typeface="Arial" pitchFamily="34" charset="0"/>
              <a:cs typeface="Arial" pitchFamily="34" charset="0"/>
            </a:endParaRPr>
          </a:p>
        </p:txBody>
      </p:sp>
      <p:sp>
        <p:nvSpPr>
          <p:cNvPr id="6" name="Subtitle 6"/>
          <p:cNvSpPr>
            <a:spLocks noGrp="1"/>
          </p:cNvSpPr>
          <p:nvPr/>
        </p:nvSpPr>
        <p:spPr bwMode="auto">
          <a:xfrm>
            <a:off x="381000" y="1143000"/>
            <a:ext cx="8458200" cy="411480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lvl1pPr marL="0" marR="45720" indent="0" algn="r" rtl="0" fontAlgn="base">
              <a:spcBef>
                <a:spcPct val="20000"/>
              </a:spcBef>
              <a:spcAft>
                <a:spcPct val="0"/>
              </a:spcAft>
              <a:buClr>
                <a:srgbClr val="0BD0D9"/>
              </a:buClr>
              <a:buSzPct val="95000"/>
              <a:buFont typeface="Wingdings 2" pitchFamily="18" charset="2"/>
              <a:buNone/>
              <a:defRPr sz="2600" kern="1200">
                <a:solidFill>
                  <a:schemeClr val="tx1"/>
                </a:solidFill>
                <a:latin typeface="+mn-lt"/>
                <a:ea typeface="+mn-ea"/>
                <a:cs typeface="+mn-cs"/>
              </a:defRPr>
            </a:lvl1pPr>
            <a:lvl2pPr marL="457200" indent="0" algn="ctr" rtl="0" fontAlgn="base">
              <a:spcBef>
                <a:spcPct val="20000"/>
              </a:spcBef>
              <a:spcAft>
                <a:spcPct val="0"/>
              </a:spcAft>
              <a:buClr>
                <a:schemeClr val="accent1"/>
              </a:buClr>
              <a:buSzPct val="85000"/>
              <a:buFont typeface="Wingdings 2" pitchFamily="18" charset="2"/>
              <a:buNone/>
              <a:defRPr sz="2400" kern="1200">
                <a:solidFill>
                  <a:schemeClr val="tx1"/>
                </a:solidFill>
                <a:latin typeface="+mn-lt"/>
                <a:ea typeface="+mn-ea"/>
                <a:cs typeface="+mn-cs"/>
              </a:defRPr>
            </a:lvl2pPr>
            <a:lvl3pPr marL="914400" indent="0" algn="ctr" rtl="0" fontAlgn="base">
              <a:spcBef>
                <a:spcPct val="20000"/>
              </a:spcBef>
              <a:spcAft>
                <a:spcPct val="0"/>
              </a:spcAft>
              <a:buClr>
                <a:schemeClr val="accent2"/>
              </a:buClr>
              <a:buSzPct val="70000"/>
              <a:buFont typeface="Wingdings 2" pitchFamily="18" charset="2"/>
              <a:buNone/>
              <a:defRPr sz="2100" kern="1200">
                <a:solidFill>
                  <a:schemeClr val="tx1"/>
                </a:solidFill>
                <a:latin typeface="+mn-lt"/>
                <a:ea typeface="+mn-ea"/>
                <a:cs typeface="+mn-cs"/>
              </a:defRPr>
            </a:lvl3pPr>
            <a:lvl4pPr marL="1371600" indent="0" algn="ctr" rtl="0" fontAlgn="base">
              <a:spcBef>
                <a:spcPct val="20000"/>
              </a:spcBef>
              <a:spcAft>
                <a:spcPct val="0"/>
              </a:spcAft>
              <a:buClr>
                <a:srgbClr val="0BD0D9"/>
              </a:buClr>
              <a:buSzPct val="65000"/>
              <a:buFont typeface="Wingdings 2" pitchFamily="18" charset="2"/>
              <a:buNone/>
              <a:defRPr sz="2000" kern="1200">
                <a:solidFill>
                  <a:schemeClr val="tx1"/>
                </a:solidFill>
                <a:latin typeface="+mn-lt"/>
                <a:ea typeface="+mn-ea"/>
                <a:cs typeface="+mn-cs"/>
              </a:defRPr>
            </a:lvl4pPr>
            <a:lvl5pPr marL="1828800" indent="0" algn="ctr" rtl="0" fontAlgn="base">
              <a:spcBef>
                <a:spcPct val="20000"/>
              </a:spcBef>
              <a:spcAft>
                <a:spcPct val="0"/>
              </a:spcAft>
              <a:buClr>
                <a:srgbClr val="10CF9B"/>
              </a:buClr>
              <a:buSzPct val="65000"/>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 </a:t>
            </a:r>
            <a:r>
              <a:rPr lang="en-US" sz="2400" dirty="0">
                <a:solidFill>
                  <a:schemeClr val="bg1"/>
                </a:solidFill>
                <a:latin typeface="Franklin Gothic Demi" pitchFamily="34" charset="0"/>
              </a:rPr>
              <a:t>The </a:t>
            </a:r>
            <a:r>
              <a:rPr lang="en-US" sz="2400" dirty="0">
                <a:solidFill>
                  <a:srgbClr val="FF0000"/>
                </a:solidFill>
                <a:latin typeface="Franklin Gothic Demi" pitchFamily="34" charset="0"/>
              </a:rPr>
              <a:t>Set Reset </a:t>
            </a:r>
            <a:r>
              <a:rPr lang="en-US" sz="2400" dirty="0" err="1">
                <a:solidFill>
                  <a:srgbClr val="FF0000"/>
                </a:solidFill>
                <a:latin typeface="Franklin Gothic Demi" pitchFamily="34" charset="0"/>
              </a:rPr>
              <a:t>Flipflop</a:t>
            </a:r>
            <a:r>
              <a:rPr lang="en-US" sz="2400" dirty="0">
                <a:solidFill>
                  <a:srgbClr val="FF0000"/>
                </a:solidFill>
                <a:latin typeface="Franklin Gothic Demi" pitchFamily="34" charset="0"/>
              </a:rPr>
              <a:t> </a:t>
            </a:r>
            <a:r>
              <a:rPr lang="en-US" sz="2400" dirty="0">
                <a:solidFill>
                  <a:schemeClr val="bg1"/>
                </a:solidFill>
                <a:latin typeface="Franklin Gothic Demi" pitchFamily="34" charset="0"/>
              </a:rPr>
              <a:t>instruction executes Set (S) and Reset (R) </a:t>
            </a:r>
            <a:r>
              <a:rPr lang="en-US" sz="2400" dirty="0" smtClean="0">
                <a:solidFill>
                  <a:schemeClr val="bg1"/>
                </a:solidFill>
                <a:latin typeface="Franklin Gothic Demi" pitchFamily="34" charset="0"/>
              </a:rPr>
              <a:t>operations only </a:t>
            </a:r>
            <a:r>
              <a:rPr lang="en-US" sz="2400" dirty="0">
                <a:solidFill>
                  <a:schemeClr val="bg1"/>
                </a:solidFill>
                <a:latin typeface="Franklin Gothic Demi" pitchFamily="34" charset="0"/>
              </a:rPr>
              <a:t>when the RLO is </a:t>
            </a:r>
            <a:r>
              <a:rPr lang="en-US" sz="2400" dirty="0" smtClean="0">
                <a:solidFill>
                  <a:schemeClr val="bg1"/>
                </a:solidFill>
                <a:latin typeface="Franklin Gothic Demi" pitchFamily="34" charset="0"/>
              </a:rPr>
              <a:t>1</a:t>
            </a:r>
          </a:p>
          <a:p>
            <a:pPr marR="0" algn="l">
              <a:spcBef>
                <a:spcPts val="0"/>
              </a:spcBef>
              <a:spcAft>
                <a:spcPts val="1200"/>
              </a:spcAft>
              <a:buClr>
                <a:srgbClr val="FF0000"/>
              </a:buClr>
              <a:buFont typeface="Arial" pitchFamily="34" charset="0"/>
              <a:buChar char="•"/>
            </a:pPr>
            <a:r>
              <a:rPr lang="en-US" sz="2400" dirty="0">
                <a:solidFill>
                  <a:schemeClr val="bg1"/>
                </a:solidFill>
                <a:latin typeface="Franklin Gothic Demi" pitchFamily="34" charset="0"/>
              </a:rPr>
              <a:t> </a:t>
            </a:r>
            <a:r>
              <a:rPr lang="en-US" sz="2400" dirty="0" smtClean="0">
                <a:solidFill>
                  <a:schemeClr val="bg1"/>
                </a:solidFill>
                <a:latin typeface="Franklin Gothic Demi" pitchFamily="34" charset="0"/>
              </a:rPr>
              <a:t>An </a:t>
            </a:r>
            <a:r>
              <a:rPr lang="en-US" sz="2400" dirty="0">
                <a:solidFill>
                  <a:schemeClr val="bg1"/>
                </a:solidFill>
                <a:latin typeface="Franklin Gothic Demi" pitchFamily="34" charset="0"/>
              </a:rPr>
              <a:t>RLO of 0 has no effect on these operations; </a:t>
            </a:r>
            <a:r>
              <a:rPr lang="en-US" sz="2400" dirty="0" smtClean="0">
                <a:solidFill>
                  <a:schemeClr val="bg1"/>
                </a:solidFill>
                <a:latin typeface="Franklin Gothic Demi" pitchFamily="34" charset="0"/>
              </a:rPr>
              <a:t>the address </a:t>
            </a:r>
            <a:r>
              <a:rPr lang="en-US" sz="2400" dirty="0">
                <a:solidFill>
                  <a:schemeClr val="bg1"/>
                </a:solidFill>
                <a:latin typeface="Franklin Gothic Demi" pitchFamily="34" charset="0"/>
              </a:rPr>
              <a:t>specified in the operation remains </a:t>
            </a:r>
            <a:r>
              <a:rPr lang="en-US" sz="2400" dirty="0" smtClean="0">
                <a:solidFill>
                  <a:schemeClr val="bg1"/>
                </a:solidFill>
                <a:latin typeface="Franklin Gothic Demi" pitchFamily="34" charset="0"/>
              </a:rPr>
              <a:t>unchanged</a:t>
            </a:r>
            <a:endParaRPr lang="en-US" sz="2400" dirty="0">
              <a:solidFill>
                <a:schemeClr val="bg1"/>
              </a:solidFill>
              <a:latin typeface="Franklin Gothic Demi" pitchFamily="34" charset="0"/>
            </a:endParaRPr>
          </a:p>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 A </a:t>
            </a:r>
            <a:r>
              <a:rPr lang="en-US" sz="2400" dirty="0">
                <a:solidFill>
                  <a:schemeClr val="bg1"/>
                </a:solidFill>
                <a:latin typeface="Franklin Gothic Demi" pitchFamily="34" charset="0"/>
              </a:rPr>
              <a:t>Set Reset </a:t>
            </a:r>
            <a:r>
              <a:rPr lang="en-US" sz="2400" dirty="0" err="1">
                <a:solidFill>
                  <a:schemeClr val="bg1"/>
                </a:solidFill>
                <a:latin typeface="Franklin Gothic Demi" pitchFamily="34" charset="0"/>
              </a:rPr>
              <a:t>Flipflop</a:t>
            </a:r>
            <a:r>
              <a:rPr lang="en-US" sz="2400" dirty="0">
                <a:solidFill>
                  <a:schemeClr val="bg1"/>
                </a:solidFill>
                <a:latin typeface="Franklin Gothic Demi" pitchFamily="34" charset="0"/>
              </a:rPr>
              <a:t> is set if the signal state is 1 at the S input and 0 at </a:t>
            </a:r>
            <a:r>
              <a:rPr lang="en-US" sz="2400" dirty="0" smtClean="0">
                <a:solidFill>
                  <a:schemeClr val="bg1"/>
                </a:solidFill>
                <a:latin typeface="Franklin Gothic Demi" pitchFamily="34" charset="0"/>
              </a:rPr>
              <a:t>the R input</a:t>
            </a:r>
          </a:p>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 </a:t>
            </a:r>
            <a:r>
              <a:rPr lang="en-US" sz="2400" dirty="0">
                <a:solidFill>
                  <a:schemeClr val="bg1"/>
                </a:solidFill>
                <a:latin typeface="Franklin Gothic Demi" pitchFamily="34" charset="0"/>
              </a:rPr>
              <a:t>Otherwise, if the signal state is 0 at the S input and 1 at the R </a:t>
            </a:r>
            <a:r>
              <a:rPr lang="en-US" sz="2400" dirty="0" smtClean="0">
                <a:solidFill>
                  <a:schemeClr val="bg1"/>
                </a:solidFill>
                <a:latin typeface="Franklin Gothic Demi" pitchFamily="34" charset="0"/>
              </a:rPr>
              <a:t>input, the </a:t>
            </a:r>
            <a:r>
              <a:rPr lang="en-US" sz="2400" dirty="0" err="1">
                <a:solidFill>
                  <a:schemeClr val="bg1"/>
                </a:solidFill>
                <a:latin typeface="Franklin Gothic Demi" pitchFamily="34" charset="0"/>
              </a:rPr>
              <a:t>Flipflop</a:t>
            </a:r>
            <a:r>
              <a:rPr lang="en-US" sz="2400" dirty="0">
                <a:solidFill>
                  <a:schemeClr val="bg1"/>
                </a:solidFill>
                <a:latin typeface="Franklin Gothic Demi" pitchFamily="34" charset="0"/>
              </a:rPr>
              <a:t> is </a:t>
            </a:r>
            <a:r>
              <a:rPr lang="en-US" sz="2400" dirty="0" smtClean="0">
                <a:solidFill>
                  <a:schemeClr val="bg1"/>
                </a:solidFill>
                <a:latin typeface="Franklin Gothic Demi" pitchFamily="34" charset="0"/>
              </a:rPr>
              <a:t>reset</a:t>
            </a:r>
          </a:p>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 </a:t>
            </a:r>
            <a:r>
              <a:rPr lang="en-US" sz="2400" dirty="0">
                <a:solidFill>
                  <a:schemeClr val="bg1"/>
                </a:solidFill>
                <a:latin typeface="Franklin Gothic Demi" pitchFamily="34" charset="0"/>
              </a:rPr>
              <a:t>If the RLO is 1 at both </a:t>
            </a:r>
            <a:r>
              <a:rPr lang="en-US" sz="2400" dirty="0" smtClean="0">
                <a:solidFill>
                  <a:schemeClr val="bg1"/>
                </a:solidFill>
                <a:latin typeface="Franklin Gothic Demi" pitchFamily="34" charset="0"/>
              </a:rPr>
              <a:t>inputs</a:t>
            </a:r>
            <a:r>
              <a:rPr lang="en-US" sz="2400" dirty="0" smtClean="0">
                <a:solidFill>
                  <a:schemeClr val="bg1"/>
                </a:solidFill>
                <a:latin typeface="Franklin Gothic Demi" pitchFamily="34" charset="0"/>
              </a:rPr>
              <a:t> t</a:t>
            </a:r>
            <a:r>
              <a:rPr lang="en-US" sz="2400" dirty="0" smtClean="0">
                <a:solidFill>
                  <a:schemeClr val="bg1"/>
                </a:solidFill>
                <a:latin typeface="Franklin Gothic Demi" pitchFamily="34" charset="0"/>
              </a:rPr>
              <a:t>he </a:t>
            </a:r>
            <a:r>
              <a:rPr lang="en-US" sz="2400" dirty="0">
                <a:solidFill>
                  <a:schemeClr val="bg1"/>
                </a:solidFill>
                <a:latin typeface="Franklin Gothic Demi" pitchFamily="34" charset="0"/>
              </a:rPr>
              <a:t>SR flip flop executes first the </a:t>
            </a:r>
            <a:r>
              <a:rPr lang="en-US" sz="2400" dirty="0" smtClean="0">
                <a:solidFill>
                  <a:schemeClr val="bg1"/>
                </a:solidFill>
                <a:latin typeface="Franklin Gothic Demi" pitchFamily="34" charset="0"/>
              </a:rPr>
              <a:t>Set </a:t>
            </a:r>
            <a:r>
              <a:rPr lang="en-US" sz="2400" dirty="0">
                <a:solidFill>
                  <a:schemeClr val="bg1"/>
                </a:solidFill>
                <a:latin typeface="Franklin Gothic Demi" pitchFamily="34" charset="0"/>
              </a:rPr>
              <a:t>instruction then the </a:t>
            </a:r>
            <a:r>
              <a:rPr lang="en-US" sz="2400" dirty="0" smtClean="0">
                <a:solidFill>
                  <a:schemeClr val="bg1"/>
                </a:solidFill>
                <a:latin typeface="Franklin Gothic Demi" pitchFamily="34" charset="0"/>
              </a:rPr>
              <a:t>Reset </a:t>
            </a:r>
            <a:r>
              <a:rPr lang="en-US" sz="2400" dirty="0">
                <a:solidFill>
                  <a:schemeClr val="bg1"/>
                </a:solidFill>
                <a:latin typeface="Franklin Gothic Demi" pitchFamily="34" charset="0"/>
              </a:rPr>
              <a:t>instruction at </a:t>
            </a:r>
            <a:r>
              <a:rPr lang="en-US" sz="2400" dirty="0" smtClean="0">
                <a:solidFill>
                  <a:schemeClr val="bg1"/>
                </a:solidFill>
                <a:latin typeface="Franklin Gothic Demi" pitchFamily="34" charset="0"/>
              </a:rPr>
              <a:t>the specified </a:t>
            </a:r>
            <a:r>
              <a:rPr lang="en-US" sz="2400" dirty="0">
                <a:solidFill>
                  <a:schemeClr val="bg1"/>
                </a:solidFill>
                <a:latin typeface="Franklin Gothic Demi" pitchFamily="34" charset="0"/>
              </a:rPr>
              <a:t>&lt;address&gt;, so that this address remains </a:t>
            </a:r>
            <a:r>
              <a:rPr lang="en-US" sz="2400" dirty="0">
                <a:solidFill>
                  <a:srgbClr val="FF0000"/>
                </a:solidFill>
                <a:latin typeface="Franklin Gothic Demi" pitchFamily="34" charset="0"/>
              </a:rPr>
              <a:t>reset</a:t>
            </a:r>
            <a:r>
              <a:rPr lang="en-US" sz="2400" dirty="0">
                <a:solidFill>
                  <a:schemeClr val="bg1"/>
                </a:solidFill>
                <a:latin typeface="Franklin Gothic Demi" pitchFamily="34" charset="0"/>
              </a:rPr>
              <a:t> for the remainder </a:t>
            </a:r>
            <a:r>
              <a:rPr lang="en-US" sz="2400" dirty="0" smtClean="0">
                <a:solidFill>
                  <a:schemeClr val="bg1"/>
                </a:solidFill>
                <a:latin typeface="Franklin Gothic Demi" pitchFamily="34" charset="0"/>
              </a:rPr>
              <a:t>of program </a:t>
            </a:r>
            <a:r>
              <a:rPr lang="en-US" sz="2400" dirty="0">
                <a:solidFill>
                  <a:schemeClr val="bg1"/>
                </a:solidFill>
                <a:latin typeface="Franklin Gothic Demi" pitchFamily="34" charset="0"/>
              </a:rPr>
              <a:t>scanning</a:t>
            </a:r>
            <a:endParaRPr lang="en-US" sz="2400" dirty="0" smtClean="0">
              <a:solidFill>
                <a:schemeClr val="bg1"/>
              </a:solidFill>
              <a:latin typeface="Franklin Gothic Demi" pitchFamily="34" charset="0"/>
            </a:endParaRPr>
          </a:p>
        </p:txBody>
      </p:sp>
    </p:spTree>
    <p:extLst>
      <p:ext uri="{BB962C8B-B14F-4D97-AF65-F5344CB8AC3E}">
        <p14:creationId xmlns:p14="http://schemas.microsoft.com/office/powerpoint/2010/main" val="28664075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304800" y="76200"/>
            <a:ext cx="8382000" cy="533400"/>
          </a:xfrm>
        </p:spPr>
        <p:txBody>
          <a:bodyPr>
            <a:noAutofit/>
          </a:bodyPr>
          <a:lstStyle/>
          <a:p>
            <a:pPr algn="ctr" fontAlgn="auto">
              <a:spcAft>
                <a:spcPts val="0"/>
              </a:spcAft>
              <a:defRPr/>
            </a:pPr>
            <a:r>
              <a:rPr lang="en-US" sz="2400" dirty="0" smtClean="0">
                <a:solidFill>
                  <a:schemeClr val="bg1"/>
                </a:solidFill>
                <a:effectLst/>
                <a:latin typeface="Arial" pitchFamily="34" charset="0"/>
                <a:cs typeface="Arial" pitchFamily="34" charset="0"/>
              </a:rPr>
              <a:t>Bit Logic Instructions: </a:t>
            </a:r>
            <a:r>
              <a:rPr lang="en-US" sz="2400" dirty="0">
                <a:solidFill>
                  <a:schemeClr val="bg1"/>
                </a:solidFill>
                <a:effectLst/>
                <a:latin typeface="Arial" pitchFamily="34" charset="0"/>
                <a:cs typeface="Arial" pitchFamily="34" charset="0"/>
              </a:rPr>
              <a:t>Set Reset </a:t>
            </a:r>
            <a:r>
              <a:rPr lang="en-US" sz="2400" dirty="0" err="1">
                <a:solidFill>
                  <a:schemeClr val="bg1"/>
                </a:solidFill>
                <a:effectLst/>
                <a:latin typeface="Arial" pitchFamily="34" charset="0"/>
                <a:cs typeface="Arial" pitchFamily="34" charset="0"/>
              </a:rPr>
              <a:t>Flipflop</a:t>
            </a:r>
            <a:endParaRPr lang="en-US" sz="2400" dirty="0" smtClean="0">
              <a:solidFill>
                <a:schemeClr val="bg1"/>
              </a:solidFill>
              <a:effectLst/>
              <a:latin typeface="Arial" pitchFamily="34" charset="0"/>
              <a:cs typeface="Arial" pitchFamily="34" charset="0"/>
            </a:endParaRPr>
          </a:p>
        </p:txBody>
      </p:sp>
      <p:pic>
        <p:nvPicPr>
          <p:cNvPr id="1996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338" y="1114425"/>
            <a:ext cx="8315325" cy="1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96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388" y="3419475"/>
            <a:ext cx="8277225" cy="267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06000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304800" y="76200"/>
            <a:ext cx="8382000" cy="533400"/>
          </a:xfrm>
        </p:spPr>
        <p:txBody>
          <a:bodyPr>
            <a:noAutofit/>
          </a:bodyPr>
          <a:lstStyle/>
          <a:p>
            <a:pPr algn="ctr" fontAlgn="auto">
              <a:spcAft>
                <a:spcPts val="0"/>
              </a:spcAft>
              <a:defRPr/>
            </a:pPr>
            <a:r>
              <a:rPr lang="en-US" sz="2400" dirty="0" smtClean="0">
                <a:solidFill>
                  <a:schemeClr val="bg1"/>
                </a:solidFill>
                <a:effectLst/>
                <a:latin typeface="Arial" pitchFamily="34" charset="0"/>
                <a:cs typeface="Arial" pitchFamily="34" charset="0"/>
              </a:rPr>
              <a:t>Bit Logic Instructions: </a:t>
            </a:r>
            <a:r>
              <a:rPr lang="en-US" sz="2400" dirty="0">
                <a:solidFill>
                  <a:schemeClr val="bg1"/>
                </a:solidFill>
                <a:effectLst/>
                <a:latin typeface="Arial" pitchFamily="34" charset="0"/>
                <a:cs typeface="Arial" pitchFamily="34" charset="0"/>
              </a:rPr>
              <a:t>Reset Set </a:t>
            </a:r>
            <a:r>
              <a:rPr lang="en-US" sz="2400" dirty="0" err="1">
                <a:solidFill>
                  <a:schemeClr val="bg1"/>
                </a:solidFill>
                <a:effectLst/>
                <a:latin typeface="Arial" pitchFamily="34" charset="0"/>
                <a:cs typeface="Arial" pitchFamily="34" charset="0"/>
              </a:rPr>
              <a:t>Flipflop</a:t>
            </a:r>
            <a:endParaRPr lang="en-US" sz="2400" dirty="0" smtClean="0">
              <a:solidFill>
                <a:schemeClr val="bg1"/>
              </a:solidFill>
              <a:effectLst/>
              <a:latin typeface="Arial" pitchFamily="34" charset="0"/>
              <a:cs typeface="Arial" pitchFamily="34" charset="0"/>
            </a:endParaRPr>
          </a:p>
        </p:txBody>
      </p:sp>
      <p:sp>
        <p:nvSpPr>
          <p:cNvPr id="6" name="Subtitle 6"/>
          <p:cNvSpPr>
            <a:spLocks noGrp="1"/>
          </p:cNvSpPr>
          <p:nvPr/>
        </p:nvSpPr>
        <p:spPr bwMode="auto">
          <a:xfrm>
            <a:off x="381000" y="1143000"/>
            <a:ext cx="8458200" cy="411480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lvl1pPr marL="0" marR="45720" indent="0" algn="r" rtl="0" fontAlgn="base">
              <a:spcBef>
                <a:spcPct val="20000"/>
              </a:spcBef>
              <a:spcAft>
                <a:spcPct val="0"/>
              </a:spcAft>
              <a:buClr>
                <a:srgbClr val="0BD0D9"/>
              </a:buClr>
              <a:buSzPct val="95000"/>
              <a:buFont typeface="Wingdings 2" pitchFamily="18" charset="2"/>
              <a:buNone/>
              <a:defRPr sz="2600" kern="1200">
                <a:solidFill>
                  <a:schemeClr val="tx1"/>
                </a:solidFill>
                <a:latin typeface="+mn-lt"/>
                <a:ea typeface="+mn-ea"/>
                <a:cs typeface="+mn-cs"/>
              </a:defRPr>
            </a:lvl1pPr>
            <a:lvl2pPr marL="457200" indent="0" algn="ctr" rtl="0" fontAlgn="base">
              <a:spcBef>
                <a:spcPct val="20000"/>
              </a:spcBef>
              <a:spcAft>
                <a:spcPct val="0"/>
              </a:spcAft>
              <a:buClr>
                <a:schemeClr val="accent1"/>
              </a:buClr>
              <a:buSzPct val="85000"/>
              <a:buFont typeface="Wingdings 2" pitchFamily="18" charset="2"/>
              <a:buNone/>
              <a:defRPr sz="2400" kern="1200">
                <a:solidFill>
                  <a:schemeClr val="tx1"/>
                </a:solidFill>
                <a:latin typeface="+mn-lt"/>
                <a:ea typeface="+mn-ea"/>
                <a:cs typeface="+mn-cs"/>
              </a:defRPr>
            </a:lvl2pPr>
            <a:lvl3pPr marL="914400" indent="0" algn="ctr" rtl="0" fontAlgn="base">
              <a:spcBef>
                <a:spcPct val="20000"/>
              </a:spcBef>
              <a:spcAft>
                <a:spcPct val="0"/>
              </a:spcAft>
              <a:buClr>
                <a:schemeClr val="accent2"/>
              </a:buClr>
              <a:buSzPct val="70000"/>
              <a:buFont typeface="Wingdings 2" pitchFamily="18" charset="2"/>
              <a:buNone/>
              <a:defRPr sz="2100" kern="1200">
                <a:solidFill>
                  <a:schemeClr val="tx1"/>
                </a:solidFill>
                <a:latin typeface="+mn-lt"/>
                <a:ea typeface="+mn-ea"/>
                <a:cs typeface="+mn-cs"/>
              </a:defRPr>
            </a:lvl3pPr>
            <a:lvl4pPr marL="1371600" indent="0" algn="ctr" rtl="0" fontAlgn="base">
              <a:spcBef>
                <a:spcPct val="20000"/>
              </a:spcBef>
              <a:spcAft>
                <a:spcPct val="0"/>
              </a:spcAft>
              <a:buClr>
                <a:srgbClr val="0BD0D9"/>
              </a:buClr>
              <a:buSzPct val="65000"/>
              <a:buFont typeface="Wingdings 2" pitchFamily="18" charset="2"/>
              <a:buNone/>
              <a:defRPr sz="2000" kern="1200">
                <a:solidFill>
                  <a:schemeClr val="tx1"/>
                </a:solidFill>
                <a:latin typeface="+mn-lt"/>
                <a:ea typeface="+mn-ea"/>
                <a:cs typeface="+mn-cs"/>
              </a:defRPr>
            </a:lvl4pPr>
            <a:lvl5pPr marL="1828800" indent="0" algn="ctr" rtl="0" fontAlgn="base">
              <a:spcBef>
                <a:spcPct val="20000"/>
              </a:spcBef>
              <a:spcAft>
                <a:spcPct val="0"/>
              </a:spcAft>
              <a:buClr>
                <a:srgbClr val="10CF9B"/>
              </a:buClr>
              <a:buSzPct val="65000"/>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 </a:t>
            </a:r>
            <a:r>
              <a:rPr lang="en-US" sz="2400" dirty="0">
                <a:solidFill>
                  <a:schemeClr val="bg1"/>
                </a:solidFill>
                <a:latin typeface="Franklin Gothic Demi" pitchFamily="34" charset="0"/>
              </a:rPr>
              <a:t>The </a:t>
            </a:r>
            <a:r>
              <a:rPr lang="en-US" sz="2400" dirty="0">
                <a:solidFill>
                  <a:srgbClr val="FF0000"/>
                </a:solidFill>
                <a:latin typeface="Franklin Gothic Demi" pitchFamily="34" charset="0"/>
              </a:rPr>
              <a:t>Reset Set </a:t>
            </a:r>
            <a:r>
              <a:rPr lang="en-US" sz="2400" dirty="0" err="1">
                <a:solidFill>
                  <a:srgbClr val="FF0000"/>
                </a:solidFill>
                <a:latin typeface="Franklin Gothic Demi" pitchFamily="34" charset="0"/>
              </a:rPr>
              <a:t>Flipflop</a:t>
            </a:r>
            <a:r>
              <a:rPr lang="en-US" sz="2400" dirty="0">
                <a:solidFill>
                  <a:srgbClr val="FF0000"/>
                </a:solidFill>
                <a:latin typeface="Franklin Gothic Demi" pitchFamily="34" charset="0"/>
              </a:rPr>
              <a:t> </a:t>
            </a:r>
            <a:r>
              <a:rPr lang="en-US" sz="2400" dirty="0">
                <a:solidFill>
                  <a:schemeClr val="bg1"/>
                </a:solidFill>
                <a:latin typeface="Franklin Gothic Demi" pitchFamily="34" charset="0"/>
              </a:rPr>
              <a:t>instruction executes Set (S) and Reset (R) </a:t>
            </a:r>
            <a:r>
              <a:rPr lang="en-US" sz="2400" dirty="0" smtClean="0">
                <a:solidFill>
                  <a:schemeClr val="bg1"/>
                </a:solidFill>
                <a:latin typeface="Franklin Gothic Demi" pitchFamily="34" charset="0"/>
              </a:rPr>
              <a:t>operations only </a:t>
            </a:r>
            <a:r>
              <a:rPr lang="en-US" sz="2400" dirty="0">
                <a:solidFill>
                  <a:schemeClr val="bg1"/>
                </a:solidFill>
                <a:latin typeface="Franklin Gothic Demi" pitchFamily="34" charset="0"/>
              </a:rPr>
              <a:t>when the RLO is 1. An RLO of 0 has no effect on these operations; </a:t>
            </a:r>
            <a:r>
              <a:rPr lang="en-US" sz="2400" dirty="0" smtClean="0">
                <a:solidFill>
                  <a:schemeClr val="bg1"/>
                </a:solidFill>
                <a:latin typeface="Franklin Gothic Demi" pitchFamily="34" charset="0"/>
              </a:rPr>
              <a:t>the address </a:t>
            </a:r>
            <a:r>
              <a:rPr lang="en-US" sz="2400" dirty="0">
                <a:solidFill>
                  <a:schemeClr val="bg1"/>
                </a:solidFill>
                <a:latin typeface="Franklin Gothic Demi" pitchFamily="34" charset="0"/>
              </a:rPr>
              <a:t>specified in the operation remains </a:t>
            </a:r>
            <a:r>
              <a:rPr lang="en-US" sz="2400" dirty="0" smtClean="0">
                <a:solidFill>
                  <a:schemeClr val="bg1"/>
                </a:solidFill>
                <a:latin typeface="Franklin Gothic Demi" pitchFamily="34" charset="0"/>
              </a:rPr>
              <a:t>unchanged</a:t>
            </a:r>
            <a:endParaRPr lang="en-US" sz="2400" dirty="0">
              <a:solidFill>
                <a:schemeClr val="bg1"/>
              </a:solidFill>
              <a:latin typeface="Franklin Gothic Demi" pitchFamily="34" charset="0"/>
            </a:endParaRPr>
          </a:p>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 A </a:t>
            </a:r>
            <a:r>
              <a:rPr lang="en-US" sz="2400" dirty="0">
                <a:solidFill>
                  <a:schemeClr val="bg1"/>
                </a:solidFill>
                <a:latin typeface="Franklin Gothic Demi" pitchFamily="34" charset="0"/>
              </a:rPr>
              <a:t>Reset Set </a:t>
            </a:r>
            <a:r>
              <a:rPr lang="en-US" sz="2400" dirty="0" err="1">
                <a:solidFill>
                  <a:schemeClr val="bg1"/>
                </a:solidFill>
                <a:latin typeface="Franklin Gothic Demi" pitchFamily="34" charset="0"/>
              </a:rPr>
              <a:t>Flipflop</a:t>
            </a:r>
            <a:r>
              <a:rPr lang="en-US" sz="2400" dirty="0">
                <a:solidFill>
                  <a:schemeClr val="bg1"/>
                </a:solidFill>
                <a:latin typeface="Franklin Gothic Demi" pitchFamily="34" charset="0"/>
              </a:rPr>
              <a:t> is reset if the signal state is 1 at the R input and 0 on </a:t>
            </a:r>
            <a:r>
              <a:rPr lang="en-US" sz="2400" dirty="0" smtClean="0">
                <a:solidFill>
                  <a:schemeClr val="bg1"/>
                </a:solidFill>
                <a:latin typeface="Franklin Gothic Demi" pitchFamily="34" charset="0"/>
              </a:rPr>
              <a:t>the S input</a:t>
            </a:r>
          </a:p>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 </a:t>
            </a:r>
            <a:r>
              <a:rPr lang="en-US" sz="2400" dirty="0">
                <a:solidFill>
                  <a:schemeClr val="bg1"/>
                </a:solidFill>
                <a:latin typeface="Franklin Gothic Demi" pitchFamily="34" charset="0"/>
              </a:rPr>
              <a:t>Otherwise, if the signal state is 0 at the R input and 1 at the S </a:t>
            </a:r>
            <a:r>
              <a:rPr lang="en-US" sz="2400" dirty="0" smtClean="0">
                <a:solidFill>
                  <a:schemeClr val="bg1"/>
                </a:solidFill>
                <a:latin typeface="Franklin Gothic Demi" pitchFamily="34" charset="0"/>
              </a:rPr>
              <a:t>input, the </a:t>
            </a:r>
            <a:r>
              <a:rPr lang="en-US" sz="2400" dirty="0" err="1">
                <a:solidFill>
                  <a:schemeClr val="bg1"/>
                </a:solidFill>
                <a:latin typeface="Franklin Gothic Demi" pitchFamily="34" charset="0"/>
              </a:rPr>
              <a:t>Flipflop</a:t>
            </a:r>
            <a:r>
              <a:rPr lang="en-US" sz="2400" dirty="0">
                <a:solidFill>
                  <a:schemeClr val="bg1"/>
                </a:solidFill>
                <a:latin typeface="Franklin Gothic Demi" pitchFamily="34" charset="0"/>
              </a:rPr>
              <a:t> is </a:t>
            </a:r>
            <a:r>
              <a:rPr lang="en-US" sz="2400" dirty="0" smtClean="0">
                <a:solidFill>
                  <a:schemeClr val="bg1"/>
                </a:solidFill>
                <a:latin typeface="Franklin Gothic Demi" pitchFamily="34" charset="0"/>
              </a:rPr>
              <a:t>set</a:t>
            </a:r>
          </a:p>
          <a:p>
            <a:pPr marR="0" algn="l">
              <a:spcBef>
                <a:spcPts val="0"/>
              </a:spcBef>
              <a:spcAft>
                <a:spcPts val="1200"/>
              </a:spcAft>
              <a:buClr>
                <a:srgbClr val="FF0000"/>
              </a:buClr>
              <a:buFont typeface="Arial" pitchFamily="34" charset="0"/>
              <a:buChar char="•"/>
            </a:pPr>
            <a:r>
              <a:rPr lang="en-US" sz="2400" dirty="0">
                <a:solidFill>
                  <a:schemeClr val="bg1"/>
                </a:solidFill>
                <a:latin typeface="Franklin Gothic Demi" pitchFamily="34" charset="0"/>
              </a:rPr>
              <a:t> </a:t>
            </a:r>
            <a:r>
              <a:rPr lang="en-US" sz="2400" dirty="0" smtClean="0">
                <a:solidFill>
                  <a:schemeClr val="bg1"/>
                </a:solidFill>
                <a:latin typeface="Franklin Gothic Demi" pitchFamily="34" charset="0"/>
              </a:rPr>
              <a:t>If </a:t>
            </a:r>
            <a:r>
              <a:rPr lang="en-US" sz="2400" dirty="0">
                <a:solidFill>
                  <a:schemeClr val="bg1"/>
                </a:solidFill>
                <a:latin typeface="Franklin Gothic Demi" pitchFamily="34" charset="0"/>
              </a:rPr>
              <a:t>the RLO is 1 at both inputs, </a:t>
            </a:r>
            <a:r>
              <a:rPr lang="en-US" sz="2400" dirty="0" smtClean="0">
                <a:solidFill>
                  <a:schemeClr val="bg1"/>
                </a:solidFill>
                <a:latin typeface="Franklin Gothic Demi" pitchFamily="34" charset="0"/>
              </a:rPr>
              <a:t>the </a:t>
            </a:r>
            <a:r>
              <a:rPr lang="en-US" sz="2400" dirty="0">
                <a:solidFill>
                  <a:schemeClr val="bg1"/>
                </a:solidFill>
                <a:latin typeface="Franklin Gothic Demi" pitchFamily="34" charset="0"/>
              </a:rPr>
              <a:t>RS flip flop executes first the </a:t>
            </a:r>
            <a:r>
              <a:rPr lang="en-US" sz="2400" dirty="0" smtClean="0">
                <a:solidFill>
                  <a:schemeClr val="bg1"/>
                </a:solidFill>
                <a:latin typeface="Franklin Gothic Demi" pitchFamily="34" charset="0"/>
              </a:rPr>
              <a:t>Reset </a:t>
            </a:r>
            <a:r>
              <a:rPr lang="en-US" sz="2400" dirty="0">
                <a:solidFill>
                  <a:schemeClr val="bg1"/>
                </a:solidFill>
                <a:latin typeface="Franklin Gothic Demi" pitchFamily="34" charset="0"/>
              </a:rPr>
              <a:t>instruction then the </a:t>
            </a:r>
            <a:r>
              <a:rPr lang="en-US" sz="2400" dirty="0" smtClean="0">
                <a:solidFill>
                  <a:schemeClr val="bg1"/>
                </a:solidFill>
                <a:latin typeface="Franklin Gothic Demi" pitchFamily="34" charset="0"/>
              </a:rPr>
              <a:t>Set instruction </a:t>
            </a:r>
            <a:r>
              <a:rPr lang="en-US" sz="2400" dirty="0">
                <a:solidFill>
                  <a:schemeClr val="bg1"/>
                </a:solidFill>
                <a:latin typeface="Franklin Gothic Demi" pitchFamily="34" charset="0"/>
              </a:rPr>
              <a:t>at the specified &lt;address&gt;, so that this address remains </a:t>
            </a:r>
            <a:r>
              <a:rPr lang="en-US" sz="2400" dirty="0">
                <a:solidFill>
                  <a:srgbClr val="FF0000"/>
                </a:solidFill>
                <a:latin typeface="Franklin Gothic Demi" pitchFamily="34" charset="0"/>
              </a:rPr>
              <a:t>set</a:t>
            </a:r>
            <a:r>
              <a:rPr lang="en-US" sz="2400" dirty="0">
                <a:solidFill>
                  <a:schemeClr val="bg1"/>
                </a:solidFill>
                <a:latin typeface="Franklin Gothic Demi" pitchFamily="34" charset="0"/>
              </a:rPr>
              <a:t> for </a:t>
            </a:r>
            <a:r>
              <a:rPr lang="en-US" sz="2400" dirty="0" smtClean="0">
                <a:solidFill>
                  <a:schemeClr val="bg1"/>
                </a:solidFill>
                <a:latin typeface="Franklin Gothic Demi" pitchFamily="34" charset="0"/>
              </a:rPr>
              <a:t>the remainder </a:t>
            </a:r>
            <a:r>
              <a:rPr lang="en-US" sz="2400" dirty="0">
                <a:solidFill>
                  <a:schemeClr val="bg1"/>
                </a:solidFill>
                <a:latin typeface="Franklin Gothic Demi" pitchFamily="34" charset="0"/>
              </a:rPr>
              <a:t>of program scanning</a:t>
            </a:r>
            <a:endParaRPr lang="en-US" sz="2400" dirty="0" smtClean="0">
              <a:solidFill>
                <a:schemeClr val="bg1"/>
              </a:solidFill>
              <a:latin typeface="Franklin Gothic Demi" pitchFamily="34" charset="0"/>
            </a:endParaRPr>
          </a:p>
        </p:txBody>
      </p:sp>
    </p:spTree>
    <p:extLst>
      <p:ext uri="{BB962C8B-B14F-4D97-AF65-F5344CB8AC3E}">
        <p14:creationId xmlns:p14="http://schemas.microsoft.com/office/powerpoint/2010/main" val="31113580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304800" y="76200"/>
            <a:ext cx="8382000" cy="533400"/>
          </a:xfrm>
        </p:spPr>
        <p:txBody>
          <a:bodyPr>
            <a:noAutofit/>
          </a:bodyPr>
          <a:lstStyle/>
          <a:p>
            <a:pPr algn="ctr" fontAlgn="auto">
              <a:spcAft>
                <a:spcPts val="0"/>
              </a:spcAft>
              <a:defRPr/>
            </a:pPr>
            <a:r>
              <a:rPr lang="en-US" sz="2400" dirty="0" smtClean="0">
                <a:solidFill>
                  <a:schemeClr val="bg1"/>
                </a:solidFill>
                <a:effectLst/>
                <a:latin typeface="Arial" pitchFamily="34" charset="0"/>
                <a:cs typeface="Arial" pitchFamily="34" charset="0"/>
              </a:rPr>
              <a:t>Bit Logic Instructions: </a:t>
            </a:r>
            <a:r>
              <a:rPr lang="en-US" sz="2400" dirty="0">
                <a:solidFill>
                  <a:schemeClr val="bg1"/>
                </a:solidFill>
                <a:effectLst/>
                <a:latin typeface="Arial" pitchFamily="34" charset="0"/>
                <a:cs typeface="Arial" pitchFamily="34" charset="0"/>
              </a:rPr>
              <a:t>Reset Set </a:t>
            </a:r>
            <a:r>
              <a:rPr lang="en-US" sz="2400" dirty="0" err="1">
                <a:solidFill>
                  <a:schemeClr val="bg1"/>
                </a:solidFill>
                <a:effectLst/>
                <a:latin typeface="Arial" pitchFamily="34" charset="0"/>
                <a:cs typeface="Arial" pitchFamily="34" charset="0"/>
              </a:rPr>
              <a:t>Flipflop</a:t>
            </a:r>
            <a:endParaRPr lang="en-US" sz="2400" dirty="0" smtClean="0">
              <a:solidFill>
                <a:schemeClr val="bg1"/>
              </a:solidFill>
              <a:effectLst/>
              <a:latin typeface="Arial" pitchFamily="34" charset="0"/>
              <a:cs typeface="Arial" pitchFamily="34" charset="0"/>
            </a:endParaRPr>
          </a:p>
        </p:txBody>
      </p:sp>
      <p:pic>
        <p:nvPicPr>
          <p:cNvPr id="2007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 y="1219200"/>
            <a:ext cx="8305800"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07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 y="3695700"/>
            <a:ext cx="8305800"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27735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228600" y="76200"/>
            <a:ext cx="8763000" cy="533400"/>
          </a:xfrm>
        </p:spPr>
        <p:txBody>
          <a:bodyPr>
            <a:noAutofit/>
          </a:bodyPr>
          <a:lstStyle/>
          <a:p>
            <a:pPr algn="ctr" fontAlgn="auto">
              <a:spcAft>
                <a:spcPts val="0"/>
              </a:spcAft>
              <a:defRPr/>
            </a:pPr>
            <a:r>
              <a:rPr lang="en-US" sz="2400" dirty="0" smtClean="0">
                <a:solidFill>
                  <a:schemeClr val="bg1"/>
                </a:solidFill>
                <a:effectLst/>
                <a:latin typeface="Arial" pitchFamily="34" charset="0"/>
                <a:cs typeface="Arial" pitchFamily="34" charset="0"/>
              </a:rPr>
              <a:t>Bit Logic </a:t>
            </a:r>
            <a:r>
              <a:rPr lang="en-US" sz="2400" dirty="0" smtClean="0">
                <a:solidFill>
                  <a:schemeClr val="bg1"/>
                </a:solidFill>
                <a:effectLst/>
                <a:latin typeface="Arial" pitchFamily="34" charset="0"/>
                <a:cs typeface="Arial" pitchFamily="34" charset="0"/>
              </a:rPr>
              <a:t>Instr. </a:t>
            </a:r>
            <a:r>
              <a:rPr lang="en-US" sz="2400" dirty="0">
                <a:solidFill>
                  <a:schemeClr val="bg1"/>
                </a:solidFill>
                <a:effectLst/>
                <a:latin typeface="Arial" pitchFamily="34" charset="0"/>
                <a:cs typeface="Arial" pitchFamily="34" charset="0"/>
              </a:rPr>
              <a:t>---( N )---</a:t>
            </a:r>
            <a:r>
              <a:rPr lang="en-US" sz="2400" dirty="0" smtClean="0">
                <a:solidFill>
                  <a:schemeClr val="bg1"/>
                </a:solidFill>
                <a:effectLst/>
                <a:latin typeface="Arial" pitchFamily="34" charset="0"/>
                <a:cs typeface="Arial" pitchFamily="34" charset="0"/>
              </a:rPr>
              <a:t>Negative </a:t>
            </a:r>
            <a:r>
              <a:rPr lang="en-US" sz="2400" dirty="0">
                <a:solidFill>
                  <a:schemeClr val="bg1"/>
                </a:solidFill>
                <a:effectLst/>
                <a:latin typeface="Arial" pitchFamily="34" charset="0"/>
                <a:cs typeface="Arial" pitchFamily="34" charset="0"/>
              </a:rPr>
              <a:t>RLO Edge Detection</a:t>
            </a:r>
            <a:endParaRPr lang="en-US" sz="2400" dirty="0" smtClean="0">
              <a:solidFill>
                <a:schemeClr val="bg1"/>
              </a:solidFill>
              <a:effectLst/>
              <a:latin typeface="Arial" pitchFamily="34" charset="0"/>
              <a:cs typeface="Arial" pitchFamily="34" charset="0"/>
            </a:endParaRPr>
          </a:p>
        </p:txBody>
      </p:sp>
      <p:sp>
        <p:nvSpPr>
          <p:cNvPr id="6" name="Subtitle 6"/>
          <p:cNvSpPr>
            <a:spLocks noGrp="1"/>
          </p:cNvSpPr>
          <p:nvPr/>
        </p:nvSpPr>
        <p:spPr bwMode="auto">
          <a:xfrm>
            <a:off x="228600" y="1143000"/>
            <a:ext cx="8610600" cy="411480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lvl1pPr marL="0" marR="45720" indent="0" algn="r" rtl="0" fontAlgn="base">
              <a:spcBef>
                <a:spcPct val="20000"/>
              </a:spcBef>
              <a:spcAft>
                <a:spcPct val="0"/>
              </a:spcAft>
              <a:buClr>
                <a:srgbClr val="0BD0D9"/>
              </a:buClr>
              <a:buSzPct val="95000"/>
              <a:buFont typeface="Wingdings 2" pitchFamily="18" charset="2"/>
              <a:buNone/>
              <a:defRPr sz="2600" kern="1200">
                <a:solidFill>
                  <a:schemeClr val="tx1"/>
                </a:solidFill>
                <a:latin typeface="+mn-lt"/>
                <a:ea typeface="+mn-ea"/>
                <a:cs typeface="+mn-cs"/>
              </a:defRPr>
            </a:lvl1pPr>
            <a:lvl2pPr marL="457200" indent="0" algn="ctr" rtl="0" fontAlgn="base">
              <a:spcBef>
                <a:spcPct val="20000"/>
              </a:spcBef>
              <a:spcAft>
                <a:spcPct val="0"/>
              </a:spcAft>
              <a:buClr>
                <a:schemeClr val="accent1"/>
              </a:buClr>
              <a:buSzPct val="85000"/>
              <a:buFont typeface="Wingdings 2" pitchFamily="18" charset="2"/>
              <a:buNone/>
              <a:defRPr sz="2400" kern="1200">
                <a:solidFill>
                  <a:schemeClr val="tx1"/>
                </a:solidFill>
                <a:latin typeface="+mn-lt"/>
                <a:ea typeface="+mn-ea"/>
                <a:cs typeface="+mn-cs"/>
              </a:defRPr>
            </a:lvl2pPr>
            <a:lvl3pPr marL="914400" indent="0" algn="ctr" rtl="0" fontAlgn="base">
              <a:spcBef>
                <a:spcPct val="20000"/>
              </a:spcBef>
              <a:spcAft>
                <a:spcPct val="0"/>
              </a:spcAft>
              <a:buClr>
                <a:schemeClr val="accent2"/>
              </a:buClr>
              <a:buSzPct val="70000"/>
              <a:buFont typeface="Wingdings 2" pitchFamily="18" charset="2"/>
              <a:buNone/>
              <a:defRPr sz="2100" kern="1200">
                <a:solidFill>
                  <a:schemeClr val="tx1"/>
                </a:solidFill>
                <a:latin typeface="+mn-lt"/>
                <a:ea typeface="+mn-ea"/>
                <a:cs typeface="+mn-cs"/>
              </a:defRPr>
            </a:lvl3pPr>
            <a:lvl4pPr marL="1371600" indent="0" algn="ctr" rtl="0" fontAlgn="base">
              <a:spcBef>
                <a:spcPct val="20000"/>
              </a:spcBef>
              <a:spcAft>
                <a:spcPct val="0"/>
              </a:spcAft>
              <a:buClr>
                <a:srgbClr val="0BD0D9"/>
              </a:buClr>
              <a:buSzPct val="65000"/>
              <a:buFont typeface="Wingdings 2" pitchFamily="18" charset="2"/>
              <a:buNone/>
              <a:defRPr sz="2000" kern="1200">
                <a:solidFill>
                  <a:schemeClr val="tx1"/>
                </a:solidFill>
                <a:latin typeface="+mn-lt"/>
                <a:ea typeface="+mn-ea"/>
                <a:cs typeface="+mn-cs"/>
              </a:defRPr>
            </a:lvl4pPr>
            <a:lvl5pPr marL="1828800" indent="0" algn="ctr" rtl="0" fontAlgn="base">
              <a:spcBef>
                <a:spcPct val="20000"/>
              </a:spcBef>
              <a:spcAft>
                <a:spcPct val="0"/>
              </a:spcAft>
              <a:buClr>
                <a:srgbClr val="10CF9B"/>
              </a:buClr>
              <a:buSzPct val="65000"/>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 </a:t>
            </a:r>
            <a:r>
              <a:rPr lang="en-US" sz="2400" dirty="0">
                <a:solidFill>
                  <a:schemeClr val="bg1"/>
                </a:solidFill>
                <a:latin typeface="Franklin Gothic Demi" pitchFamily="34" charset="0"/>
              </a:rPr>
              <a:t>The operation Negative RLO Edge Detection recognizes a change in </a:t>
            </a:r>
            <a:r>
              <a:rPr lang="en-US" sz="2400" dirty="0" smtClean="0">
                <a:solidFill>
                  <a:schemeClr val="bg1"/>
                </a:solidFill>
                <a:latin typeface="Franklin Gothic Demi" pitchFamily="34" charset="0"/>
              </a:rPr>
              <a:t>the entered </a:t>
            </a:r>
            <a:r>
              <a:rPr lang="en-US" sz="2400" dirty="0">
                <a:solidFill>
                  <a:schemeClr val="bg1"/>
                </a:solidFill>
                <a:latin typeface="Franklin Gothic Demi" pitchFamily="34" charset="0"/>
              </a:rPr>
              <a:t>address from 1 to 0 (falling edge) and displays this as RLO = 1 </a:t>
            </a:r>
            <a:r>
              <a:rPr lang="en-US" sz="2400" dirty="0" smtClean="0">
                <a:solidFill>
                  <a:schemeClr val="bg1"/>
                </a:solidFill>
                <a:latin typeface="Franklin Gothic Demi" pitchFamily="34" charset="0"/>
              </a:rPr>
              <a:t>after the operation</a:t>
            </a:r>
          </a:p>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 </a:t>
            </a:r>
            <a:r>
              <a:rPr lang="en-US" sz="2400" dirty="0">
                <a:solidFill>
                  <a:schemeClr val="bg1"/>
                </a:solidFill>
                <a:latin typeface="Franklin Gothic Demi" pitchFamily="34" charset="0"/>
              </a:rPr>
              <a:t>The current signal state in the RLO is compared with </a:t>
            </a:r>
            <a:r>
              <a:rPr lang="en-US" sz="2400" dirty="0" smtClean="0">
                <a:solidFill>
                  <a:schemeClr val="bg1"/>
                </a:solidFill>
                <a:latin typeface="Franklin Gothic Demi" pitchFamily="34" charset="0"/>
              </a:rPr>
              <a:t>the signal </a:t>
            </a:r>
            <a:r>
              <a:rPr lang="en-US" sz="2400" dirty="0">
                <a:solidFill>
                  <a:schemeClr val="bg1"/>
                </a:solidFill>
                <a:latin typeface="Franklin Gothic Demi" pitchFamily="34" charset="0"/>
              </a:rPr>
              <a:t>state of the address, the edge memory </a:t>
            </a:r>
            <a:r>
              <a:rPr lang="en-US" sz="2400" dirty="0" smtClean="0">
                <a:solidFill>
                  <a:schemeClr val="bg1"/>
                </a:solidFill>
                <a:latin typeface="Franklin Gothic Demi" pitchFamily="34" charset="0"/>
              </a:rPr>
              <a:t>bit</a:t>
            </a:r>
          </a:p>
          <a:p>
            <a:pPr marR="0" algn="l">
              <a:spcBef>
                <a:spcPts val="0"/>
              </a:spcBef>
              <a:spcAft>
                <a:spcPts val="1200"/>
              </a:spcAft>
              <a:buClr>
                <a:srgbClr val="FF0000"/>
              </a:buClr>
              <a:buFont typeface="Arial" pitchFamily="34" charset="0"/>
              <a:buChar char="•"/>
            </a:pPr>
            <a:r>
              <a:rPr lang="en-US" sz="2400" dirty="0">
                <a:solidFill>
                  <a:schemeClr val="bg1"/>
                </a:solidFill>
                <a:latin typeface="Franklin Gothic Demi" pitchFamily="34" charset="0"/>
              </a:rPr>
              <a:t> If the signal state of the address is "1" and the RLO was "0" before </a:t>
            </a:r>
            <a:r>
              <a:rPr lang="en-US" sz="2400" dirty="0" smtClean="0">
                <a:solidFill>
                  <a:schemeClr val="bg1"/>
                </a:solidFill>
                <a:latin typeface="Franklin Gothic Demi" pitchFamily="34" charset="0"/>
              </a:rPr>
              <a:t>the instruction</a:t>
            </a:r>
            <a:r>
              <a:rPr lang="en-US" sz="2400" dirty="0">
                <a:solidFill>
                  <a:schemeClr val="bg1"/>
                </a:solidFill>
                <a:latin typeface="Franklin Gothic Demi" pitchFamily="34" charset="0"/>
              </a:rPr>
              <a:t>, the RLO will be "1" (pulse) after this instruction, and "0" in all </a:t>
            </a:r>
            <a:r>
              <a:rPr lang="en-US" sz="2400" dirty="0" smtClean="0">
                <a:solidFill>
                  <a:schemeClr val="bg1"/>
                </a:solidFill>
                <a:latin typeface="Franklin Gothic Demi" pitchFamily="34" charset="0"/>
              </a:rPr>
              <a:t>other cases</a:t>
            </a:r>
            <a:r>
              <a:rPr lang="en-US" sz="2400" dirty="0">
                <a:solidFill>
                  <a:schemeClr val="bg1"/>
                </a:solidFill>
                <a:latin typeface="Franklin Gothic Demi" pitchFamily="34" charset="0"/>
              </a:rPr>
              <a:t>.</a:t>
            </a:r>
            <a:endParaRPr lang="en-US" sz="2400" dirty="0" smtClean="0">
              <a:solidFill>
                <a:schemeClr val="bg1"/>
              </a:solidFill>
              <a:latin typeface="Franklin Gothic Demi" pitchFamily="34" charset="0"/>
            </a:endParaRPr>
          </a:p>
        </p:txBody>
      </p:sp>
      <p:pic>
        <p:nvPicPr>
          <p:cNvPr id="2048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338" y="4810125"/>
            <a:ext cx="8315325" cy="105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11178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863" y="1738313"/>
            <a:ext cx="8296275" cy="338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5"/>
          <p:cNvSpPr>
            <a:spLocks noGrp="1"/>
          </p:cNvSpPr>
          <p:nvPr>
            <p:ph type="ctrTitle"/>
          </p:nvPr>
        </p:nvSpPr>
        <p:spPr>
          <a:xfrm>
            <a:off x="228600" y="76200"/>
            <a:ext cx="8763000" cy="533400"/>
          </a:xfrm>
        </p:spPr>
        <p:txBody>
          <a:bodyPr>
            <a:noAutofit/>
          </a:bodyPr>
          <a:lstStyle/>
          <a:p>
            <a:pPr algn="ctr" fontAlgn="auto">
              <a:spcAft>
                <a:spcPts val="0"/>
              </a:spcAft>
              <a:defRPr/>
            </a:pPr>
            <a:r>
              <a:rPr lang="en-US" sz="2400" dirty="0" smtClean="0">
                <a:solidFill>
                  <a:schemeClr val="bg1"/>
                </a:solidFill>
                <a:effectLst/>
                <a:latin typeface="Arial" pitchFamily="34" charset="0"/>
                <a:cs typeface="Arial" pitchFamily="34" charset="0"/>
              </a:rPr>
              <a:t>Bit Logic </a:t>
            </a:r>
            <a:r>
              <a:rPr lang="en-US" sz="2400" dirty="0" smtClean="0">
                <a:solidFill>
                  <a:schemeClr val="bg1"/>
                </a:solidFill>
                <a:effectLst/>
                <a:latin typeface="Arial" pitchFamily="34" charset="0"/>
                <a:cs typeface="Arial" pitchFamily="34" charset="0"/>
              </a:rPr>
              <a:t>Instr. </a:t>
            </a:r>
            <a:r>
              <a:rPr lang="en-US" sz="2400" dirty="0">
                <a:solidFill>
                  <a:schemeClr val="bg1"/>
                </a:solidFill>
                <a:effectLst/>
                <a:latin typeface="Arial" pitchFamily="34" charset="0"/>
                <a:cs typeface="Arial" pitchFamily="34" charset="0"/>
              </a:rPr>
              <a:t>---( N )---</a:t>
            </a:r>
            <a:r>
              <a:rPr lang="en-US" sz="2400" dirty="0" smtClean="0">
                <a:solidFill>
                  <a:schemeClr val="bg1"/>
                </a:solidFill>
                <a:effectLst/>
                <a:latin typeface="Arial" pitchFamily="34" charset="0"/>
                <a:cs typeface="Arial" pitchFamily="34" charset="0"/>
              </a:rPr>
              <a:t>Negative </a:t>
            </a:r>
            <a:r>
              <a:rPr lang="en-US" sz="2400" dirty="0">
                <a:solidFill>
                  <a:schemeClr val="bg1"/>
                </a:solidFill>
                <a:effectLst/>
                <a:latin typeface="Arial" pitchFamily="34" charset="0"/>
                <a:cs typeface="Arial" pitchFamily="34" charset="0"/>
              </a:rPr>
              <a:t>RLO Edge Detection</a:t>
            </a:r>
            <a:endParaRPr lang="en-US" sz="2400" dirty="0" smtClean="0">
              <a:solidFill>
                <a:schemeClr val="bg1"/>
              </a:solidFill>
              <a:effectLst/>
              <a:latin typeface="Arial" pitchFamily="34" charset="0"/>
              <a:cs typeface="Arial" pitchFamily="34" charset="0"/>
            </a:endParaRPr>
          </a:p>
        </p:txBody>
      </p:sp>
    </p:spTree>
    <p:extLst>
      <p:ext uri="{BB962C8B-B14F-4D97-AF65-F5344CB8AC3E}">
        <p14:creationId xmlns:p14="http://schemas.microsoft.com/office/powerpoint/2010/main" val="36791046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304800" y="76200"/>
            <a:ext cx="8382000" cy="533400"/>
          </a:xfrm>
        </p:spPr>
        <p:txBody>
          <a:bodyPr>
            <a:noAutofit/>
          </a:bodyPr>
          <a:lstStyle/>
          <a:p>
            <a:pPr algn="ctr" fontAlgn="auto">
              <a:spcAft>
                <a:spcPts val="0"/>
              </a:spcAft>
              <a:defRPr/>
            </a:pPr>
            <a:r>
              <a:rPr lang="en-US" sz="2400" dirty="0" smtClean="0">
                <a:solidFill>
                  <a:schemeClr val="bg1"/>
                </a:solidFill>
                <a:effectLst/>
                <a:latin typeface="Arial" pitchFamily="34" charset="0"/>
                <a:cs typeface="Arial" pitchFamily="34" charset="0"/>
              </a:rPr>
              <a:t>Bit Logic </a:t>
            </a:r>
            <a:r>
              <a:rPr lang="en-US" sz="2400" dirty="0" smtClean="0">
                <a:solidFill>
                  <a:schemeClr val="bg1"/>
                </a:solidFill>
                <a:effectLst/>
                <a:latin typeface="Arial" pitchFamily="34" charset="0"/>
                <a:cs typeface="Arial" pitchFamily="34" charset="0"/>
              </a:rPr>
              <a:t>Instr</a:t>
            </a:r>
            <a:r>
              <a:rPr lang="en-US" sz="2400" dirty="0">
                <a:solidFill>
                  <a:schemeClr val="bg1"/>
                </a:solidFill>
                <a:effectLst/>
                <a:latin typeface="Arial" pitchFamily="34" charset="0"/>
                <a:cs typeface="Arial" pitchFamily="34" charset="0"/>
              </a:rPr>
              <a:t>.: ---( P </a:t>
            </a:r>
            <a:r>
              <a:rPr lang="en-US" sz="2400" dirty="0" smtClean="0">
                <a:solidFill>
                  <a:schemeClr val="bg1"/>
                </a:solidFill>
                <a:effectLst/>
                <a:latin typeface="Arial" pitchFamily="34" charset="0"/>
                <a:cs typeface="Arial" pitchFamily="34" charset="0"/>
              </a:rPr>
              <a:t>)--- Positive </a:t>
            </a:r>
            <a:r>
              <a:rPr lang="en-US" sz="2400" dirty="0">
                <a:solidFill>
                  <a:schemeClr val="bg1"/>
                </a:solidFill>
                <a:effectLst/>
                <a:latin typeface="Arial" pitchFamily="34" charset="0"/>
                <a:cs typeface="Arial" pitchFamily="34" charset="0"/>
              </a:rPr>
              <a:t>RLO Edge Detection</a:t>
            </a:r>
            <a:endParaRPr lang="en-US" sz="2400" dirty="0" smtClean="0">
              <a:solidFill>
                <a:schemeClr val="bg1"/>
              </a:solidFill>
              <a:effectLst/>
              <a:latin typeface="Arial" pitchFamily="34" charset="0"/>
              <a:cs typeface="Arial" pitchFamily="34" charset="0"/>
            </a:endParaRPr>
          </a:p>
        </p:txBody>
      </p:sp>
      <p:sp>
        <p:nvSpPr>
          <p:cNvPr id="6" name="Subtitle 6"/>
          <p:cNvSpPr>
            <a:spLocks noGrp="1"/>
          </p:cNvSpPr>
          <p:nvPr/>
        </p:nvSpPr>
        <p:spPr bwMode="auto">
          <a:xfrm>
            <a:off x="228600" y="1143000"/>
            <a:ext cx="8610600" cy="411480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lvl1pPr marL="0" marR="45720" indent="0" algn="r" rtl="0" fontAlgn="base">
              <a:spcBef>
                <a:spcPct val="20000"/>
              </a:spcBef>
              <a:spcAft>
                <a:spcPct val="0"/>
              </a:spcAft>
              <a:buClr>
                <a:srgbClr val="0BD0D9"/>
              </a:buClr>
              <a:buSzPct val="95000"/>
              <a:buFont typeface="Wingdings 2" pitchFamily="18" charset="2"/>
              <a:buNone/>
              <a:defRPr sz="2600" kern="1200">
                <a:solidFill>
                  <a:schemeClr val="tx1"/>
                </a:solidFill>
                <a:latin typeface="+mn-lt"/>
                <a:ea typeface="+mn-ea"/>
                <a:cs typeface="+mn-cs"/>
              </a:defRPr>
            </a:lvl1pPr>
            <a:lvl2pPr marL="457200" indent="0" algn="ctr" rtl="0" fontAlgn="base">
              <a:spcBef>
                <a:spcPct val="20000"/>
              </a:spcBef>
              <a:spcAft>
                <a:spcPct val="0"/>
              </a:spcAft>
              <a:buClr>
                <a:schemeClr val="accent1"/>
              </a:buClr>
              <a:buSzPct val="85000"/>
              <a:buFont typeface="Wingdings 2" pitchFamily="18" charset="2"/>
              <a:buNone/>
              <a:defRPr sz="2400" kern="1200">
                <a:solidFill>
                  <a:schemeClr val="tx1"/>
                </a:solidFill>
                <a:latin typeface="+mn-lt"/>
                <a:ea typeface="+mn-ea"/>
                <a:cs typeface="+mn-cs"/>
              </a:defRPr>
            </a:lvl2pPr>
            <a:lvl3pPr marL="914400" indent="0" algn="ctr" rtl="0" fontAlgn="base">
              <a:spcBef>
                <a:spcPct val="20000"/>
              </a:spcBef>
              <a:spcAft>
                <a:spcPct val="0"/>
              </a:spcAft>
              <a:buClr>
                <a:schemeClr val="accent2"/>
              </a:buClr>
              <a:buSzPct val="70000"/>
              <a:buFont typeface="Wingdings 2" pitchFamily="18" charset="2"/>
              <a:buNone/>
              <a:defRPr sz="2100" kern="1200">
                <a:solidFill>
                  <a:schemeClr val="tx1"/>
                </a:solidFill>
                <a:latin typeface="+mn-lt"/>
                <a:ea typeface="+mn-ea"/>
                <a:cs typeface="+mn-cs"/>
              </a:defRPr>
            </a:lvl3pPr>
            <a:lvl4pPr marL="1371600" indent="0" algn="ctr" rtl="0" fontAlgn="base">
              <a:spcBef>
                <a:spcPct val="20000"/>
              </a:spcBef>
              <a:spcAft>
                <a:spcPct val="0"/>
              </a:spcAft>
              <a:buClr>
                <a:srgbClr val="0BD0D9"/>
              </a:buClr>
              <a:buSzPct val="65000"/>
              <a:buFont typeface="Wingdings 2" pitchFamily="18" charset="2"/>
              <a:buNone/>
              <a:defRPr sz="2000" kern="1200">
                <a:solidFill>
                  <a:schemeClr val="tx1"/>
                </a:solidFill>
                <a:latin typeface="+mn-lt"/>
                <a:ea typeface="+mn-ea"/>
                <a:cs typeface="+mn-cs"/>
              </a:defRPr>
            </a:lvl4pPr>
            <a:lvl5pPr marL="1828800" indent="0" algn="ctr" rtl="0" fontAlgn="base">
              <a:spcBef>
                <a:spcPct val="20000"/>
              </a:spcBef>
              <a:spcAft>
                <a:spcPct val="0"/>
              </a:spcAft>
              <a:buClr>
                <a:srgbClr val="10CF9B"/>
              </a:buClr>
              <a:buSzPct val="65000"/>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 </a:t>
            </a:r>
            <a:r>
              <a:rPr lang="en-US" sz="2400" dirty="0">
                <a:solidFill>
                  <a:schemeClr val="bg1"/>
                </a:solidFill>
                <a:latin typeface="Franklin Gothic Demi" pitchFamily="34" charset="0"/>
              </a:rPr>
              <a:t>The operation Positive RLO Edge Detection recognizes a change in </a:t>
            </a:r>
            <a:r>
              <a:rPr lang="en-US" sz="2400" dirty="0" smtClean="0">
                <a:solidFill>
                  <a:schemeClr val="bg1"/>
                </a:solidFill>
                <a:latin typeface="Franklin Gothic Demi" pitchFamily="34" charset="0"/>
              </a:rPr>
              <a:t>the entered </a:t>
            </a:r>
            <a:r>
              <a:rPr lang="en-US" sz="2400" dirty="0">
                <a:solidFill>
                  <a:schemeClr val="bg1"/>
                </a:solidFill>
                <a:latin typeface="Franklin Gothic Demi" pitchFamily="34" charset="0"/>
              </a:rPr>
              <a:t>address from 0 to 1 (rising edge) and displays this as RLO = 1 </a:t>
            </a:r>
            <a:r>
              <a:rPr lang="en-US" sz="2400" dirty="0" smtClean="0">
                <a:solidFill>
                  <a:schemeClr val="bg1"/>
                </a:solidFill>
                <a:latin typeface="Franklin Gothic Demi" pitchFamily="34" charset="0"/>
              </a:rPr>
              <a:t>after the operation</a:t>
            </a:r>
          </a:p>
          <a:p>
            <a:pPr marR="0" algn="l">
              <a:spcBef>
                <a:spcPts val="0"/>
              </a:spcBef>
              <a:spcAft>
                <a:spcPts val="1200"/>
              </a:spcAft>
              <a:buClr>
                <a:srgbClr val="FF0000"/>
              </a:buClr>
              <a:buFont typeface="Arial" pitchFamily="34" charset="0"/>
              <a:buChar char="•"/>
            </a:pPr>
            <a:r>
              <a:rPr lang="en-US" sz="2400" dirty="0">
                <a:solidFill>
                  <a:schemeClr val="bg1"/>
                </a:solidFill>
                <a:latin typeface="Franklin Gothic Demi" pitchFamily="34" charset="0"/>
              </a:rPr>
              <a:t> </a:t>
            </a:r>
            <a:r>
              <a:rPr lang="en-US" sz="2400" dirty="0" smtClean="0">
                <a:solidFill>
                  <a:schemeClr val="bg1"/>
                </a:solidFill>
                <a:latin typeface="Franklin Gothic Demi" pitchFamily="34" charset="0"/>
              </a:rPr>
              <a:t>The </a:t>
            </a:r>
            <a:r>
              <a:rPr lang="en-US" sz="2400" dirty="0">
                <a:solidFill>
                  <a:schemeClr val="bg1"/>
                </a:solidFill>
                <a:latin typeface="Franklin Gothic Demi" pitchFamily="34" charset="0"/>
              </a:rPr>
              <a:t>current signal state in the RLO is compared with </a:t>
            </a:r>
            <a:r>
              <a:rPr lang="en-US" sz="2400" dirty="0" smtClean="0">
                <a:solidFill>
                  <a:schemeClr val="bg1"/>
                </a:solidFill>
                <a:latin typeface="Franklin Gothic Demi" pitchFamily="34" charset="0"/>
              </a:rPr>
              <a:t>the signal </a:t>
            </a:r>
            <a:r>
              <a:rPr lang="en-US" sz="2400" dirty="0">
                <a:solidFill>
                  <a:schemeClr val="bg1"/>
                </a:solidFill>
                <a:latin typeface="Franklin Gothic Demi" pitchFamily="34" charset="0"/>
              </a:rPr>
              <a:t>state of the address, the edge memory </a:t>
            </a:r>
            <a:r>
              <a:rPr lang="en-US" sz="2400" dirty="0" smtClean="0">
                <a:solidFill>
                  <a:schemeClr val="bg1"/>
                </a:solidFill>
                <a:latin typeface="Franklin Gothic Demi" pitchFamily="34" charset="0"/>
              </a:rPr>
              <a:t>bit</a:t>
            </a:r>
          </a:p>
          <a:p>
            <a:pPr marR="0" algn="l">
              <a:spcBef>
                <a:spcPts val="0"/>
              </a:spcBef>
              <a:spcAft>
                <a:spcPts val="1200"/>
              </a:spcAft>
              <a:buClr>
                <a:srgbClr val="FF0000"/>
              </a:buClr>
              <a:buFont typeface="Arial" pitchFamily="34" charset="0"/>
              <a:buChar char="•"/>
            </a:pPr>
            <a:r>
              <a:rPr lang="en-US" sz="2400" dirty="0">
                <a:solidFill>
                  <a:schemeClr val="bg1"/>
                </a:solidFill>
                <a:latin typeface="Franklin Gothic Demi" pitchFamily="34" charset="0"/>
              </a:rPr>
              <a:t> </a:t>
            </a:r>
            <a:r>
              <a:rPr lang="en-US" sz="2400" dirty="0">
                <a:solidFill>
                  <a:schemeClr val="bg1"/>
                </a:solidFill>
                <a:latin typeface="Franklin Gothic Demi" pitchFamily="34" charset="0"/>
              </a:rPr>
              <a:t>If the signal state of the address is "0" and the RLO was "1" before </a:t>
            </a:r>
            <a:r>
              <a:rPr lang="en-US" sz="2400" dirty="0" smtClean="0">
                <a:solidFill>
                  <a:schemeClr val="bg1"/>
                </a:solidFill>
                <a:latin typeface="Franklin Gothic Demi" pitchFamily="34" charset="0"/>
              </a:rPr>
              <a:t>the instruction</a:t>
            </a:r>
            <a:r>
              <a:rPr lang="en-US" sz="2400" dirty="0">
                <a:solidFill>
                  <a:schemeClr val="bg1"/>
                </a:solidFill>
                <a:latin typeface="Franklin Gothic Demi" pitchFamily="34" charset="0"/>
              </a:rPr>
              <a:t>, the RLO will be "1" (pulse) after this instruction, and "0" in all </a:t>
            </a:r>
            <a:r>
              <a:rPr lang="en-US" sz="2400" dirty="0" smtClean="0">
                <a:solidFill>
                  <a:schemeClr val="bg1"/>
                </a:solidFill>
                <a:latin typeface="Franklin Gothic Demi" pitchFamily="34" charset="0"/>
              </a:rPr>
              <a:t>other cases</a:t>
            </a:r>
            <a:endParaRPr lang="en-US" sz="2400" dirty="0" smtClean="0">
              <a:solidFill>
                <a:schemeClr val="bg1"/>
              </a:solidFill>
              <a:latin typeface="Franklin Gothic Demi" pitchFamily="34" charset="0"/>
            </a:endParaRPr>
          </a:p>
        </p:txBody>
      </p:sp>
      <p:pic>
        <p:nvPicPr>
          <p:cNvPr id="2068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338" y="4724400"/>
            <a:ext cx="83153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10134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304800" y="76200"/>
            <a:ext cx="8382000" cy="533400"/>
          </a:xfrm>
        </p:spPr>
        <p:txBody>
          <a:bodyPr>
            <a:noAutofit/>
          </a:bodyPr>
          <a:lstStyle/>
          <a:p>
            <a:pPr algn="ctr" fontAlgn="auto">
              <a:spcAft>
                <a:spcPts val="0"/>
              </a:spcAft>
              <a:defRPr/>
            </a:pPr>
            <a:r>
              <a:rPr lang="en-US" sz="2400" dirty="0" smtClean="0">
                <a:solidFill>
                  <a:schemeClr val="bg1"/>
                </a:solidFill>
                <a:effectLst/>
                <a:latin typeface="Arial" pitchFamily="34" charset="0"/>
                <a:cs typeface="Arial" pitchFamily="34" charset="0"/>
              </a:rPr>
              <a:t>Bit Logic </a:t>
            </a:r>
            <a:r>
              <a:rPr lang="en-US" sz="2400" dirty="0" smtClean="0">
                <a:solidFill>
                  <a:schemeClr val="bg1"/>
                </a:solidFill>
                <a:effectLst/>
                <a:latin typeface="Arial" pitchFamily="34" charset="0"/>
                <a:cs typeface="Arial" pitchFamily="34" charset="0"/>
              </a:rPr>
              <a:t>Instr</a:t>
            </a:r>
            <a:r>
              <a:rPr lang="en-US" sz="2400" dirty="0">
                <a:solidFill>
                  <a:schemeClr val="bg1"/>
                </a:solidFill>
                <a:effectLst/>
                <a:latin typeface="Arial" pitchFamily="34" charset="0"/>
                <a:cs typeface="Arial" pitchFamily="34" charset="0"/>
              </a:rPr>
              <a:t>.: ---( P </a:t>
            </a:r>
            <a:r>
              <a:rPr lang="en-US" sz="2400" dirty="0" smtClean="0">
                <a:solidFill>
                  <a:schemeClr val="bg1"/>
                </a:solidFill>
                <a:effectLst/>
                <a:latin typeface="Arial" pitchFamily="34" charset="0"/>
                <a:cs typeface="Arial" pitchFamily="34" charset="0"/>
              </a:rPr>
              <a:t>)--- Positive </a:t>
            </a:r>
            <a:r>
              <a:rPr lang="en-US" sz="2400" dirty="0">
                <a:solidFill>
                  <a:schemeClr val="bg1"/>
                </a:solidFill>
                <a:effectLst/>
                <a:latin typeface="Arial" pitchFamily="34" charset="0"/>
                <a:cs typeface="Arial" pitchFamily="34" charset="0"/>
              </a:rPr>
              <a:t>RLO Edge Detection</a:t>
            </a:r>
            <a:endParaRPr lang="en-US" sz="2400" dirty="0" smtClean="0">
              <a:solidFill>
                <a:schemeClr val="bg1"/>
              </a:solidFill>
              <a:effectLst/>
              <a:latin typeface="Arial" pitchFamily="34" charset="0"/>
              <a:cs typeface="Arial" pitchFamily="34" charset="0"/>
            </a:endParaRPr>
          </a:p>
        </p:txBody>
      </p:sp>
      <p:pic>
        <p:nvPicPr>
          <p:cNvPr id="2088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2414588"/>
            <a:ext cx="8286750" cy="202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9586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304800" y="76200"/>
            <a:ext cx="8382000" cy="533400"/>
          </a:xfrm>
        </p:spPr>
        <p:txBody>
          <a:bodyPr>
            <a:noAutofit/>
          </a:bodyPr>
          <a:lstStyle/>
          <a:p>
            <a:pPr algn="ctr" fontAlgn="auto">
              <a:spcAft>
                <a:spcPts val="0"/>
              </a:spcAft>
              <a:defRPr/>
            </a:pPr>
            <a:r>
              <a:rPr lang="sr-Latn-CS" sz="2400" dirty="0" smtClean="0">
                <a:solidFill>
                  <a:schemeClr val="bg1"/>
                </a:solidFill>
                <a:effectLst/>
                <a:latin typeface="Arial" pitchFamily="34" charset="0"/>
                <a:cs typeface="Arial" pitchFamily="34" charset="0"/>
              </a:rPr>
              <a:t>PLC </a:t>
            </a:r>
            <a:r>
              <a:rPr lang="sr-Latn-CS" sz="2400" dirty="0" err="1" smtClean="0">
                <a:solidFill>
                  <a:schemeClr val="bg1"/>
                </a:solidFill>
                <a:effectLst/>
                <a:latin typeface="Arial" pitchFamily="34" charset="0"/>
                <a:cs typeface="Arial" pitchFamily="34" charset="0"/>
              </a:rPr>
              <a:t>Programming</a:t>
            </a:r>
            <a:r>
              <a:rPr lang="sr-Latn-CS" sz="2400" dirty="0" smtClean="0">
                <a:solidFill>
                  <a:schemeClr val="bg1"/>
                </a:solidFill>
                <a:effectLst/>
                <a:latin typeface="Arial" pitchFamily="34" charset="0"/>
                <a:cs typeface="Arial" pitchFamily="34" charset="0"/>
              </a:rPr>
              <a:t> </a:t>
            </a:r>
            <a:r>
              <a:rPr lang="sr-Latn-CS" sz="2400" dirty="0" err="1" smtClean="0">
                <a:solidFill>
                  <a:schemeClr val="bg1"/>
                </a:solidFill>
                <a:effectLst/>
                <a:latin typeface="Arial" pitchFamily="34" charset="0"/>
                <a:cs typeface="Arial" pitchFamily="34" charset="0"/>
              </a:rPr>
              <a:t>Languages</a:t>
            </a:r>
            <a:r>
              <a:rPr lang="en-US" sz="2400" dirty="0" smtClean="0">
                <a:solidFill>
                  <a:schemeClr val="bg1"/>
                </a:solidFill>
                <a:effectLst/>
                <a:latin typeface="Arial" pitchFamily="34" charset="0"/>
                <a:cs typeface="Arial" pitchFamily="34" charset="0"/>
              </a:rPr>
              <a:t>: Structured Text </a:t>
            </a:r>
          </a:p>
        </p:txBody>
      </p:sp>
      <p:sp>
        <p:nvSpPr>
          <p:cNvPr id="6" name="Subtitle 6"/>
          <p:cNvSpPr>
            <a:spLocks noGrp="1"/>
          </p:cNvSpPr>
          <p:nvPr/>
        </p:nvSpPr>
        <p:spPr bwMode="auto">
          <a:xfrm>
            <a:off x="266700" y="914400"/>
            <a:ext cx="8572500" cy="365760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lvl1pPr marL="0" marR="45720" indent="0" algn="r" rtl="0" fontAlgn="base">
              <a:spcBef>
                <a:spcPct val="20000"/>
              </a:spcBef>
              <a:spcAft>
                <a:spcPct val="0"/>
              </a:spcAft>
              <a:buClr>
                <a:srgbClr val="0BD0D9"/>
              </a:buClr>
              <a:buSzPct val="95000"/>
              <a:buFont typeface="Wingdings 2" pitchFamily="18" charset="2"/>
              <a:buNone/>
              <a:defRPr sz="2600" kern="1200">
                <a:solidFill>
                  <a:schemeClr val="tx1"/>
                </a:solidFill>
                <a:latin typeface="+mn-lt"/>
                <a:ea typeface="+mn-ea"/>
                <a:cs typeface="+mn-cs"/>
              </a:defRPr>
            </a:lvl1pPr>
            <a:lvl2pPr marL="457200" indent="0" algn="ctr" rtl="0" fontAlgn="base">
              <a:spcBef>
                <a:spcPct val="20000"/>
              </a:spcBef>
              <a:spcAft>
                <a:spcPct val="0"/>
              </a:spcAft>
              <a:buClr>
                <a:schemeClr val="accent1"/>
              </a:buClr>
              <a:buSzPct val="85000"/>
              <a:buFont typeface="Wingdings 2" pitchFamily="18" charset="2"/>
              <a:buNone/>
              <a:defRPr sz="2400" kern="1200">
                <a:solidFill>
                  <a:schemeClr val="tx1"/>
                </a:solidFill>
                <a:latin typeface="+mn-lt"/>
                <a:ea typeface="+mn-ea"/>
                <a:cs typeface="+mn-cs"/>
              </a:defRPr>
            </a:lvl2pPr>
            <a:lvl3pPr marL="914400" indent="0" algn="ctr" rtl="0" fontAlgn="base">
              <a:spcBef>
                <a:spcPct val="20000"/>
              </a:spcBef>
              <a:spcAft>
                <a:spcPct val="0"/>
              </a:spcAft>
              <a:buClr>
                <a:schemeClr val="accent2"/>
              </a:buClr>
              <a:buSzPct val="70000"/>
              <a:buFont typeface="Wingdings 2" pitchFamily="18" charset="2"/>
              <a:buNone/>
              <a:defRPr sz="2100" kern="1200">
                <a:solidFill>
                  <a:schemeClr val="tx1"/>
                </a:solidFill>
                <a:latin typeface="+mn-lt"/>
                <a:ea typeface="+mn-ea"/>
                <a:cs typeface="+mn-cs"/>
              </a:defRPr>
            </a:lvl3pPr>
            <a:lvl4pPr marL="1371600" indent="0" algn="ctr" rtl="0" fontAlgn="base">
              <a:spcBef>
                <a:spcPct val="20000"/>
              </a:spcBef>
              <a:spcAft>
                <a:spcPct val="0"/>
              </a:spcAft>
              <a:buClr>
                <a:srgbClr val="0BD0D9"/>
              </a:buClr>
              <a:buSzPct val="65000"/>
              <a:buFont typeface="Wingdings 2" pitchFamily="18" charset="2"/>
              <a:buNone/>
              <a:defRPr sz="2000" kern="1200">
                <a:solidFill>
                  <a:schemeClr val="tx1"/>
                </a:solidFill>
                <a:latin typeface="+mn-lt"/>
                <a:ea typeface="+mn-ea"/>
                <a:cs typeface="+mn-cs"/>
              </a:defRPr>
            </a:lvl4pPr>
            <a:lvl5pPr marL="1828800" indent="0" algn="ctr" rtl="0" fontAlgn="base">
              <a:spcBef>
                <a:spcPct val="20000"/>
              </a:spcBef>
              <a:spcAft>
                <a:spcPct val="0"/>
              </a:spcAft>
              <a:buClr>
                <a:srgbClr val="10CF9B"/>
              </a:buClr>
              <a:buSzPct val="65000"/>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 Structured text is a high level text language primarily used to implement complex procedures that cannot be easily expressed with graphical languages</a:t>
            </a:r>
          </a:p>
        </p:txBody>
      </p:sp>
      <p:graphicFrame>
        <p:nvGraphicFramePr>
          <p:cNvPr id="172035" name="Object 3"/>
          <p:cNvGraphicFramePr>
            <a:graphicFrameLocks noChangeAspect="1"/>
          </p:cNvGraphicFramePr>
          <p:nvPr/>
        </p:nvGraphicFramePr>
        <p:xfrm>
          <a:off x="2757052" y="2286000"/>
          <a:ext cx="6020664" cy="4267200"/>
        </p:xfrm>
        <a:graphic>
          <a:graphicData uri="http://schemas.openxmlformats.org/presentationml/2006/ole">
            <mc:AlternateContent xmlns:mc="http://schemas.openxmlformats.org/markup-compatibility/2006">
              <mc:Choice xmlns:v="urn:schemas-microsoft-com:vml" Requires="v">
                <p:oleObj spid="_x0000_s172047" name="Visio" r:id="rId3" imgW="2954755" imgH="2094316" progId="Visio.Drawing.11">
                  <p:embed/>
                </p:oleObj>
              </mc:Choice>
              <mc:Fallback>
                <p:oleObj name="Visio" r:id="rId3" imgW="2954755" imgH="2094316" progId="Visio.Drawing.11">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7052" y="2286000"/>
                        <a:ext cx="6020664"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Rectangle 7"/>
          <p:cNvSpPr>
            <a:spLocks noChangeArrowheads="1"/>
          </p:cNvSpPr>
          <p:nvPr/>
        </p:nvSpPr>
        <p:spPr bwMode="auto">
          <a:xfrm>
            <a:off x="304800" y="5077361"/>
            <a:ext cx="2057400" cy="1323439"/>
          </a:xfrm>
          <a:prstGeom prst="rect">
            <a:avLst/>
          </a:prstGeom>
          <a:noFill/>
          <a:ln w="9525">
            <a:noFill/>
            <a:miter lim="800000"/>
            <a:headEnd/>
            <a:tailEnd/>
          </a:ln>
        </p:spPr>
        <p:txBody>
          <a:bodyPr wrap="square">
            <a:spAutoFit/>
          </a:bodyPr>
          <a:lstStyle/>
          <a:p>
            <a:r>
              <a:rPr lang="en-US" sz="2000" i="1" dirty="0" smtClean="0">
                <a:solidFill>
                  <a:schemeClr val="bg1"/>
                </a:solidFill>
                <a:latin typeface="Franklin Gothic Demi" pitchFamily="34" charset="0"/>
              </a:rPr>
              <a:t>PLC ladder and equivalent structured text</a:t>
            </a:r>
          </a:p>
          <a:p>
            <a:r>
              <a:rPr lang="en-US" sz="2000" i="1" dirty="0" smtClean="0">
                <a:solidFill>
                  <a:schemeClr val="bg1"/>
                </a:solidFill>
                <a:latin typeface="Franklin Gothic Demi" pitchFamily="34" charset="0"/>
              </a:rPr>
              <a:t>program</a:t>
            </a:r>
            <a:endParaRPr lang="en-US" sz="2000" i="1" dirty="0">
              <a:solidFill>
                <a:schemeClr val="bg1"/>
              </a:solidFill>
              <a:latin typeface="Franklin Gothic Demi"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304800" y="76200"/>
            <a:ext cx="8382000" cy="533400"/>
          </a:xfrm>
        </p:spPr>
        <p:txBody>
          <a:bodyPr>
            <a:noAutofit/>
          </a:bodyPr>
          <a:lstStyle/>
          <a:p>
            <a:pPr algn="ctr" fontAlgn="auto">
              <a:spcAft>
                <a:spcPts val="0"/>
              </a:spcAft>
              <a:defRPr/>
            </a:pPr>
            <a:r>
              <a:rPr lang="en-US" sz="2400" dirty="0" smtClean="0">
                <a:solidFill>
                  <a:schemeClr val="bg1"/>
                </a:solidFill>
                <a:effectLst/>
                <a:latin typeface="Arial" pitchFamily="34" charset="0"/>
                <a:cs typeface="Arial" pitchFamily="34" charset="0"/>
              </a:rPr>
              <a:t>Bit Logic Instructions: </a:t>
            </a:r>
            <a:r>
              <a:rPr lang="en-US" sz="2400" dirty="0" smtClean="0">
                <a:solidFill>
                  <a:schemeClr val="bg1"/>
                </a:solidFill>
                <a:effectLst/>
                <a:latin typeface="Arial" pitchFamily="34" charset="0"/>
                <a:cs typeface="Arial" pitchFamily="34" charset="0"/>
              </a:rPr>
              <a:t>Address Negative </a:t>
            </a:r>
            <a:r>
              <a:rPr lang="en-US" sz="2400" dirty="0">
                <a:solidFill>
                  <a:schemeClr val="bg1"/>
                </a:solidFill>
                <a:effectLst/>
                <a:latin typeface="Arial" pitchFamily="34" charset="0"/>
                <a:cs typeface="Arial" pitchFamily="34" charset="0"/>
              </a:rPr>
              <a:t>Edge Detection</a:t>
            </a:r>
            <a:endParaRPr lang="en-US" sz="2400" dirty="0" smtClean="0">
              <a:solidFill>
                <a:schemeClr val="bg1"/>
              </a:solidFill>
              <a:effectLst/>
              <a:latin typeface="Arial" pitchFamily="34" charset="0"/>
              <a:cs typeface="Arial" pitchFamily="34" charset="0"/>
            </a:endParaRPr>
          </a:p>
        </p:txBody>
      </p:sp>
      <p:sp>
        <p:nvSpPr>
          <p:cNvPr id="6" name="Subtitle 6"/>
          <p:cNvSpPr>
            <a:spLocks noGrp="1"/>
          </p:cNvSpPr>
          <p:nvPr/>
        </p:nvSpPr>
        <p:spPr bwMode="auto">
          <a:xfrm>
            <a:off x="228600" y="1143000"/>
            <a:ext cx="8610600" cy="411480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lvl1pPr marL="0" marR="45720" indent="0" algn="r" rtl="0" fontAlgn="base">
              <a:spcBef>
                <a:spcPct val="20000"/>
              </a:spcBef>
              <a:spcAft>
                <a:spcPct val="0"/>
              </a:spcAft>
              <a:buClr>
                <a:srgbClr val="0BD0D9"/>
              </a:buClr>
              <a:buSzPct val="95000"/>
              <a:buFont typeface="Wingdings 2" pitchFamily="18" charset="2"/>
              <a:buNone/>
              <a:defRPr sz="2600" kern="1200">
                <a:solidFill>
                  <a:schemeClr val="tx1"/>
                </a:solidFill>
                <a:latin typeface="+mn-lt"/>
                <a:ea typeface="+mn-ea"/>
                <a:cs typeface="+mn-cs"/>
              </a:defRPr>
            </a:lvl1pPr>
            <a:lvl2pPr marL="457200" indent="0" algn="ctr" rtl="0" fontAlgn="base">
              <a:spcBef>
                <a:spcPct val="20000"/>
              </a:spcBef>
              <a:spcAft>
                <a:spcPct val="0"/>
              </a:spcAft>
              <a:buClr>
                <a:schemeClr val="accent1"/>
              </a:buClr>
              <a:buSzPct val="85000"/>
              <a:buFont typeface="Wingdings 2" pitchFamily="18" charset="2"/>
              <a:buNone/>
              <a:defRPr sz="2400" kern="1200">
                <a:solidFill>
                  <a:schemeClr val="tx1"/>
                </a:solidFill>
                <a:latin typeface="+mn-lt"/>
                <a:ea typeface="+mn-ea"/>
                <a:cs typeface="+mn-cs"/>
              </a:defRPr>
            </a:lvl2pPr>
            <a:lvl3pPr marL="914400" indent="0" algn="ctr" rtl="0" fontAlgn="base">
              <a:spcBef>
                <a:spcPct val="20000"/>
              </a:spcBef>
              <a:spcAft>
                <a:spcPct val="0"/>
              </a:spcAft>
              <a:buClr>
                <a:schemeClr val="accent2"/>
              </a:buClr>
              <a:buSzPct val="70000"/>
              <a:buFont typeface="Wingdings 2" pitchFamily="18" charset="2"/>
              <a:buNone/>
              <a:defRPr sz="2100" kern="1200">
                <a:solidFill>
                  <a:schemeClr val="tx1"/>
                </a:solidFill>
                <a:latin typeface="+mn-lt"/>
                <a:ea typeface="+mn-ea"/>
                <a:cs typeface="+mn-cs"/>
              </a:defRPr>
            </a:lvl3pPr>
            <a:lvl4pPr marL="1371600" indent="0" algn="ctr" rtl="0" fontAlgn="base">
              <a:spcBef>
                <a:spcPct val="20000"/>
              </a:spcBef>
              <a:spcAft>
                <a:spcPct val="0"/>
              </a:spcAft>
              <a:buClr>
                <a:srgbClr val="0BD0D9"/>
              </a:buClr>
              <a:buSzPct val="65000"/>
              <a:buFont typeface="Wingdings 2" pitchFamily="18" charset="2"/>
              <a:buNone/>
              <a:defRPr sz="2000" kern="1200">
                <a:solidFill>
                  <a:schemeClr val="tx1"/>
                </a:solidFill>
                <a:latin typeface="+mn-lt"/>
                <a:ea typeface="+mn-ea"/>
                <a:cs typeface="+mn-cs"/>
              </a:defRPr>
            </a:lvl4pPr>
            <a:lvl5pPr marL="1828800" indent="0" algn="ctr" rtl="0" fontAlgn="base">
              <a:spcBef>
                <a:spcPct val="20000"/>
              </a:spcBef>
              <a:spcAft>
                <a:spcPct val="0"/>
              </a:spcAft>
              <a:buClr>
                <a:srgbClr val="10CF9B"/>
              </a:buClr>
              <a:buSzPct val="65000"/>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 </a:t>
            </a:r>
            <a:r>
              <a:rPr lang="en-US" sz="2400" dirty="0">
                <a:solidFill>
                  <a:schemeClr val="bg1"/>
                </a:solidFill>
                <a:latin typeface="Franklin Gothic Demi" pitchFamily="34" charset="0"/>
              </a:rPr>
              <a:t>NEG (Address Negative Edge Detection) compares the signal state of &lt;</a:t>
            </a:r>
            <a:r>
              <a:rPr lang="en-US" sz="2400" dirty="0" smtClean="0">
                <a:solidFill>
                  <a:schemeClr val="bg1"/>
                </a:solidFill>
                <a:latin typeface="Franklin Gothic Demi" pitchFamily="34" charset="0"/>
              </a:rPr>
              <a:t>address1&gt; with </a:t>
            </a:r>
            <a:r>
              <a:rPr lang="en-US" sz="2400" dirty="0">
                <a:solidFill>
                  <a:schemeClr val="bg1"/>
                </a:solidFill>
                <a:latin typeface="Franklin Gothic Demi" pitchFamily="34" charset="0"/>
              </a:rPr>
              <a:t>the signal state from the previous scan, which is stored in &lt;</a:t>
            </a:r>
            <a:r>
              <a:rPr lang="en-US" sz="2400" dirty="0" smtClean="0">
                <a:solidFill>
                  <a:schemeClr val="bg1"/>
                </a:solidFill>
                <a:latin typeface="Franklin Gothic Demi" pitchFamily="34" charset="0"/>
              </a:rPr>
              <a:t>address2&gt;</a:t>
            </a:r>
          </a:p>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 </a:t>
            </a:r>
            <a:r>
              <a:rPr lang="en-US" sz="2400" dirty="0">
                <a:solidFill>
                  <a:schemeClr val="bg1"/>
                </a:solidFill>
                <a:latin typeface="Franklin Gothic Demi" pitchFamily="34" charset="0"/>
              </a:rPr>
              <a:t>If there is a change from 1 to 0, output Q is </a:t>
            </a:r>
            <a:r>
              <a:rPr lang="en-US" sz="2400" dirty="0" smtClean="0">
                <a:solidFill>
                  <a:schemeClr val="bg1"/>
                </a:solidFill>
                <a:latin typeface="Franklin Gothic Demi" pitchFamily="34" charset="0"/>
              </a:rPr>
              <a:t>1. Otherwise </a:t>
            </a:r>
            <a:r>
              <a:rPr lang="en-US" sz="2400" dirty="0">
                <a:solidFill>
                  <a:schemeClr val="bg1"/>
                </a:solidFill>
                <a:latin typeface="Franklin Gothic Demi" pitchFamily="34" charset="0"/>
              </a:rPr>
              <a:t>it is </a:t>
            </a:r>
            <a:r>
              <a:rPr lang="en-US" sz="2400" dirty="0" smtClean="0">
                <a:solidFill>
                  <a:schemeClr val="bg1"/>
                </a:solidFill>
                <a:latin typeface="Franklin Gothic Demi" pitchFamily="34" charset="0"/>
              </a:rPr>
              <a:t>0</a:t>
            </a:r>
            <a:endParaRPr lang="en-US" sz="2400" dirty="0" smtClean="0">
              <a:solidFill>
                <a:schemeClr val="bg1"/>
              </a:solidFill>
              <a:latin typeface="Franklin Gothic Demi" pitchFamily="34" charset="0"/>
            </a:endParaRPr>
          </a:p>
        </p:txBody>
      </p:sp>
      <p:pic>
        <p:nvPicPr>
          <p:cNvPr id="2017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575" y="3276600"/>
            <a:ext cx="832485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37091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304800" y="76200"/>
            <a:ext cx="8382000" cy="533400"/>
          </a:xfrm>
        </p:spPr>
        <p:txBody>
          <a:bodyPr>
            <a:noAutofit/>
          </a:bodyPr>
          <a:lstStyle/>
          <a:p>
            <a:pPr algn="ctr" fontAlgn="auto">
              <a:spcAft>
                <a:spcPts val="0"/>
              </a:spcAft>
              <a:defRPr/>
            </a:pPr>
            <a:r>
              <a:rPr lang="en-US" sz="2400" dirty="0" smtClean="0">
                <a:solidFill>
                  <a:schemeClr val="bg1"/>
                </a:solidFill>
                <a:effectLst/>
                <a:latin typeface="Arial" pitchFamily="34" charset="0"/>
                <a:cs typeface="Arial" pitchFamily="34" charset="0"/>
              </a:rPr>
              <a:t>Bit Logic Instructions: </a:t>
            </a:r>
            <a:r>
              <a:rPr lang="en-US" sz="2400" dirty="0">
                <a:solidFill>
                  <a:schemeClr val="bg1"/>
                </a:solidFill>
                <a:effectLst/>
                <a:latin typeface="Arial" pitchFamily="34" charset="0"/>
                <a:cs typeface="Arial" pitchFamily="34" charset="0"/>
              </a:rPr>
              <a:t>Address </a:t>
            </a:r>
            <a:r>
              <a:rPr lang="en-US" sz="2400" dirty="0" smtClean="0">
                <a:solidFill>
                  <a:schemeClr val="bg1"/>
                </a:solidFill>
                <a:effectLst/>
                <a:latin typeface="Arial" pitchFamily="34" charset="0"/>
                <a:cs typeface="Arial" pitchFamily="34" charset="0"/>
              </a:rPr>
              <a:t>Negative </a:t>
            </a:r>
            <a:r>
              <a:rPr lang="en-US" sz="2400" dirty="0">
                <a:solidFill>
                  <a:schemeClr val="bg1"/>
                </a:solidFill>
                <a:effectLst/>
                <a:latin typeface="Arial" pitchFamily="34" charset="0"/>
                <a:cs typeface="Arial" pitchFamily="34" charset="0"/>
              </a:rPr>
              <a:t>Edge Detection</a:t>
            </a:r>
            <a:endParaRPr lang="en-US" sz="2400" dirty="0" smtClean="0">
              <a:solidFill>
                <a:schemeClr val="bg1"/>
              </a:solidFill>
              <a:effectLst/>
              <a:latin typeface="Arial" pitchFamily="34" charset="0"/>
              <a:cs typeface="Arial" pitchFamily="34" charset="0"/>
            </a:endParaRPr>
          </a:p>
        </p:txBody>
      </p:sp>
      <p:pic>
        <p:nvPicPr>
          <p:cNvPr id="2027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388" y="2438400"/>
            <a:ext cx="8277225"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96371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304800" y="76200"/>
            <a:ext cx="8382000" cy="533400"/>
          </a:xfrm>
        </p:spPr>
        <p:txBody>
          <a:bodyPr>
            <a:noAutofit/>
          </a:bodyPr>
          <a:lstStyle/>
          <a:p>
            <a:pPr algn="ctr" fontAlgn="auto">
              <a:spcAft>
                <a:spcPts val="0"/>
              </a:spcAft>
              <a:defRPr/>
            </a:pPr>
            <a:r>
              <a:rPr lang="en-US" sz="2400" dirty="0" smtClean="0">
                <a:solidFill>
                  <a:schemeClr val="bg1"/>
                </a:solidFill>
                <a:effectLst/>
                <a:latin typeface="Arial" pitchFamily="34" charset="0"/>
                <a:cs typeface="Arial" pitchFamily="34" charset="0"/>
              </a:rPr>
              <a:t>Bit Logic Instructions: </a:t>
            </a:r>
            <a:r>
              <a:rPr lang="en-US" sz="2400" dirty="0" smtClean="0">
                <a:solidFill>
                  <a:schemeClr val="bg1"/>
                </a:solidFill>
                <a:effectLst/>
                <a:latin typeface="Arial" pitchFamily="34" charset="0"/>
                <a:cs typeface="Arial" pitchFamily="34" charset="0"/>
              </a:rPr>
              <a:t>Address Positive </a:t>
            </a:r>
            <a:r>
              <a:rPr lang="en-US" sz="2400" dirty="0">
                <a:solidFill>
                  <a:schemeClr val="bg1"/>
                </a:solidFill>
                <a:effectLst/>
                <a:latin typeface="Arial" pitchFamily="34" charset="0"/>
                <a:cs typeface="Arial" pitchFamily="34" charset="0"/>
              </a:rPr>
              <a:t>Edge Detection</a:t>
            </a:r>
            <a:endParaRPr lang="en-US" sz="2400" dirty="0" smtClean="0">
              <a:solidFill>
                <a:schemeClr val="bg1"/>
              </a:solidFill>
              <a:effectLst/>
              <a:latin typeface="Arial" pitchFamily="34" charset="0"/>
              <a:cs typeface="Arial" pitchFamily="34" charset="0"/>
            </a:endParaRPr>
          </a:p>
        </p:txBody>
      </p:sp>
      <p:sp>
        <p:nvSpPr>
          <p:cNvPr id="6" name="Subtitle 6"/>
          <p:cNvSpPr>
            <a:spLocks noGrp="1"/>
          </p:cNvSpPr>
          <p:nvPr/>
        </p:nvSpPr>
        <p:spPr bwMode="auto">
          <a:xfrm>
            <a:off x="228600" y="1143000"/>
            <a:ext cx="8610600" cy="411480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lvl1pPr marL="0" marR="45720" indent="0" algn="r" rtl="0" fontAlgn="base">
              <a:spcBef>
                <a:spcPct val="20000"/>
              </a:spcBef>
              <a:spcAft>
                <a:spcPct val="0"/>
              </a:spcAft>
              <a:buClr>
                <a:srgbClr val="0BD0D9"/>
              </a:buClr>
              <a:buSzPct val="95000"/>
              <a:buFont typeface="Wingdings 2" pitchFamily="18" charset="2"/>
              <a:buNone/>
              <a:defRPr sz="2600" kern="1200">
                <a:solidFill>
                  <a:schemeClr val="tx1"/>
                </a:solidFill>
                <a:latin typeface="+mn-lt"/>
                <a:ea typeface="+mn-ea"/>
                <a:cs typeface="+mn-cs"/>
              </a:defRPr>
            </a:lvl1pPr>
            <a:lvl2pPr marL="457200" indent="0" algn="ctr" rtl="0" fontAlgn="base">
              <a:spcBef>
                <a:spcPct val="20000"/>
              </a:spcBef>
              <a:spcAft>
                <a:spcPct val="0"/>
              </a:spcAft>
              <a:buClr>
                <a:schemeClr val="accent1"/>
              </a:buClr>
              <a:buSzPct val="85000"/>
              <a:buFont typeface="Wingdings 2" pitchFamily="18" charset="2"/>
              <a:buNone/>
              <a:defRPr sz="2400" kern="1200">
                <a:solidFill>
                  <a:schemeClr val="tx1"/>
                </a:solidFill>
                <a:latin typeface="+mn-lt"/>
                <a:ea typeface="+mn-ea"/>
                <a:cs typeface="+mn-cs"/>
              </a:defRPr>
            </a:lvl2pPr>
            <a:lvl3pPr marL="914400" indent="0" algn="ctr" rtl="0" fontAlgn="base">
              <a:spcBef>
                <a:spcPct val="20000"/>
              </a:spcBef>
              <a:spcAft>
                <a:spcPct val="0"/>
              </a:spcAft>
              <a:buClr>
                <a:schemeClr val="accent2"/>
              </a:buClr>
              <a:buSzPct val="70000"/>
              <a:buFont typeface="Wingdings 2" pitchFamily="18" charset="2"/>
              <a:buNone/>
              <a:defRPr sz="2100" kern="1200">
                <a:solidFill>
                  <a:schemeClr val="tx1"/>
                </a:solidFill>
                <a:latin typeface="+mn-lt"/>
                <a:ea typeface="+mn-ea"/>
                <a:cs typeface="+mn-cs"/>
              </a:defRPr>
            </a:lvl3pPr>
            <a:lvl4pPr marL="1371600" indent="0" algn="ctr" rtl="0" fontAlgn="base">
              <a:spcBef>
                <a:spcPct val="20000"/>
              </a:spcBef>
              <a:spcAft>
                <a:spcPct val="0"/>
              </a:spcAft>
              <a:buClr>
                <a:srgbClr val="0BD0D9"/>
              </a:buClr>
              <a:buSzPct val="65000"/>
              <a:buFont typeface="Wingdings 2" pitchFamily="18" charset="2"/>
              <a:buNone/>
              <a:defRPr sz="2000" kern="1200">
                <a:solidFill>
                  <a:schemeClr val="tx1"/>
                </a:solidFill>
                <a:latin typeface="+mn-lt"/>
                <a:ea typeface="+mn-ea"/>
                <a:cs typeface="+mn-cs"/>
              </a:defRPr>
            </a:lvl4pPr>
            <a:lvl5pPr marL="1828800" indent="0" algn="ctr" rtl="0" fontAlgn="base">
              <a:spcBef>
                <a:spcPct val="20000"/>
              </a:spcBef>
              <a:spcAft>
                <a:spcPct val="0"/>
              </a:spcAft>
              <a:buClr>
                <a:srgbClr val="10CF9B"/>
              </a:buClr>
              <a:buSzPct val="65000"/>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 </a:t>
            </a:r>
            <a:r>
              <a:rPr lang="en-US" sz="2400" dirty="0">
                <a:solidFill>
                  <a:schemeClr val="bg1"/>
                </a:solidFill>
                <a:latin typeface="Franklin Gothic Demi" pitchFamily="34" charset="0"/>
              </a:rPr>
              <a:t>POS (Address Positive Edge Detection) compares the signal state of &lt;</a:t>
            </a:r>
            <a:r>
              <a:rPr lang="en-US" sz="2400" dirty="0" smtClean="0">
                <a:solidFill>
                  <a:schemeClr val="bg1"/>
                </a:solidFill>
                <a:latin typeface="Franklin Gothic Demi" pitchFamily="34" charset="0"/>
              </a:rPr>
              <a:t>address1&gt; with </a:t>
            </a:r>
            <a:r>
              <a:rPr lang="en-US" sz="2400" dirty="0">
                <a:solidFill>
                  <a:schemeClr val="bg1"/>
                </a:solidFill>
                <a:latin typeface="Franklin Gothic Demi" pitchFamily="34" charset="0"/>
              </a:rPr>
              <a:t>the signal state from the previous scan, which is stored in &lt;address2</a:t>
            </a:r>
            <a:r>
              <a:rPr lang="en-US" sz="2400" dirty="0" smtClean="0">
                <a:solidFill>
                  <a:schemeClr val="bg1"/>
                </a:solidFill>
                <a:latin typeface="Franklin Gothic Demi" pitchFamily="34" charset="0"/>
              </a:rPr>
              <a:t>&gt;</a:t>
            </a:r>
          </a:p>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 If </a:t>
            </a:r>
            <a:r>
              <a:rPr lang="en-US" sz="2400" dirty="0">
                <a:solidFill>
                  <a:schemeClr val="bg1"/>
                </a:solidFill>
                <a:latin typeface="Franklin Gothic Demi" pitchFamily="34" charset="0"/>
              </a:rPr>
              <a:t>there is a change from 0 to 1, output Q is 1. Otherwise, </a:t>
            </a:r>
            <a:r>
              <a:rPr lang="en-US" sz="2400" dirty="0" smtClean="0">
                <a:solidFill>
                  <a:schemeClr val="bg1"/>
                </a:solidFill>
                <a:latin typeface="Franklin Gothic Demi" pitchFamily="34" charset="0"/>
              </a:rPr>
              <a:t>it is 0</a:t>
            </a:r>
            <a:endParaRPr lang="en-US" sz="2400" dirty="0" smtClean="0">
              <a:solidFill>
                <a:schemeClr val="bg1"/>
              </a:solidFill>
              <a:latin typeface="Franklin Gothic Demi" pitchFamily="34" charset="0"/>
            </a:endParaRPr>
          </a:p>
        </p:txBody>
      </p:sp>
      <p:pic>
        <p:nvPicPr>
          <p:cNvPr id="2037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 y="3228975"/>
            <a:ext cx="8305800" cy="279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41684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304800" y="76200"/>
            <a:ext cx="8382000" cy="533400"/>
          </a:xfrm>
        </p:spPr>
        <p:txBody>
          <a:bodyPr>
            <a:noAutofit/>
          </a:bodyPr>
          <a:lstStyle/>
          <a:p>
            <a:pPr algn="ctr" fontAlgn="auto">
              <a:spcAft>
                <a:spcPts val="0"/>
              </a:spcAft>
              <a:defRPr/>
            </a:pPr>
            <a:r>
              <a:rPr lang="en-US" sz="2400" dirty="0" smtClean="0">
                <a:solidFill>
                  <a:schemeClr val="bg1"/>
                </a:solidFill>
                <a:effectLst/>
                <a:latin typeface="Arial" pitchFamily="34" charset="0"/>
                <a:cs typeface="Arial" pitchFamily="34" charset="0"/>
              </a:rPr>
              <a:t>Bit Logic Instructions: </a:t>
            </a:r>
            <a:r>
              <a:rPr lang="en-US" sz="2400" dirty="0" smtClean="0">
                <a:solidFill>
                  <a:schemeClr val="bg1"/>
                </a:solidFill>
                <a:effectLst/>
                <a:latin typeface="Arial" pitchFamily="34" charset="0"/>
                <a:cs typeface="Arial" pitchFamily="34" charset="0"/>
              </a:rPr>
              <a:t>Address Positive </a:t>
            </a:r>
            <a:r>
              <a:rPr lang="en-US" sz="2400" dirty="0">
                <a:solidFill>
                  <a:schemeClr val="bg1"/>
                </a:solidFill>
                <a:effectLst/>
                <a:latin typeface="Arial" pitchFamily="34" charset="0"/>
                <a:cs typeface="Arial" pitchFamily="34" charset="0"/>
              </a:rPr>
              <a:t>Edge Detection</a:t>
            </a:r>
            <a:endParaRPr lang="en-US" sz="2400" dirty="0" smtClean="0">
              <a:solidFill>
                <a:schemeClr val="bg1"/>
              </a:solidFill>
              <a:effectLst/>
              <a:latin typeface="Arial" pitchFamily="34" charset="0"/>
              <a:cs typeface="Arial" pitchFamily="34" charset="0"/>
            </a:endParaRPr>
          </a:p>
        </p:txBody>
      </p:sp>
      <p:pic>
        <p:nvPicPr>
          <p:cNvPr id="2078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388" y="2305050"/>
            <a:ext cx="8277225"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41377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304800" y="76200"/>
            <a:ext cx="8382000" cy="533400"/>
          </a:xfrm>
        </p:spPr>
        <p:txBody>
          <a:bodyPr>
            <a:noAutofit/>
          </a:bodyPr>
          <a:lstStyle/>
          <a:p>
            <a:pPr algn="ctr" fontAlgn="auto">
              <a:spcAft>
                <a:spcPts val="0"/>
              </a:spcAft>
              <a:defRPr/>
            </a:pPr>
            <a:r>
              <a:rPr lang="en-US" sz="2400" dirty="0" smtClean="0">
                <a:solidFill>
                  <a:schemeClr val="bg1"/>
                </a:solidFill>
                <a:effectLst/>
                <a:latin typeface="Arial" pitchFamily="34" charset="0"/>
                <a:cs typeface="Arial" pitchFamily="34" charset="0"/>
              </a:rPr>
              <a:t>Bit Logic Instructions: ---| |--- Normally Open Contact</a:t>
            </a:r>
          </a:p>
        </p:txBody>
      </p:sp>
      <p:sp>
        <p:nvSpPr>
          <p:cNvPr id="6" name="Subtitle 6"/>
          <p:cNvSpPr>
            <a:spLocks noGrp="1"/>
          </p:cNvSpPr>
          <p:nvPr/>
        </p:nvSpPr>
        <p:spPr bwMode="auto">
          <a:xfrm>
            <a:off x="266700" y="762000"/>
            <a:ext cx="8572500" cy="365760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lvl1pPr marL="0" marR="45720" indent="0" algn="r" rtl="0" fontAlgn="base">
              <a:spcBef>
                <a:spcPct val="20000"/>
              </a:spcBef>
              <a:spcAft>
                <a:spcPct val="0"/>
              </a:spcAft>
              <a:buClr>
                <a:srgbClr val="0BD0D9"/>
              </a:buClr>
              <a:buSzPct val="95000"/>
              <a:buFont typeface="Wingdings 2" pitchFamily="18" charset="2"/>
              <a:buNone/>
              <a:defRPr sz="2600" kern="1200">
                <a:solidFill>
                  <a:schemeClr val="tx1"/>
                </a:solidFill>
                <a:latin typeface="+mn-lt"/>
                <a:ea typeface="+mn-ea"/>
                <a:cs typeface="+mn-cs"/>
              </a:defRPr>
            </a:lvl1pPr>
            <a:lvl2pPr marL="457200" indent="0" algn="ctr" rtl="0" fontAlgn="base">
              <a:spcBef>
                <a:spcPct val="20000"/>
              </a:spcBef>
              <a:spcAft>
                <a:spcPct val="0"/>
              </a:spcAft>
              <a:buClr>
                <a:schemeClr val="accent1"/>
              </a:buClr>
              <a:buSzPct val="85000"/>
              <a:buFont typeface="Wingdings 2" pitchFamily="18" charset="2"/>
              <a:buNone/>
              <a:defRPr sz="2400" kern="1200">
                <a:solidFill>
                  <a:schemeClr val="tx1"/>
                </a:solidFill>
                <a:latin typeface="+mn-lt"/>
                <a:ea typeface="+mn-ea"/>
                <a:cs typeface="+mn-cs"/>
              </a:defRPr>
            </a:lvl2pPr>
            <a:lvl3pPr marL="914400" indent="0" algn="ctr" rtl="0" fontAlgn="base">
              <a:spcBef>
                <a:spcPct val="20000"/>
              </a:spcBef>
              <a:spcAft>
                <a:spcPct val="0"/>
              </a:spcAft>
              <a:buClr>
                <a:schemeClr val="accent2"/>
              </a:buClr>
              <a:buSzPct val="70000"/>
              <a:buFont typeface="Wingdings 2" pitchFamily="18" charset="2"/>
              <a:buNone/>
              <a:defRPr sz="2100" kern="1200">
                <a:solidFill>
                  <a:schemeClr val="tx1"/>
                </a:solidFill>
                <a:latin typeface="+mn-lt"/>
                <a:ea typeface="+mn-ea"/>
                <a:cs typeface="+mn-cs"/>
              </a:defRPr>
            </a:lvl3pPr>
            <a:lvl4pPr marL="1371600" indent="0" algn="ctr" rtl="0" fontAlgn="base">
              <a:spcBef>
                <a:spcPct val="20000"/>
              </a:spcBef>
              <a:spcAft>
                <a:spcPct val="0"/>
              </a:spcAft>
              <a:buClr>
                <a:srgbClr val="0BD0D9"/>
              </a:buClr>
              <a:buSzPct val="65000"/>
              <a:buFont typeface="Wingdings 2" pitchFamily="18" charset="2"/>
              <a:buNone/>
              <a:defRPr sz="2000" kern="1200">
                <a:solidFill>
                  <a:schemeClr val="tx1"/>
                </a:solidFill>
                <a:latin typeface="+mn-lt"/>
                <a:ea typeface="+mn-ea"/>
                <a:cs typeface="+mn-cs"/>
              </a:defRPr>
            </a:lvl4pPr>
            <a:lvl5pPr marL="1828800" indent="0" algn="ctr" rtl="0" fontAlgn="base">
              <a:spcBef>
                <a:spcPct val="20000"/>
              </a:spcBef>
              <a:spcAft>
                <a:spcPct val="0"/>
              </a:spcAft>
              <a:buClr>
                <a:srgbClr val="10CF9B"/>
              </a:buClr>
              <a:buSzPct val="65000"/>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 Is closed when the bit value stored at the PII is equal to "1". When the contact is closed, ladder rail power flows across the contact and the result of logic operation (RLO) = "1”</a:t>
            </a:r>
          </a:p>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 Otherwise, if the signal state at the PII is "0", the contact is open. When the contact is opened, power does not flow across the contact and the result of logic operation (RLO) = "0"</a:t>
            </a:r>
          </a:p>
        </p:txBody>
      </p:sp>
      <p:sp>
        <p:nvSpPr>
          <p:cNvPr id="11" name="Rectangle 10"/>
          <p:cNvSpPr>
            <a:spLocks noChangeArrowheads="1"/>
          </p:cNvSpPr>
          <p:nvPr/>
        </p:nvSpPr>
        <p:spPr bwMode="auto">
          <a:xfrm>
            <a:off x="2895600" y="6172200"/>
            <a:ext cx="3657600" cy="400110"/>
          </a:xfrm>
          <a:prstGeom prst="rect">
            <a:avLst/>
          </a:prstGeom>
          <a:noFill/>
          <a:ln w="9525">
            <a:noFill/>
            <a:miter lim="800000"/>
            <a:headEnd/>
            <a:tailEnd/>
          </a:ln>
        </p:spPr>
        <p:txBody>
          <a:bodyPr wrap="square">
            <a:spAutoFit/>
          </a:bodyPr>
          <a:lstStyle/>
          <a:p>
            <a:r>
              <a:rPr lang="en-US" sz="2000" i="1" dirty="0" smtClean="0">
                <a:solidFill>
                  <a:schemeClr val="bg1"/>
                </a:solidFill>
                <a:latin typeface="Franklin Gothic Demi" pitchFamily="34" charset="0"/>
              </a:rPr>
              <a:t>Examine If Closed instruction</a:t>
            </a:r>
            <a:endParaRPr lang="en-US" sz="2000" i="1" dirty="0">
              <a:solidFill>
                <a:schemeClr val="bg1"/>
              </a:solidFill>
              <a:latin typeface="Franklin Gothic Demi" pitchFamily="34" charset="0"/>
            </a:endParaRPr>
          </a:p>
        </p:txBody>
      </p:sp>
      <p:graphicFrame>
        <p:nvGraphicFramePr>
          <p:cNvPr id="173064" name="Object 8"/>
          <p:cNvGraphicFramePr>
            <a:graphicFrameLocks noChangeAspect="1"/>
          </p:cNvGraphicFramePr>
          <p:nvPr/>
        </p:nvGraphicFramePr>
        <p:xfrm>
          <a:off x="55756" y="3276600"/>
          <a:ext cx="9022037" cy="2740026"/>
        </p:xfrm>
        <a:graphic>
          <a:graphicData uri="http://schemas.openxmlformats.org/presentationml/2006/ole">
            <mc:AlternateContent xmlns:mc="http://schemas.openxmlformats.org/markup-compatibility/2006">
              <mc:Choice xmlns:v="urn:schemas-microsoft-com:vml" Requires="v">
                <p:oleObj spid="_x0000_s173076" name="Visio" r:id="rId3" imgW="6001020" imgH="1822660" progId="Visio.Drawing.11">
                  <p:embed/>
                </p:oleObj>
              </mc:Choice>
              <mc:Fallback>
                <p:oleObj name="Visio" r:id="rId3" imgW="6001020" imgH="1822660" progId="Visio.Drawing.11">
                  <p:embed/>
                  <p:pic>
                    <p:nvPicPr>
                      <p:cNvPr id="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56" y="3276600"/>
                        <a:ext cx="9022037" cy="2740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304800" y="76200"/>
            <a:ext cx="8382000" cy="533400"/>
          </a:xfrm>
        </p:spPr>
        <p:txBody>
          <a:bodyPr>
            <a:noAutofit/>
          </a:bodyPr>
          <a:lstStyle/>
          <a:p>
            <a:pPr algn="ctr" fontAlgn="auto">
              <a:spcAft>
                <a:spcPts val="0"/>
              </a:spcAft>
              <a:defRPr/>
            </a:pPr>
            <a:r>
              <a:rPr lang="en-US" sz="2400" dirty="0" smtClean="0">
                <a:solidFill>
                  <a:schemeClr val="bg1"/>
                </a:solidFill>
                <a:effectLst/>
                <a:latin typeface="Arial" pitchFamily="34" charset="0"/>
                <a:cs typeface="Arial" pitchFamily="34" charset="0"/>
              </a:rPr>
              <a:t>Bit Logic Instructions: ---| / |--- Normally Closed Contact</a:t>
            </a:r>
          </a:p>
        </p:txBody>
      </p:sp>
      <p:sp>
        <p:nvSpPr>
          <p:cNvPr id="6" name="Subtitle 6"/>
          <p:cNvSpPr>
            <a:spLocks noGrp="1"/>
          </p:cNvSpPr>
          <p:nvPr/>
        </p:nvSpPr>
        <p:spPr bwMode="auto">
          <a:xfrm>
            <a:off x="266700" y="762000"/>
            <a:ext cx="8572500" cy="365760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lvl1pPr marL="0" marR="45720" indent="0" algn="r" rtl="0" fontAlgn="base">
              <a:spcBef>
                <a:spcPct val="20000"/>
              </a:spcBef>
              <a:spcAft>
                <a:spcPct val="0"/>
              </a:spcAft>
              <a:buClr>
                <a:srgbClr val="0BD0D9"/>
              </a:buClr>
              <a:buSzPct val="95000"/>
              <a:buFont typeface="Wingdings 2" pitchFamily="18" charset="2"/>
              <a:buNone/>
              <a:defRPr sz="2600" kern="1200">
                <a:solidFill>
                  <a:schemeClr val="tx1"/>
                </a:solidFill>
                <a:latin typeface="+mn-lt"/>
                <a:ea typeface="+mn-ea"/>
                <a:cs typeface="+mn-cs"/>
              </a:defRPr>
            </a:lvl1pPr>
            <a:lvl2pPr marL="457200" indent="0" algn="ctr" rtl="0" fontAlgn="base">
              <a:spcBef>
                <a:spcPct val="20000"/>
              </a:spcBef>
              <a:spcAft>
                <a:spcPct val="0"/>
              </a:spcAft>
              <a:buClr>
                <a:schemeClr val="accent1"/>
              </a:buClr>
              <a:buSzPct val="85000"/>
              <a:buFont typeface="Wingdings 2" pitchFamily="18" charset="2"/>
              <a:buNone/>
              <a:defRPr sz="2400" kern="1200">
                <a:solidFill>
                  <a:schemeClr val="tx1"/>
                </a:solidFill>
                <a:latin typeface="+mn-lt"/>
                <a:ea typeface="+mn-ea"/>
                <a:cs typeface="+mn-cs"/>
              </a:defRPr>
            </a:lvl2pPr>
            <a:lvl3pPr marL="914400" indent="0" algn="ctr" rtl="0" fontAlgn="base">
              <a:spcBef>
                <a:spcPct val="20000"/>
              </a:spcBef>
              <a:spcAft>
                <a:spcPct val="0"/>
              </a:spcAft>
              <a:buClr>
                <a:schemeClr val="accent2"/>
              </a:buClr>
              <a:buSzPct val="70000"/>
              <a:buFont typeface="Wingdings 2" pitchFamily="18" charset="2"/>
              <a:buNone/>
              <a:defRPr sz="2100" kern="1200">
                <a:solidFill>
                  <a:schemeClr val="tx1"/>
                </a:solidFill>
                <a:latin typeface="+mn-lt"/>
                <a:ea typeface="+mn-ea"/>
                <a:cs typeface="+mn-cs"/>
              </a:defRPr>
            </a:lvl3pPr>
            <a:lvl4pPr marL="1371600" indent="0" algn="ctr" rtl="0" fontAlgn="base">
              <a:spcBef>
                <a:spcPct val="20000"/>
              </a:spcBef>
              <a:spcAft>
                <a:spcPct val="0"/>
              </a:spcAft>
              <a:buClr>
                <a:srgbClr val="0BD0D9"/>
              </a:buClr>
              <a:buSzPct val="65000"/>
              <a:buFont typeface="Wingdings 2" pitchFamily="18" charset="2"/>
              <a:buNone/>
              <a:defRPr sz="2000" kern="1200">
                <a:solidFill>
                  <a:schemeClr val="tx1"/>
                </a:solidFill>
                <a:latin typeface="+mn-lt"/>
                <a:ea typeface="+mn-ea"/>
                <a:cs typeface="+mn-cs"/>
              </a:defRPr>
            </a:lvl4pPr>
            <a:lvl5pPr marL="1828800" indent="0" algn="ctr" rtl="0" fontAlgn="base">
              <a:spcBef>
                <a:spcPct val="20000"/>
              </a:spcBef>
              <a:spcAft>
                <a:spcPct val="0"/>
              </a:spcAft>
              <a:buClr>
                <a:srgbClr val="10CF9B"/>
              </a:buClr>
              <a:buSzPct val="65000"/>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 Is closed when the bit value stored at the PII is equal to “0". When the contact is closed, ladder rail power flows across the contact and the result of logic operation (RLO) = "1”</a:t>
            </a:r>
          </a:p>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 Otherwise, if the signal state at the PII is “1", the contact is open. When the contact is opened, power does not flow across the contact and the result of logic operation (RLO) = "0"</a:t>
            </a:r>
          </a:p>
        </p:txBody>
      </p:sp>
      <p:sp>
        <p:nvSpPr>
          <p:cNvPr id="11" name="Rectangle 10"/>
          <p:cNvSpPr>
            <a:spLocks noChangeArrowheads="1"/>
          </p:cNvSpPr>
          <p:nvPr/>
        </p:nvSpPr>
        <p:spPr bwMode="auto">
          <a:xfrm>
            <a:off x="2819400" y="6172200"/>
            <a:ext cx="3657600" cy="400110"/>
          </a:xfrm>
          <a:prstGeom prst="rect">
            <a:avLst/>
          </a:prstGeom>
          <a:noFill/>
          <a:ln w="9525">
            <a:noFill/>
            <a:miter lim="800000"/>
            <a:headEnd/>
            <a:tailEnd/>
          </a:ln>
        </p:spPr>
        <p:txBody>
          <a:bodyPr wrap="square">
            <a:spAutoFit/>
          </a:bodyPr>
          <a:lstStyle/>
          <a:p>
            <a:r>
              <a:rPr lang="en-US" sz="2000" i="1" dirty="0" smtClean="0">
                <a:solidFill>
                  <a:schemeClr val="bg1"/>
                </a:solidFill>
                <a:latin typeface="Franklin Gothic Demi" pitchFamily="34" charset="0"/>
              </a:rPr>
              <a:t>Examine If Opened instruction</a:t>
            </a:r>
            <a:endParaRPr lang="en-US" sz="2000" i="1" dirty="0">
              <a:solidFill>
                <a:schemeClr val="bg1"/>
              </a:solidFill>
              <a:latin typeface="Franklin Gothic Demi" pitchFamily="34" charset="0"/>
            </a:endParaRPr>
          </a:p>
        </p:txBody>
      </p:sp>
      <p:graphicFrame>
        <p:nvGraphicFramePr>
          <p:cNvPr id="174083" name="Object 3"/>
          <p:cNvGraphicFramePr>
            <a:graphicFrameLocks noChangeAspect="1"/>
          </p:cNvGraphicFramePr>
          <p:nvPr/>
        </p:nvGraphicFramePr>
        <p:xfrm>
          <a:off x="55756" y="3279774"/>
          <a:ext cx="9022037" cy="2740026"/>
        </p:xfrm>
        <a:graphic>
          <a:graphicData uri="http://schemas.openxmlformats.org/presentationml/2006/ole">
            <mc:AlternateContent xmlns:mc="http://schemas.openxmlformats.org/markup-compatibility/2006">
              <mc:Choice xmlns:v="urn:schemas-microsoft-com:vml" Requires="v">
                <p:oleObj spid="_x0000_s174095" name="Visio" r:id="rId3" imgW="6001020" imgH="1822660" progId="Visio.Drawing.11">
                  <p:embed/>
                </p:oleObj>
              </mc:Choice>
              <mc:Fallback>
                <p:oleObj name="Visio" r:id="rId3" imgW="6001020" imgH="1822660" progId="Visio.Drawing.11">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56" y="3279774"/>
                        <a:ext cx="9022037" cy="2740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304800" y="76200"/>
            <a:ext cx="8382000" cy="533400"/>
          </a:xfrm>
        </p:spPr>
        <p:txBody>
          <a:bodyPr>
            <a:noAutofit/>
          </a:bodyPr>
          <a:lstStyle/>
          <a:p>
            <a:pPr algn="ctr" fontAlgn="auto">
              <a:spcAft>
                <a:spcPts val="0"/>
              </a:spcAft>
              <a:defRPr/>
            </a:pPr>
            <a:r>
              <a:rPr lang="en-US" sz="2400" dirty="0" smtClean="0">
                <a:solidFill>
                  <a:schemeClr val="bg1"/>
                </a:solidFill>
                <a:effectLst/>
                <a:latin typeface="Arial" pitchFamily="34" charset="0"/>
                <a:cs typeface="Arial" pitchFamily="34" charset="0"/>
              </a:rPr>
              <a:t>Bit Logic Instructions: ---( ) Output Coil</a:t>
            </a:r>
          </a:p>
        </p:txBody>
      </p:sp>
      <p:sp>
        <p:nvSpPr>
          <p:cNvPr id="6" name="Subtitle 6"/>
          <p:cNvSpPr>
            <a:spLocks noGrp="1"/>
          </p:cNvSpPr>
          <p:nvPr/>
        </p:nvSpPr>
        <p:spPr bwMode="auto">
          <a:xfrm>
            <a:off x="266700" y="762000"/>
            <a:ext cx="8572500" cy="365760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lvl1pPr marL="0" marR="45720" indent="0" algn="r" rtl="0" fontAlgn="base">
              <a:spcBef>
                <a:spcPct val="20000"/>
              </a:spcBef>
              <a:spcAft>
                <a:spcPct val="0"/>
              </a:spcAft>
              <a:buClr>
                <a:srgbClr val="0BD0D9"/>
              </a:buClr>
              <a:buSzPct val="95000"/>
              <a:buFont typeface="Wingdings 2" pitchFamily="18" charset="2"/>
              <a:buNone/>
              <a:defRPr sz="2600" kern="1200">
                <a:solidFill>
                  <a:schemeClr val="tx1"/>
                </a:solidFill>
                <a:latin typeface="+mn-lt"/>
                <a:ea typeface="+mn-ea"/>
                <a:cs typeface="+mn-cs"/>
              </a:defRPr>
            </a:lvl1pPr>
            <a:lvl2pPr marL="457200" indent="0" algn="ctr" rtl="0" fontAlgn="base">
              <a:spcBef>
                <a:spcPct val="20000"/>
              </a:spcBef>
              <a:spcAft>
                <a:spcPct val="0"/>
              </a:spcAft>
              <a:buClr>
                <a:schemeClr val="accent1"/>
              </a:buClr>
              <a:buSzPct val="85000"/>
              <a:buFont typeface="Wingdings 2" pitchFamily="18" charset="2"/>
              <a:buNone/>
              <a:defRPr sz="2400" kern="1200">
                <a:solidFill>
                  <a:schemeClr val="tx1"/>
                </a:solidFill>
                <a:latin typeface="+mn-lt"/>
                <a:ea typeface="+mn-ea"/>
                <a:cs typeface="+mn-cs"/>
              </a:defRPr>
            </a:lvl2pPr>
            <a:lvl3pPr marL="914400" indent="0" algn="ctr" rtl="0" fontAlgn="base">
              <a:spcBef>
                <a:spcPct val="20000"/>
              </a:spcBef>
              <a:spcAft>
                <a:spcPct val="0"/>
              </a:spcAft>
              <a:buClr>
                <a:schemeClr val="accent2"/>
              </a:buClr>
              <a:buSzPct val="70000"/>
              <a:buFont typeface="Wingdings 2" pitchFamily="18" charset="2"/>
              <a:buNone/>
              <a:defRPr sz="2100" kern="1200">
                <a:solidFill>
                  <a:schemeClr val="tx1"/>
                </a:solidFill>
                <a:latin typeface="+mn-lt"/>
                <a:ea typeface="+mn-ea"/>
                <a:cs typeface="+mn-cs"/>
              </a:defRPr>
            </a:lvl3pPr>
            <a:lvl4pPr marL="1371600" indent="0" algn="ctr" rtl="0" fontAlgn="base">
              <a:spcBef>
                <a:spcPct val="20000"/>
              </a:spcBef>
              <a:spcAft>
                <a:spcPct val="0"/>
              </a:spcAft>
              <a:buClr>
                <a:srgbClr val="0BD0D9"/>
              </a:buClr>
              <a:buSzPct val="65000"/>
              <a:buFont typeface="Wingdings 2" pitchFamily="18" charset="2"/>
              <a:buNone/>
              <a:defRPr sz="2000" kern="1200">
                <a:solidFill>
                  <a:schemeClr val="tx1"/>
                </a:solidFill>
                <a:latin typeface="+mn-lt"/>
                <a:ea typeface="+mn-ea"/>
                <a:cs typeface="+mn-cs"/>
              </a:defRPr>
            </a:lvl4pPr>
            <a:lvl5pPr marL="1828800" indent="0" algn="ctr" rtl="0" fontAlgn="base">
              <a:spcBef>
                <a:spcPct val="20000"/>
              </a:spcBef>
              <a:spcAft>
                <a:spcPct val="0"/>
              </a:spcAft>
              <a:buClr>
                <a:srgbClr val="10CF9B"/>
              </a:buClr>
              <a:buSzPct val="65000"/>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 This instruction looks and operates like a relay coil and is associated with a POI memory bit. This instruction signals the PLC to energize (switch on) or de-energize (switch off ) the output</a:t>
            </a:r>
          </a:p>
        </p:txBody>
      </p:sp>
      <p:sp>
        <p:nvSpPr>
          <p:cNvPr id="11" name="Rectangle 10"/>
          <p:cNvSpPr>
            <a:spLocks noChangeArrowheads="1"/>
          </p:cNvSpPr>
          <p:nvPr/>
        </p:nvSpPr>
        <p:spPr bwMode="auto">
          <a:xfrm>
            <a:off x="2819400" y="6172200"/>
            <a:ext cx="4114800" cy="400110"/>
          </a:xfrm>
          <a:prstGeom prst="rect">
            <a:avLst/>
          </a:prstGeom>
          <a:noFill/>
          <a:ln w="9525">
            <a:noFill/>
            <a:miter lim="800000"/>
            <a:headEnd/>
            <a:tailEnd/>
          </a:ln>
        </p:spPr>
        <p:txBody>
          <a:bodyPr wrap="square">
            <a:spAutoFit/>
          </a:bodyPr>
          <a:lstStyle/>
          <a:p>
            <a:r>
              <a:rPr lang="en-US" sz="2000" i="1" dirty="0" smtClean="0">
                <a:solidFill>
                  <a:schemeClr val="bg1"/>
                </a:solidFill>
                <a:latin typeface="Franklin Gothic Demi" pitchFamily="34" charset="0"/>
              </a:rPr>
              <a:t>Output Coil energize instruction</a:t>
            </a:r>
            <a:endParaRPr lang="en-US" sz="2000" i="1" dirty="0">
              <a:solidFill>
                <a:schemeClr val="bg1"/>
              </a:solidFill>
              <a:latin typeface="Franklin Gothic Demi" pitchFamily="34" charset="0"/>
            </a:endParaRPr>
          </a:p>
        </p:txBody>
      </p:sp>
      <p:graphicFrame>
        <p:nvGraphicFramePr>
          <p:cNvPr id="175107" name="Object 3"/>
          <p:cNvGraphicFramePr>
            <a:graphicFrameLocks noChangeAspect="1"/>
          </p:cNvGraphicFramePr>
          <p:nvPr/>
        </p:nvGraphicFramePr>
        <p:xfrm>
          <a:off x="94529" y="2389188"/>
          <a:ext cx="8866621" cy="2868612"/>
        </p:xfrm>
        <a:graphic>
          <a:graphicData uri="http://schemas.openxmlformats.org/presentationml/2006/ole">
            <mc:AlternateContent xmlns:mc="http://schemas.openxmlformats.org/markup-compatibility/2006">
              <mc:Choice xmlns:v="urn:schemas-microsoft-com:vml" Requires="v">
                <p:oleObj spid="_x0000_s175119" name="Visio" r:id="rId3" imgW="6422935" imgH="2078098" progId="Visio.Drawing.11">
                  <p:embed/>
                </p:oleObj>
              </mc:Choice>
              <mc:Fallback>
                <p:oleObj name="Visio" r:id="rId3" imgW="6422935" imgH="2078098" progId="Visio.Drawing.11">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529" y="2389188"/>
                        <a:ext cx="8866621" cy="2868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304800" y="76200"/>
            <a:ext cx="8382000" cy="533400"/>
          </a:xfrm>
        </p:spPr>
        <p:txBody>
          <a:bodyPr>
            <a:noAutofit/>
          </a:bodyPr>
          <a:lstStyle/>
          <a:p>
            <a:pPr algn="ctr" fontAlgn="auto">
              <a:spcAft>
                <a:spcPts val="0"/>
              </a:spcAft>
              <a:defRPr/>
            </a:pPr>
            <a:r>
              <a:rPr lang="en-US" sz="2400" dirty="0" smtClean="0">
                <a:solidFill>
                  <a:schemeClr val="bg1"/>
                </a:solidFill>
                <a:effectLst/>
                <a:latin typeface="Arial" pitchFamily="34" charset="0"/>
                <a:cs typeface="Arial" pitchFamily="34" charset="0"/>
              </a:rPr>
              <a:t>Bit Logic Instructions: </a:t>
            </a:r>
            <a:r>
              <a:rPr lang="en-US" sz="2400" dirty="0">
                <a:solidFill>
                  <a:schemeClr val="bg1"/>
                </a:solidFill>
                <a:effectLst/>
                <a:latin typeface="Arial" pitchFamily="34" charset="0"/>
                <a:cs typeface="Arial" pitchFamily="34" charset="0"/>
              </a:rPr>
              <a:t>Midline Output</a:t>
            </a:r>
            <a:endParaRPr lang="en-US" sz="2400" dirty="0" smtClean="0">
              <a:solidFill>
                <a:schemeClr val="bg1"/>
              </a:solidFill>
              <a:effectLst/>
              <a:latin typeface="Arial" pitchFamily="34" charset="0"/>
              <a:cs typeface="Arial" pitchFamily="34" charset="0"/>
            </a:endParaRPr>
          </a:p>
        </p:txBody>
      </p:sp>
      <p:sp>
        <p:nvSpPr>
          <p:cNvPr id="6" name="Subtitle 6"/>
          <p:cNvSpPr>
            <a:spLocks noGrp="1"/>
          </p:cNvSpPr>
          <p:nvPr/>
        </p:nvSpPr>
        <p:spPr bwMode="auto">
          <a:xfrm>
            <a:off x="266700" y="762000"/>
            <a:ext cx="8572500" cy="365760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lvl1pPr marL="0" marR="45720" indent="0" algn="r" rtl="0" fontAlgn="base">
              <a:spcBef>
                <a:spcPct val="20000"/>
              </a:spcBef>
              <a:spcAft>
                <a:spcPct val="0"/>
              </a:spcAft>
              <a:buClr>
                <a:srgbClr val="0BD0D9"/>
              </a:buClr>
              <a:buSzPct val="95000"/>
              <a:buFont typeface="Wingdings 2" pitchFamily="18" charset="2"/>
              <a:buNone/>
              <a:defRPr sz="2600" kern="1200">
                <a:solidFill>
                  <a:schemeClr val="tx1"/>
                </a:solidFill>
                <a:latin typeface="+mn-lt"/>
                <a:ea typeface="+mn-ea"/>
                <a:cs typeface="+mn-cs"/>
              </a:defRPr>
            </a:lvl1pPr>
            <a:lvl2pPr marL="457200" indent="0" algn="ctr" rtl="0" fontAlgn="base">
              <a:spcBef>
                <a:spcPct val="20000"/>
              </a:spcBef>
              <a:spcAft>
                <a:spcPct val="0"/>
              </a:spcAft>
              <a:buClr>
                <a:schemeClr val="accent1"/>
              </a:buClr>
              <a:buSzPct val="85000"/>
              <a:buFont typeface="Wingdings 2" pitchFamily="18" charset="2"/>
              <a:buNone/>
              <a:defRPr sz="2400" kern="1200">
                <a:solidFill>
                  <a:schemeClr val="tx1"/>
                </a:solidFill>
                <a:latin typeface="+mn-lt"/>
                <a:ea typeface="+mn-ea"/>
                <a:cs typeface="+mn-cs"/>
              </a:defRPr>
            </a:lvl2pPr>
            <a:lvl3pPr marL="914400" indent="0" algn="ctr" rtl="0" fontAlgn="base">
              <a:spcBef>
                <a:spcPct val="20000"/>
              </a:spcBef>
              <a:spcAft>
                <a:spcPct val="0"/>
              </a:spcAft>
              <a:buClr>
                <a:schemeClr val="accent2"/>
              </a:buClr>
              <a:buSzPct val="70000"/>
              <a:buFont typeface="Wingdings 2" pitchFamily="18" charset="2"/>
              <a:buNone/>
              <a:defRPr sz="2100" kern="1200">
                <a:solidFill>
                  <a:schemeClr val="tx1"/>
                </a:solidFill>
                <a:latin typeface="+mn-lt"/>
                <a:ea typeface="+mn-ea"/>
                <a:cs typeface="+mn-cs"/>
              </a:defRPr>
            </a:lvl3pPr>
            <a:lvl4pPr marL="1371600" indent="0" algn="ctr" rtl="0" fontAlgn="base">
              <a:spcBef>
                <a:spcPct val="20000"/>
              </a:spcBef>
              <a:spcAft>
                <a:spcPct val="0"/>
              </a:spcAft>
              <a:buClr>
                <a:srgbClr val="0BD0D9"/>
              </a:buClr>
              <a:buSzPct val="65000"/>
              <a:buFont typeface="Wingdings 2" pitchFamily="18" charset="2"/>
              <a:buNone/>
              <a:defRPr sz="2000" kern="1200">
                <a:solidFill>
                  <a:schemeClr val="tx1"/>
                </a:solidFill>
                <a:latin typeface="+mn-lt"/>
                <a:ea typeface="+mn-ea"/>
                <a:cs typeface="+mn-cs"/>
              </a:defRPr>
            </a:lvl4pPr>
            <a:lvl5pPr marL="1828800" indent="0" algn="ctr" rtl="0" fontAlgn="base">
              <a:spcBef>
                <a:spcPct val="20000"/>
              </a:spcBef>
              <a:spcAft>
                <a:spcPct val="0"/>
              </a:spcAft>
              <a:buClr>
                <a:srgbClr val="10CF9B"/>
              </a:buClr>
              <a:buSzPct val="65000"/>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 </a:t>
            </a:r>
            <a:r>
              <a:rPr lang="en-US" sz="2400" dirty="0">
                <a:solidFill>
                  <a:schemeClr val="bg1"/>
                </a:solidFill>
                <a:latin typeface="Franklin Gothic Demi" pitchFamily="34" charset="0"/>
              </a:rPr>
              <a:t>The Midline Output instruction is an intermediate assigning element </a:t>
            </a:r>
            <a:r>
              <a:rPr lang="en-US" sz="2400" dirty="0" smtClean="0">
                <a:solidFill>
                  <a:schemeClr val="bg1"/>
                </a:solidFill>
                <a:latin typeface="Franklin Gothic Demi" pitchFamily="34" charset="0"/>
              </a:rPr>
              <a:t>that stores </a:t>
            </a:r>
            <a:r>
              <a:rPr lang="en-US" sz="2400" dirty="0">
                <a:solidFill>
                  <a:schemeClr val="bg1"/>
                </a:solidFill>
                <a:latin typeface="Franklin Gothic Demi" pitchFamily="34" charset="0"/>
              </a:rPr>
              <a:t>the </a:t>
            </a:r>
            <a:r>
              <a:rPr lang="en-US" sz="2400" dirty="0" smtClean="0">
                <a:solidFill>
                  <a:schemeClr val="bg1"/>
                </a:solidFill>
                <a:latin typeface="Franklin Gothic Demi" pitchFamily="34" charset="0"/>
              </a:rPr>
              <a:t>RLO</a:t>
            </a:r>
          </a:p>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 This </a:t>
            </a:r>
            <a:r>
              <a:rPr lang="en-US" sz="2400" dirty="0">
                <a:solidFill>
                  <a:schemeClr val="bg1"/>
                </a:solidFill>
                <a:latin typeface="Franklin Gothic Demi" pitchFamily="34" charset="0"/>
              </a:rPr>
              <a:t>intermediate assigning element saves the bit </a:t>
            </a:r>
            <a:r>
              <a:rPr lang="en-US" sz="2400" dirty="0" smtClean="0">
                <a:solidFill>
                  <a:schemeClr val="bg1"/>
                </a:solidFill>
                <a:latin typeface="Franklin Gothic Demi" pitchFamily="34" charset="0"/>
              </a:rPr>
              <a:t>logic combination </a:t>
            </a:r>
            <a:r>
              <a:rPr lang="en-US" sz="2400" dirty="0">
                <a:solidFill>
                  <a:schemeClr val="bg1"/>
                </a:solidFill>
                <a:latin typeface="Franklin Gothic Demi" pitchFamily="34" charset="0"/>
              </a:rPr>
              <a:t>of the last open branch until the </a:t>
            </a:r>
            <a:r>
              <a:rPr lang="en-US" sz="2400" dirty="0" smtClean="0">
                <a:solidFill>
                  <a:schemeClr val="bg1"/>
                </a:solidFill>
                <a:latin typeface="Franklin Gothic Demi" pitchFamily="34" charset="0"/>
              </a:rPr>
              <a:t>assigning element </a:t>
            </a:r>
            <a:r>
              <a:rPr lang="en-US" sz="2400" dirty="0">
                <a:solidFill>
                  <a:schemeClr val="bg1"/>
                </a:solidFill>
                <a:latin typeface="Franklin Gothic Demi" pitchFamily="34" charset="0"/>
              </a:rPr>
              <a:t>is </a:t>
            </a:r>
            <a:r>
              <a:rPr lang="en-US" sz="2400" dirty="0" smtClean="0">
                <a:solidFill>
                  <a:schemeClr val="bg1"/>
                </a:solidFill>
                <a:latin typeface="Franklin Gothic Demi" pitchFamily="34" charset="0"/>
              </a:rPr>
              <a:t>reached</a:t>
            </a:r>
          </a:p>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 In a </a:t>
            </a:r>
            <a:r>
              <a:rPr lang="en-US" sz="2400" dirty="0">
                <a:solidFill>
                  <a:schemeClr val="bg1"/>
                </a:solidFill>
                <a:latin typeface="Franklin Gothic Demi" pitchFamily="34" charset="0"/>
              </a:rPr>
              <a:t>series with other contacts, the Midline Output functions as a </a:t>
            </a:r>
            <a:r>
              <a:rPr lang="en-US" sz="2400" dirty="0" smtClean="0">
                <a:solidFill>
                  <a:schemeClr val="bg1"/>
                </a:solidFill>
                <a:latin typeface="Franklin Gothic Demi" pitchFamily="34" charset="0"/>
              </a:rPr>
              <a:t>normal contact</a:t>
            </a:r>
            <a:endParaRPr lang="en-US" sz="2400" dirty="0" smtClean="0">
              <a:solidFill>
                <a:schemeClr val="bg1"/>
              </a:solidFill>
              <a:latin typeface="Franklin Gothic Demi" pitchFamily="34" charset="0"/>
            </a:endParaRPr>
          </a:p>
        </p:txBody>
      </p:sp>
      <p:pic>
        <p:nvPicPr>
          <p:cNvPr id="19354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 y="4114800"/>
            <a:ext cx="83058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04864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304800" y="76200"/>
            <a:ext cx="8382000" cy="533400"/>
          </a:xfrm>
        </p:spPr>
        <p:txBody>
          <a:bodyPr>
            <a:noAutofit/>
          </a:bodyPr>
          <a:lstStyle/>
          <a:p>
            <a:pPr algn="ctr" fontAlgn="auto">
              <a:spcAft>
                <a:spcPts val="0"/>
              </a:spcAft>
              <a:defRPr/>
            </a:pPr>
            <a:r>
              <a:rPr lang="en-US" sz="2400" dirty="0" smtClean="0">
                <a:solidFill>
                  <a:schemeClr val="bg1"/>
                </a:solidFill>
                <a:effectLst/>
                <a:latin typeface="Arial" pitchFamily="34" charset="0"/>
                <a:cs typeface="Arial" pitchFamily="34" charset="0"/>
              </a:rPr>
              <a:t>Bit Logic Instructions: </a:t>
            </a:r>
            <a:r>
              <a:rPr lang="en-US" sz="2400" dirty="0">
                <a:solidFill>
                  <a:schemeClr val="bg1"/>
                </a:solidFill>
                <a:effectLst/>
                <a:latin typeface="Arial" pitchFamily="34" charset="0"/>
                <a:cs typeface="Arial" pitchFamily="34" charset="0"/>
              </a:rPr>
              <a:t>Midline Output</a:t>
            </a:r>
            <a:endParaRPr lang="en-US" sz="2400" dirty="0" smtClean="0">
              <a:solidFill>
                <a:schemeClr val="bg1"/>
              </a:solidFill>
              <a:effectLst/>
              <a:latin typeface="Arial" pitchFamily="34" charset="0"/>
              <a:cs typeface="Arial" pitchFamily="34" charset="0"/>
            </a:endParaRPr>
          </a:p>
        </p:txBody>
      </p:sp>
      <p:pic>
        <p:nvPicPr>
          <p:cNvPr id="1945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 y="1252538"/>
            <a:ext cx="8305800"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56404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304800" y="76200"/>
            <a:ext cx="8382000" cy="533400"/>
          </a:xfrm>
        </p:spPr>
        <p:txBody>
          <a:bodyPr>
            <a:noAutofit/>
          </a:bodyPr>
          <a:lstStyle/>
          <a:p>
            <a:pPr algn="ctr" fontAlgn="auto">
              <a:spcAft>
                <a:spcPts val="0"/>
              </a:spcAft>
              <a:defRPr/>
            </a:pPr>
            <a:r>
              <a:rPr lang="en-US" sz="2400" dirty="0" smtClean="0">
                <a:solidFill>
                  <a:schemeClr val="bg1"/>
                </a:solidFill>
                <a:effectLst/>
                <a:latin typeface="Arial" pitchFamily="34" charset="0"/>
                <a:cs typeface="Arial" pitchFamily="34" charset="0"/>
              </a:rPr>
              <a:t>Bit Logic Instructions: </a:t>
            </a:r>
            <a:r>
              <a:rPr lang="en-US" sz="2400" dirty="0">
                <a:solidFill>
                  <a:schemeClr val="bg1"/>
                </a:solidFill>
                <a:effectLst/>
                <a:latin typeface="Arial" pitchFamily="34" charset="0"/>
                <a:cs typeface="Arial" pitchFamily="34" charset="0"/>
              </a:rPr>
              <a:t>Invert Power Flow</a:t>
            </a:r>
            <a:endParaRPr lang="en-US" sz="2400" dirty="0" smtClean="0">
              <a:solidFill>
                <a:schemeClr val="bg1"/>
              </a:solidFill>
              <a:effectLst/>
              <a:latin typeface="Arial" pitchFamily="34" charset="0"/>
              <a:cs typeface="Arial" pitchFamily="34" charset="0"/>
            </a:endParaRPr>
          </a:p>
        </p:txBody>
      </p:sp>
      <p:sp>
        <p:nvSpPr>
          <p:cNvPr id="6" name="Subtitle 6"/>
          <p:cNvSpPr>
            <a:spLocks noGrp="1"/>
          </p:cNvSpPr>
          <p:nvPr/>
        </p:nvSpPr>
        <p:spPr bwMode="auto">
          <a:xfrm>
            <a:off x="266700" y="914400"/>
            <a:ext cx="8572500" cy="365760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lvl1pPr marL="0" marR="45720" indent="0" algn="r" rtl="0" fontAlgn="base">
              <a:spcBef>
                <a:spcPct val="20000"/>
              </a:spcBef>
              <a:spcAft>
                <a:spcPct val="0"/>
              </a:spcAft>
              <a:buClr>
                <a:srgbClr val="0BD0D9"/>
              </a:buClr>
              <a:buSzPct val="95000"/>
              <a:buFont typeface="Wingdings 2" pitchFamily="18" charset="2"/>
              <a:buNone/>
              <a:defRPr sz="2600" kern="1200">
                <a:solidFill>
                  <a:schemeClr val="tx1"/>
                </a:solidFill>
                <a:latin typeface="+mn-lt"/>
                <a:ea typeface="+mn-ea"/>
                <a:cs typeface="+mn-cs"/>
              </a:defRPr>
            </a:lvl1pPr>
            <a:lvl2pPr marL="457200" indent="0" algn="ctr" rtl="0" fontAlgn="base">
              <a:spcBef>
                <a:spcPct val="20000"/>
              </a:spcBef>
              <a:spcAft>
                <a:spcPct val="0"/>
              </a:spcAft>
              <a:buClr>
                <a:schemeClr val="accent1"/>
              </a:buClr>
              <a:buSzPct val="85000"/>
              <a:buFont typeface="Wingdings 2" pitchFamily="18" charset="2"/>
              <a:buNone/>
              <a:defRPr sz="2400" kern="1200">
                <a:solidFill>
                  <a:schemeClr val="tx1"/>
                </a:solidFill>
                <a:latin typeface="+mn-lt"/>
                <a:ea typeface="+mn-ea"/>
                <a:cs typeface="+mn-cs"/>
              </a:defRPr>
            </a:lvl2pPr>
            <a:lvl3pPr marL="914400" indent="0" algn="ctr" rtl="0" fontAlgn="base">
              <a:spcBef>
                <a:spcPct val="20000"/>
              </a:spcBef>
              <a:spcAft>
                <a:spcPct val="0"/>
              </a:spcAft>
              <a:buClr>
                <a:schemeClr val="accent2"/>
              </a:buClr>
              <a:buSzPct val="70000"/>
              <a:buFont typeface="Wingdings 2" pitchFamily="18" charset="2"/>
              <a:buNone/>
              <a:defRPr sz="2100" kern="1200">
                <a:solidFill>
                  <a:schemeClr val="tx1"/>
                </a:solidFill>
                <a:latin typeface="+mn-lt"/>
                <a:ea typeface="+mn-ea"/>
                <a:cs typeface="+mn-cs"/>
              </a:defRPr>
            </a:lvl3pPr>
            <a:lvl4pPr marL="1371600" indent="0" algn="ctr" rtl="0" fontAlgn="base">
              <a:spcBef>
                <a:spcPct val="20000"/>
              </a:spcBef>
              <a:spcAft>
                <a:spcPct val="0"/>
              </a:spcAft>
              <a:buClr>
                <a:srgbClr val="0BD0D9"/>
              </a:buClr>
              <a:buSzPct val="65000"/>
              <a:buFont typeface="Wingdings 2" pitchFamily="18" charset="2"/>
              <a:buNone/>
              <a:defRPr sz="2000" kern="1200">
                <a:solidFill>
                  <a:schemeClr val="tx1"/>
                </a:solidFill>
                <a:latin typeface="+mn-lt"/>
                <a:ea typeface="+mn-ea"/>
                <a:cs typeface="+mn-cs"/>
              </a:defRPr>
            </a:lvl4pPr>
            <a:lvl5pPr marL="1828800" indent="0" algn="ctr" rtl="0" fontAlgn="base">
              <a:spcBef>
                <a:spcPct val="20000"/>
              </a:spcBef>
              <a:spcAft>
                <a:spcPct val="0"/>
              </a:spcAft>
              <a:buClr>
                <a:srgbClr val="10CF9B"/>
              </a:buClr>
              <a:buSzPct val="65000"/>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 </a:t>
            </a:r>
            <a:r>
              <a:rPr lang="en-US" sz="2400" dirty="0">
                <a:solidFill>
                  <a:schemeClr val="bg1"/>
                </a:solidFill>
                <a:latin typeface="Franklin Gothic Demi" pitchFamily="34" charset="0"/>
              </a:rPr>
              <a:t>The Invert Power Flow instruction negates the RLO</a:t>
            </a:r>
            <a:endParaRPr lang="en-US" sz="2400" dirty="0" smtClean="0">
              <a:solidFill>
                <a:schemeClr val="bg1"/>
              </a:solidFill>
              <a:latin typeface="Franklin Gothic Demi" pitchFamily="34" charset="0"/>
            </a:endParaRPr>
          </a:p>
        </p:txBody>
      </p:sp>
      <p:pic>
        <p:nvPicPr>
          <p:cNvPr id="1955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0" y="1752600"/>
            <a:ext cx="8343900"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55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388" y="2971800"/>
            <a:ext cx="8277225"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20313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304800" y="76200"/>
            <a:ext cx="8382000" cy="533400"/>
          </a:xfrm>
        </p:spPr>
        <p:txBody>
          <a:bodyPr>
            <a:noAutofit/>
          </a:bodyPr>
          <a:lstStyle/>
          <a:p>
            <a:pPr algn="ctr" fontAlgn="auto">
              <a:spcAft>
                <a:spcPts val="0"/>
              </a:spcAft>
              <a:defRPr/>
            </a:pPr>
            <a:r>
              <a:rPr lang="en-US" sz="2400" dirty="0" smtClean="0">
                <a:solidFill>
                  <a:schemeClr val="bg1"/>
                </a:solidFill>
                <a:effectLst/>
                <a:latin typeface="Arial" pitchFamily="34" charset="0"/>
                <a:cs typeface="Arial" pitchFamily="34" charset="0"/>
              </a:rPr>
              <a:t>Bit Logic Instructions: </a:t>
            </a:r>
            <a:r>
              <a:rPr lang="en-US" sz="2400" dirty="0">
                <a:solidFill>
                  <a:schemeClr val="bg1"/>
                </a:solidFill>
                <a:effectLst/>
                <a:latin typeface="Arial" pitchFamily="34" charset="0"/>
                <a:cs typeface="Arial" pitchFamily="34" charset="0"/>
              </a:rPr>
              <a:t>Save RLO to BR Memory</a:t>
            </a:r>
            <a:endParaRPr lang="en-US" sz="2400" dirty="0" smtClean="0">
              <a:solidFill>
                <a:schemeClr val="bg1"/>
              </a:solidFill>
              <a:effectLst/>
              <a:latin typeface="Arial" pitchFamily="34" charset="0"/>
              <a:cs typeface="Arial" pitchFamily="34" charset="0"/>
            </a:endParaRPr>
          </a:p>
        </p:txBody>
      </p:sp>
      <p:sp>
        <p:nvSpPr>
          <p:cNvPr id="6" name="Subtitle 6"/>
          <p:cNvSpPr>
            <a:spLocks noGrp="1"/>
          </p:cNvSpPr>
          <p:nvPr/>
        </p:nvSpPr>
        <p:spPr bwMode="auto">
          <a:xfrm>
            <a:off x="266700" y="914400"/>
            <a:ext cx="8572500" cy="365760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lvl1pPr marL="0" marR="45720" indent="0" algn="r" rtl="0" fontAlgn="base">
              <a:spcBef>
                <a:spcPct val="20000"/>
              </a:spcBef>
              <a:spcAft>
                <a:spcPct val="0"/>
              </a:spcAft>
              <a:buClr>
                <a:srgbClr val="0BD0D9"/>
              </a:buClr>
              <a:buSzPct val="95000"/>
              <a:buFont typeface="Wingdings 2" pitchFamily="18" charset="2"/>
              <a:buNone/>
              <a:defRPr sz="2600" kern="1200">
                <a:solidFill>
                  <a:schemeClr val="tx1"/>
                </a:solidFill>
                <a:latin typeface="+mn-lt"/>
                <a:ea typeface="+mn-ea"/>
                <a:cs typeface="+mn-cs"/>
              </a:defRPr>
            </a:lvl1pPr>
            <a:lvl2pPr marL="457200" indent="0" algn="ctr" rtl="0" fontAlgn="base">
              <a:spcBef>
                <a:spcPct val="20000"/>
              </a:spcBef>
              <a:spcAft>
                <a:spcPct val="0"/>
              </a:spcAft>
              <a:buClr>
                <a:schemeClr val="accent1"/>
              </a:buClr>
              <a:buSzPct val="85000"/>
              <a:buFont typeface="Wingdings 2" pitchFamily="18" charset="2"/>
              <a:buNone/>
              <a:defRPr sz="2400" kern="1200">
                <a:solidFill>
                  <a:schemeClr val="tx1"/>
                </a:solidFill>
                <a:latin typeface="+mn-lt"/>
                <a:ea typeface="+mn-ea"/>
                <a:cs typeface="+mn-cs"/>
              </a:defRPr>
            </a:lvl2pPr>
            <a:lvl3pPr marL="914400" indent="0" algn="ctr" rtl="0" fontAlgn="base">
              <a:spcBef>
                <a:spcPct val="20000"/>
              </a:spcBef>
              <a:spcAft>
                <a:spcPct val="0"/>
              </a:spcAft>
              <a:buClr>
                <a:schemeClr val="accent2"/>
              </a:buClr>
              <a:buSzPct val="70000"/>
              <a:buFont typeface="Wingdings 2" pitchFamily="18" charset="2"/>
              <a:buNone/>
              <a:defRPr sz="2100" kern="1200">
                <a:solidFill>
                  <a:schemeClr val="tx1"/>
                </a:solidFill>
                <a:latin typeface="+mn-lt"/>
                <a:ea typeface="+mn-ea"/>
                <a:cs typeface="+mn-cs"/>
              </a:defRPr>
            </a:lvl3pPr>
            <a:lvl4pPr marL="1371600" indent="0" algn="ctr" rtl="0" fontAlgn="base">
              <a:spcBef>
                <a:spcPct val="20000"/>
              </a:spcBef>
              <a:spcAft>
                <a:spcPct val="0"/>
              </a:spcAft>
              <a:buClr>
                <a:srgbClr val="0BD0D9"/>
              </a:buClr>
              <a:buSzPct val="65000"/>
              <a:buFont typeface="Wingdings 2" pitchFamily="18" charset="2"/>
              <a:buNone/>
              <a:defRPr sz="2000" kern="1200">
                <a:solidFill>
                  <a:schemeClr val="tx1"/>
                </a:solidFill>
                <a:latin typeface="+mn-lt"/>
                <a:ea typeface="+mn-ea"/>
                <a:cs typeface="+mn-cs"/>
              </a:defRPr>
            </a:lvl4pPr>
            <a:lvl5pPr marL="1828800" indent="0" algn="ctr" rtl="0" fontAlgn="base">
              <a:spcBef>
                <a:spcPct val="20000"/>
              </a:spcBef>
              <a:spcAft>
                <a:spcPct val="0"/>
              </a:spcAft>
              <a:buClr>
                <a:srgbClr val="10CF9B"/>
              </a:buClr>
              <a:buSzPct val="65000"/>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 </a:t>
            </a:r>
            <a:r>
              <a:rPr lang="en-US" sz="2400" dirty="0">
                <a:solidFill>
                  <a:schemeClr val="bg1"/>
                </a:solidFill>
                <a:latin typeface="Franklin Gothic Demi" pitchFamily="34" charset="0"/>
              </a:rPr>
              <a:t>The Save RLO to BR Memory instruction saves the RLO to the BR bit of </a:t>
            </a:r>
            <a:r>
              <a:rPr lang="en-US" sz="2400" dirty="0" smtClean="0">
                <a:solidFill>
                  <a:schemeClr val="bg1"/>
                </a:solidFill>
                <a:latin typeface="Franklin Gothic Demi" pitchFamily="34" charset="0"/>
              </a:rPr>
              <a:t>the status </a:t>
            </a:r>
            <a:r>
              <a:rPr lang="en-US" sz="2400" dirty="0">
                <a:solidFill>
                  <a:schemeClr val="bg1"/>
                </a:solidFill>
                <a:latin typeface="Franklin Gothic Demi" pitchFamily="34" charset="0"/>
              </a:rPr>
              <a:t>word</a:t>
            </a:r>
            <a:endParaRPr lang="en-US" sz="2400" dirty="0" smtClean="0">
              <a:solidFill>
                <a:schemeClr val="bg1"/>
              </a:solidFill>
              <a:latin typeface="Franklin Gothic Demi" pitchFamily="34" charset="0"/>
            </a:endParaRPr>
          </a:p>
        </p:txBody>
      </p:sp>
      <p:pic>
        <p:nvPicPr>
          <p:cNvPr id="1966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575" y="1981200"/>
            <a:ext cx="832485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66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863" y="2990850"/>
            <a:ext cx="8296275" cy="356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884626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19890</TotalTime>
  <Words>1178</Words>
  <Application>Microsoft Office PowerPoint</Application>
  <PresentationFormat>On-screen Show (4:3)</PresentationFormat>
  <Paragraphs>72</Paragraphs>
  <Slides>23</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Flow</vt:lpstr>
      <vt:lpstr>Visio</vt:lpstr>
      <vt:lpstr>Ladder programming bit logic  Instruction</vt:lpstr>
      <vt:lpstr>PLC Programming Languages: Structured Text </vt:lpstr>
      <vt:lpstr>Bit Logic Instructions: ---| |--- Normally Open Contact</vt:lpstr>
      <vt:lpstr>Bit Logic Instructions: ---| / |--- Normally Closed Contact</vt:lpstr>
      <vt:lpstr>Bit Logic Instructions: ---( ) Output Coil</vt:lpstr>
      <vt:lpstr>Bit Logic Instructions: Midline Output</vt:lpstr>
      <vt:lpstr>Bit Logic Instructions: Midline Output</vt:lpstr>
      <vt:lpstr>Bit Logic Instructions: Invert Power Flow</vt:lpstr>
      <vt:lpstr>Bit Logic Instructions: Save RLO to BR Memory</vt:lpstr>
      <vt:lpstr>Bit Logic Instructions: Set Coil</vt:lpstr>
      <vt:lpstr>Bit Logic Instructions: Reset Coil</vt:lpstr>
      <vt:lpstr>Bit Logic Instructions: Set Reset Flipflop</vt:lpstr>
      <vt:lpstr>Bit Logic Instructions: Set Reset Flipflop</vt:lpstr>
      <vt:lpstr>Bit Logic Instructions: Reset Set Flipflop</vt:lpstr>
      <vt:lpstr>Bit Logic Instructions: Reset Set Flipflop</vt:lpstr>
      <vt:lpstr>Bit Logic Instr. ---( N )---Negative RLO Edge Detection</vt:lpstr>
      <vt:lpstr>Bit Logic Instr. ---( N )---Negative RLO Edge Detection</vt:lpstr>
      <vt:lpstr>Bit Logic Instr.: ---( P )--- Positive RLO Edge Detection</vt:lpstr>
      <vt:lpstr>Bit Logic Instr.: ---( P )--- Positive RLO Edge Detection</vt:lpstr>
      <vt:lpstr>Bit Logic Instructions: Address Negative Edge Detection</vt:lpstr>
      <vt:lpstr>Bit Logic Instructions: Address Negative Edge Detection</vt:lpstr>
      <vt:lpstr>Bit Logic Instructions: Address Positive Edge Detection</vt:lpstr>
      <vt:lpstr>Bit Logic Instructions: Address Positive Edge Detection</vt:lpstr>
    </vt:vector>
  </TitlesOfParts>
  <Company>ETF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Razvoj laboratorije za Embedded sisteme na ETF I.Sarajevo</dc:title>
  <dc:creator>STROKS</dc:creator>
  <cp:lastModifiedBy>ismail - [2010]</cp:lastModifiedBy>
  <cp:revision>999</cp:revision>
  <dcterms:created xsi:type="dcterms:W3CDTF">2009-10-15T19:09:20Z</dcterms:created>
  <dcterms:modified xsi:type="dcterms:W3CDTF">2012-11-15T19:50:28Z</dcterms:modified>
</cp:coreProperties>
</file>