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337" r:id="rId2"/>
    <p:sldId id="391" r:id="rId3"/>
    <p:sldId id="445" r:id="rId4"/>
    <p:sldId id="446"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463" r:id="rId22"/>
    <p:sldId id="464" r:id="rId23"/>
    <p:sldId id="465" r:id="rId24"/>
    <p:sldId id="466" r:id="rId25"/>
    <p:sldId id="467" r:id="rId26"/>
    <p:sldId id="469" r:id="rId27"/>
    <p:sldId id="468" r:id="rId28"/>
    <p:sldId id="470" r:id="rId29"/>
    <p:sldId id="471" r:id="rId30"/>
    <p:sldId id="472" r:id="rId31"/>
    <p:sldId id="473" r:id="rId32"/>
    <p:sldId id="474" r:id="rId33"/>
    <p:sldId id="475" r:id="rId34"/>
    <p:sldId id="476" r:id="rId35"/>
    <p:sldId id="477" r:id="rId36"/>
    <p:sldId id="478" r:id="rId37"/>
    <p:sldId id="479" r:id="rId38"/>
    <p:sldId id="480" r:id="rId39"/>
    <p:sldId id="481" r:id="rId40"/>
    <p:sldId id="482" r:id="rId41"/>
    <p:sldId id="483" r:id="rId42"/>
    <p:sldId id="484" r:id="rId43"/>
    <p:sldId id="485"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995" autoAdjust="0"/>
    <p:restoredTop sz="94660"/>
  </p:normalViewPr>
  <p:slideViewPr>
    <p:cSldViewPr>
      <p:cViewPr varScale="1">
        <p:scale>
          <a:sx n="108" d="100"/>
          <a:sy n="108" d="100"/>
        </p:scale>
        <p:origin x="130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C6CDD14-F9F1-4D70-8E01-8CD3926A622C}" type="datetimeFigureOut">
              <a:rPr lang="en-US"/>
              <a:pPr>
                <a:defRPr/>
              </a:pPr>
              <a:t>6/24/2019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EA7CADE-1FA7-4454-BCBB-C50E3173D6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EB375CC8-4068-44A3-8C75-F625F40549F3}" type="datetimeFigureOut">
              <a:rPr lang="en-US"/>
              <a:pPr>
                <a:defRPr/>
              </a:pPr>
              <a:t>6/24/2019</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935AE881-F61F-49CA-9CE1-C7A67175781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F0F41143-AA7F-4B1A-8639-58C31EEAFD54}" type="datetimeFigureOut">
              <a:rPr lang="en-US"/>
              <a:pPr>
                <a:defRPr/>
              </a:pPr>
              <a:t>6/24/2019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C51CB98-8ECD-403B-9F93-0100A3AA86F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A87A658D-58BF-464F-8FC4-A20DF0C55860}" type="datetimeFigureOut">
              <a:rPr lang="en-US"/>
              <a:pPr>
                <a:defRPr/>
              </a:pPr>
              <a:t>6/24/2019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95860F2-7EC6-4E94-B1DF-495CE427E36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A9E41F05-2921-4FFA-AD1B-C81B6F33C28A}" type="datetimeFigureOut">
              <a:rPr lang="en-US"/>
              <a:pPr>
                <a:defRPr/>
              </a:pPr>
              <a:t>6/24/2019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8AD1D99-75EE-4A34-8EE6-B89476A7475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071B8F4-1039-4A80-A980-60B8381012D5}" type="datetimeFigureOut">
              <a:rPr lang="en-US"/>
              <a:pPr>
                <a:defRPr/>
              </a:pPr>
              <a:t>6/24/2019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3E0F96-6AFC-4085-A57F-52383A082AC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E0B19A80-0E8B-4DC0-A13A-95FCEBD91672}" type="datetimeFigureOut">
              <a:rPr lang="en-US"/>
              <a:pPr>
                <a:defRPr/>
              </a:pPr>
              <a:t>6/24/2019</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B2B6F1C-034A-4DFF-B81D-75420850A92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4BA0CBDD-2DBE-457C-A3E2-C3D095C62261}" type="datetimeFigureOut">
              <a:rPr lang="en-US"/>
              <a:pPr>
                <a:defRPr/>
              </a:pPr>
              <a:t>6/24/2019</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66ADA5A7-A9F7-4F9B-B4BD-26DA9495142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2978452F-7275-4267-9012-A6046B1998B4}" type="datetimeFigureOut">
              <a:rPr lang="en-US"/>
              <a:pPr>
                <a:defRPr/>
              </a:pPr>
              <a:t>6/24/2019</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6A3CA27-FE6B-4FD9-9450-F1052718BC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56E8146-D6B7-478B-A53F-149D940636D5}" type="datetimeFigureOut">
              <a:rPr lang="en-US"/>
              <a:pPr>
                <a:defRPr/>
              </a:pPr>
              <a:t>6/24/2019</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7477956-DBB2-4A00-8900-F60D37501B1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B22A3F49-4CB6-45E3-8A11-9C81E1291981}" type="datetimeFigureOut">
              <a:rPr lang="en-US"/>
              <a:pPr>
                <a:defRPr/>
              </a:pPr>
              <a:t>6/24/2019</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B9450EE-B11F-49B8-95D3-14DD180849E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77ACED6-9D74-44D8-B23B-2F352F80DF62}" type="datetimeFigureOut">
              <a:rPr lang="en-US"/>
              <a:pPr>
                <a:defRPr/>
              </a:pPr>
              <a:t>6/24/2019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7566834-5E83-4993-A342-D1DDB72A7F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D1F04F9B-C6D9-43B4-8799-D6E05CD53A76}" type="datetimeFigureOut">
              <a:rPr lang="en-US"/>
              <a:pPr>
                <a:defRPr/>
              </a:pPr>
              <a:t>6/24/2019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279A7D0A-EC5B-423D-A629-01A1968114A7}"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image" Target="../media/image27.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image" Target="../media/image28.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image" Target="../media/image29.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image" Target="../media/image30.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image" Target="../media/image31.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image" Target="../media/image32.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image" Target="../media/image33.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grayscl/>
            <a:lum bright="-6000"/>
          </a:blip>
          <a:srcRect/>
          <a:stretch>
            <a:fillRect/>
          </a:stretch>
        </p:blipFill>
        <p:spPr bwMode="auto">
          <a:xfrm>
            <a:off x="0" y="1057926"/>
            <a:ext cx="9144000" cy="5876274"/>
          </a:xfrm>
          <a:prstGeom prst="rect">
            <a:avLst/>
          </a:prstGeom>
          <a:noFill/>
          <a:ln w="9525">
            <a:noFill/>
            <a:miter lim="800000"/>
            <a:headEnd/>
            <a:tailEnd/>
          </a:ln>
          <a:effectLst/>
        </p:spPr>
      </p:pic>
      <p:sp>
        <p:nvSpPr>
          <p:cNvPr id="8" name="Title 7"/>
          <p:cNvSpPr>
            <a:spLocks noGrp="1"/>
          </p:cNvSpPr>
          <p:nvPr>
            <p:ph type="ctrTitle"/>
          </p:nvPr>
        </p:nvSpPr>
        <p:spPr>
          <a:xfrm>
            <a:off x="682752" y="2514600"/>
            <a:ext cx="7851648" cy="1828800"/>
          </a:xfrm>
        </p:spPr>
        <p:txBody>
          <a:bodyPr>
            <a:normAutofit/>
          </a:bodyPr>
          <a:lstStyle/>
          <a:p>
            <a:pPr algn="ctr"/>
            <a:r>
              <a:rPr lang="en-US" dirty="0">
                <a:solidFill>
                  <a:srgbClr val="FFFF00"/>
                </a:solidFill>
              </a:rPr>
              <a:t>Developing Fundamental</a:t>
            </a:r>
            <a:br>
              <a:rPr lang="en-US" dirty="0">
                <a:solidFill>
                  <a:srgbClr val="FFFF00"/>
                </a:solidFill>
              </a:rPr>
            </a:br>
            <a:r>
              <a:rPr lang="en-US" dirty="0">
                <a:solidFill>
                  <a:srgbClr val="FFFF00"/>
                </a:solidFill>
              </a:rPr>
              <a:t>I/O discrete devices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Motor Starters</a:t>
            </a:r>
          </a:p>
        </p:txBody>
      </p:sp>
      <p:sp>
        <p:nvSpPr>
          <p:cNvPr id="6" name="Subtitle 6"/>
          <p:cNvSpPr>
            <a:spLocks noGrp="1"/>
          </p:cNvSpPr>
          <p:nvPr/>
        </p:nvSpPr>
        <p:spPr bwMode="auto">
          <a:xfrm>
            <a:off x="266700" y="914400"/>
            <a:ext cx="8572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The function of the overload relay can be summarized as follows:</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Overload relays are designed to meet the special protective needs of motor control circuits</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They allow harmless temporary overloads that occur when a motor starts</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The overload relay will trip and disconnect power to the motor if an overload condition persists</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Overload relays can be reset after the overload condition has been corrected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Motor Starters</a:t>
            </a:r>
          </a:p>
        </p:txBody>
      </p:sp>
      <p:graphicFrame>
        <p:nvGraphicFramePr>
          <p:cNvPr id="202754" name="Object 2"/>
          <p:cNvGraphicFramePr>
            <a:graphicFrameLocks noChangeAspect="1"/>
          </p:cNvGraphicFramePr>
          <p:nvPr/>
        </p:nvGraphicFramePr>
        <p:xfrm>
          <a:off x="1200567" y="686869"/>
          <a:ext cx="6800433" cy="5561531"/>
        </p:xfrm>
        <a:graphic>
          <a:graphicData uri="http://schemas.openxmlformats.org/presentationml/2006/ole">
            <mc:AlternateContent xmlns:mc="http://schemas.openxmlformats.org/markup-compatibility/2006">
              <mc:Choice xmlns:v="urn:schemas-microsoft-com:vml" Requires="v">
                <p:oleObj spid="_x0000_s202755" name="Visio" r:id="rId3" imgW="3188801" imgH="2608345" progId="Visio.Drawing.11">
                  <p:embed/>
                </p:oleObj>
              </mc:Choice>
              <mc:Fallback>
                <p:oleObj name="Visio" r:id="rId3" imgW="3188801" imgH="2608345"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567" y="686869"/>
                        <a:ext cx="6800433" cy="5561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9"/>
          <p:cNvSpPr>
            <a:spLocks noChangeArrowheads="1"/>
          </p:cNvSpPr>
          <p:nvPr/>
        </p:nvSpPr>
        <p:spPr bwMode="auto">
          <a:xfrm>
            <a:off x="2057400" y="6305490"/>
            <a:ext cx="43434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Three-phase magnetic motor starter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Motor Starters</a:t>
            </a:r>
          </a:p>
        </p:txBody>
      </p:sp>
      <p:sp>
        <p:nvSpPr>
          <p:cNvPr id="5" name="Rectangle 9"/>
          <p:cNvSpPr>
            <a:spLocks noChangeArrowheads="1"/>
          </p:cNvSpPr>
          <p:nvPr/>
        </p:nvSpPr>
        <p:spPr bwMode="auto">
          <a:xfrm>
            <a:off x="3276600" y="6305490"/>
            <a:ext cx="31242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PLC control of a motor</a:t>
            </a:r>
          </a:p>
        </p:txBody>
      </p:sp>
      <p:graphicFrame>
        <p:nvGraphicFramePr>
          <p:cNvPr id="203779" name="Object 3"/>
          <p:cNvGraphicFramePr>
            <a:graphicFrameLocks noChangeAspect="1"/>
          </p:cNvGraphicFramePr>
          <p:nvPr/>
        </p:nvGraphicFramePr>
        <p:xfrm>
          <a:off x="1981200" y="740365"/>
          <a:ext cx="5334000" cy="5535487"/>
        </p:xfrm>
        <a:graphic>
          <a:graphicData uri="http://schemas.openxmlformats.org/presentationml/2006/ole">
            <mc:AlternateContent xmlns:mc="http://schemas.openxmlformats.org/markup-compatibility/2006">
              <mc:Choice xmlns:v="urn:schemas-microsoft-com:vml" Requires="v">
                <p:oleObj spid="_x0000_s203780" name="Visio" r:id="rId3" imgW="3109499" imgH="3227334" progId="Visio.Drawing.11">
                  <p:embed/>
                </p:oleObj>
              </mc:Choice>
              <mc:Fallback>
                <p:oleObj name="Visio" r:id="rId3" imgW="3109499" imgH="3227334"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740365"/>
                        <a:ext cx="5334000" cy="5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Manually Operated Switches</a:t>
            </a:r>
          </a:p>
        </p:txBody>
      </p:sp>
      <p:sp>
        <p:nvSpPr>
          <p:cNvPr id="6" name="Subtitle 6"/>
          <p:cNvSpPr>
            <a:spLocks noGrp="1"/>
          </p:cNvSpPr>
          <p:nvPr/>
        </p:nvSpPr>
        <p:spPr bwMode="auto">
          <a:xfrm>
            <a:off x="266700" y="838200"/>
            <a:ext cx="8572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Manually operated switches are controlled by hand such as toggle switches, pushbutton switches, knife switches, and selector switches.</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Pushbutton switches are the most common form of manual control and can be divided as:</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a:t>
            </a:r>
            <a:r>
              <a:rPr lang="en-US" sz="2400" dirty="0">
                <a:solidFill>
                  <a:srgbClr val="FF0000"/>
                </a:solidFill>
                <a:latin typeface="Franklin Gothic Demi" pitchFamily="34" charset="0"/>
              </a:rPr>
              <a:t>Normally open (NO) </a:t>
            </a:r>
            <a:r>
              <a:rPr lang="en-US" sz="2400" dirty="0">
                <a:solidFill>
                  <a:schemeClr val="bg1"/>
                </a:solidFill>
                <a:latin typeface="Franklin Gothic Demi" pitchFamily="34" charset="0"/>
              </a:rPr>
              <a:t>pushbutton , which makes a circuit when it is pressed</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a:t>
            </a:r>
            <a:r>
              <a:rPr lang="en-US" sz="2400" dirty="0">
                <a:solidFill>
                  <a:srgbClr val="FF0000"/>
                </a:solidFill>
                <a:latin typeface="Franklin Gothic Demi" pitchFamily="34" charset="0"/>
              </a:rPr>
              <a:t>Normally closed (NC) </a:t>
            </a:r>
            <a:r>
              <a:rPr lang="en-US" sz="2400" dirty="0">
                <a:solidFill>
                  <a:schemeClr val="bg1"/>
                </a:solidFill>
                <a:latin typeface="Franklin Gothic Demi" pitchFamily="34" charset="0"/>
              </a:rPr>
              <a:t>pushbutton, which opens the circuit when it is pressed</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a:t>
            </a:r>
            <a:r>
              <a:rPr lang="en-US" sz="2400" dirty="0">
                <a:solidFill>
                  <a:srgbClr val="FF0000"/>
                </a:solidFill>
                <a:latin typeface="Franklin Gothic Demi" pitchFamily="34" charset="0"/>
              </a:rPr>
              <a:t>Break-before-make</a:t>
            </a:r>
            <a:r>
              <a:rPr lang="en-US" sz="2400" dirty="0">
                <a:solidFill>
                  <a:schemeClr val="bg1"/>
                </a:solidFill>
                <a:latin typeface="Franklin Gothic Demi" pitchFamily="34" charset="0"/>
              </a:rPr>
              <a:t> pushbutton in which the top section contacts are NC and the bottom section contacts are NO. When the button is pressed, the top contacts open before the bottom contacts are closed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Manually Operated Switches</a:t>
            </a:r>
          </a:p>
        </p:txBody>
      </p:sp>
      <p:graphicFrame>
        <p:nvGraphicFramePr>
          <p:cNvPr id="204802" name="Object 2"/>
          <p:cNvGraphicFramePr>
            <a:graphicFrameLocks noChangeAspect="1"/>
          </p:cNvGraphicFramePr>
          <p:nvPr/>
        </p:nvGraphicFramePr>
        <p:xfrm>
          <a:off x="228600" y="1905000"/>
          <a:ext cx="8686800" cy="1876943"/>
        </p:xfrm>
        <a:graphic>
          <a:graphicData uri="http://schemas.openxmlformats.org/presentationml/2006/ole">
            <mc:AlternateContent xmlns:mc="http://schemas.openxmlformats.org/markup-compatibility/2006">
              <mc:Choice xmlns:v="urn:schemas-microsoft-com:vml" Requires="v">
                <p:oleObj spid="_x0000_s204803" name="Visio" r:id="rId3" imgW="4643749" imgH="1002648" progId="Visio.Drawing.11">
                  <p:embed/>
                </p:oleObj>
              </mc:Choice>
              <mc:Fallback>
                <p:oleObj name="Visio" r:id="rId3" imgW="4643749" imgH="1002648"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05000"/>
                        <a:ext cx="8686800" cy="187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9"/>
          <p:cNvSpPr>
            <a:spLocks noChangeArrowheads="1"/>
          </p:cNvSpPr>
          <p:nvPr/>
        </p:nvSpPr>
        <p:spPr bwMode="auto">
          <a:xfrm>
            <a:off x="1828800" y="4191000"/>
            <a:ext cx="57912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Commonly used types of pushbutton switches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Manually Operated Switches</a:t>
            </a:r>
          </a:p>
        </p:txBody>
      </p:sp>
      <p:sp>
        <p:nvSpPr>
          <p:cNvPr id="6" name="Subtitle 6"/>
          <p:cNvSpPr>
            <a:spLocks noGrp="1"/>
          </p:cNvSpPr>
          <p:nvPr/>
        </p:nvSpPr>
        <p:spPr bwMode="auto">
          <a:xfrm>
            <a:off x="266700" y="838200"/>
            <a:ext cx="8572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The </a:t>
            </a:r>
            <a:r>
              <a:rPr lang="en-US" sz="2400" dirty="0">
                <a:solidFill>
                  <a:srgbClr val="FF0000"/>
                </a:solidFill>
                <a:latin typeface="Franklin Gothic Demi" pitchFamily="34" charset="0"/>
              </a:rPr>
              <a:t>selector switch </a:t>
            </a:r>
            <a:r>
              <a:rPr lang="en-US" sz="2400" dirty="0">
                <a:solidFill>
                  <a:schemeClr val="bg1"/>
                </a:solidFill>
                <a:latin typeface="Franklin Gothic Demi" pitchFamily="34" charset="0"/>
              </a:rPr>
              <a:t>is another common manually operated switch</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The main difference between a pushbutton and selector switch is the operator mechanism. A selector switch operator is rotated (instead of pushed) to open and close contacts of the attached contact block</a:t>
            </a:r>
          </a:p>
        </p:txBody>
      </p:sp>
      <p:graphicFrame>
        <p:nvGraphicFramePr>
          <p:cNvPr id="205826" name="Object 2"/>
          <p:cNvGraphicFramePr>
            <a:graphicFrameLocks noChangeAspect="1"/>
          </p:cNvGraphicFramePr>
          <p:nvPr/>
        </p:nvGraphicFramePr>
        <p:xfrm>
          <a:off x="1071603" y="3352800"/>
          <a:ext cx="6624597" cy="2667000"/>
        </p:xfrm>
        <a:graphic>
          <a:graphicData uri="http://schemas.openxmlformats.org/presentationml/2006/ole">
            <mc:AlternateContent xmlns:mc="http://schemas.openxmlformats.org/markup-compatibility/2006">
              <mc:Choice xmlns:v="urn:schemas-microsoft-com:vml" Requires="v">
                <p:oleObj spid="_x0000_s205827" name="Visio" r:id="rId3" imgW="3063914" imgH="1233925" progId="Visio.Drawing.11">
                  <p:embed/>
                </p:oleObj>
              </mc:Choice>
              <mc:Fallback>
                <p:oleObj name="Visio" r:id="rId3" imgW="3063914" imgH="1233925"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603" y="3352800"/>
                        <a:ext cx="6624597"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9"/>
          <p:cNvSpPr>
            <a:spLocks noChangeArrowheads="1"/>
          </p:cNvSpPr>
          <p:nvPr/>
        </p:nvSpPr>
        <p:spPr bwMode="auto">
          <a:xfrm>
            <a:off x="2819400" y="6153090"/>
            <a:ext cx="37338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Three-position selector switch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Manually Operated Switches</a:t>
            </a:r>
          </a:p>
        </p:txBody>
      </p:sp>
      <p:sp>
        <p:nvSpPr>
          <p:cNvPr id="6" name="Subtitle 6"/>
          <p:cNvSpPr>
            <a:spLocks noGrp="1"/>
          </p:cNvSpPr>
          <p:nvPr/>
        </p:nvSpPr>
        <p:spPr bwMode="auto">
          <a:xfrm>
            <a:off x="266700" y="838200"/>
            <a:ext cx="8572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rgbClr val="FF0000"/>
                </a:solidFill>
                <a:latin typeface="Franklin Gothic Demi" pitchFamily="34" charset="0"/>
              </a:rPr>
              <a:t>Dual in-line package (DIP) switches </a:t>
            </a:r>
            <a:r>
              <a:rPr lang="en-US" sz="2400" dirty="0">
                <a:solidFill>
                  <a:schemeClr val="bg1"/>
                </a:solidFill>
                <a:latin typeface="Franklin Gothic Demi" pitchFamily="34" charset="0"/>
              </a:rPr>
              <a:t>are small switch assemblies designed for mounting on printed circuit board modules</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The pins or terminals on the bottom of the DIP switch are the same size and spacing as an integrated circuit (IC) chip</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DIP switches use binary (on/off) settings to set the parameters for a particular module</a:t>
            </a:r>
          </a:p>
        </p:txBody>
      </p:sp>
      <p:sp>
        <p:nvSpPr>
          <p:cNvPr id="5" name="Rectangle 9"/>
          <p:cNvSpPr>
            <a:spLocks noChangeArrowheads="1"/>
          </p:cNvSpPr>
          <p:nvPr/>
        </p:nvSpPr>
        <p:spPr bwMode="auto">
          <a:xfrm>
            <a:off x="3657600" y="6019800"/>
            <a:ext cx="16002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DIP switch</a:t>
            </a:r>
          </a:p>
        </p:txBody>
      </p:sp>
      <p:graphicFrame>
        <p:nvGraphicFramePr>
          <p:cNvPr id="206851" name="Object 3"/>
          <p:cNvGraphicFramePr>
            <a:graphicFrameLocks noChangeAspect="1"/>
          </p:cNvGraphicFramePr>
          <p:nvPr/>
        </p:nvGraphicFramePr>
        <p:xfrm>
          <a:off x="5398511" y="3810000"/>
          <a:ext cx="3288289" cy="2667000"/>
        </p:xfrm>
        <a:graphic>
          <a:graphicData uri="http://schemas.openxmlformats.org/presentationml/2006/ole">
            <mc:AlternateContent xmlns:mc="http://schemas.openxmlformats.org/markup-compatibility/2006">
              <mc:Choice xmlns:v="urn:schemas-microsoft-com:vml" Requires="v">
                <p:oleObj spid="_x0000_s206852" name="Visio" r:id="rId3" imgW="1722794" imgH="1397386" progId="Visio.Drawing.11">
                  <p:embed/>
                </p:oleObj>
              </mc:Choice>
              <mc:Fallback>
                <p:oleObj name="Visio" r:id="rId3" imgW="1722794" imgH="1397386"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8511" y="3810000"/>
                        <a:ext cx="328828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Mechanically Operated Switches</a:t>
            </a:r>
          </a:p>
        </p:txBody>
      </p:sp>
      <p:sp>
        <p:nvSpPr>
          <p:cNvPr id="6" name="Subtitle 6"/>
          <p:cNvSpPr>
            <a:spLocks noGrp="1"/>
          </p:cNvSpPr>
          <p:nvPr/>
        </p:nvSpPr>
        <p:spPr bwMode="auto">
          <a:xfrm>
            <a:off x="266700" y="838200"/>
            <a:ext cx="8572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 mechanically operated switch is controlled automatically</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by factors such as pressure, position, or temperature</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The </a:t>
            </a:r>
            <a:r>
              <a:rPr lang="en-US" sz="2400" dirty="0">
                <a:solidFill>
                  <a:srgbClr val="FF0000"/>
                </a:solidFill>
                <a:latin typeface="Franklin Gothic Demi" pitchFamily="34" charset="0"/>
              </a:rPr>
              <a:t>limit switch</a:t>
            </a:r>
            <a:r>
              <a:rPr lang="en-US" sz="2400" dirty="0">
                <a:solidFill>
                  <a:schemeClr val="bg1"/>
                </a:solidFill>
                <a:latin typeface="Franklin Gothic Demi" pitchFamily="34" charset="0"/>
              </a:rPr>
              <a:t> is a very</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common industrial control device</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Limit switches are</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designed to operate only when a</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predetermined limit is</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reached, and they are usually actuated by contact with</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an object such as a cam</a:t>
            </a:r>
          </a:p>
        </p:txBody>
      </p:sp>
      <p:sp>
        <p:nvSpPr>
          <p:cNvPr id="5" name="Rectangle 9"/>
          <p:cNvSpPr>
            <a:spLocks noChangeArrowheads="1"/>
          </p:cNvSpPr>
          <p:nvPr/>
        </p:nvSpPr>
        <p:spPr bwMode="auto">
          <a:xfrm>
            <a:off x="2286000" y="6019800"/>
            <a:ext cx="44196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Mechanically operated limit switch</a:t>
            </a:r>
          </a:p>
        </p:txBody>
      </p:sp>
      <p:graphicFrame>
        <p:nvGraphicFramePr>
          <p:cNvPr id="209923" name="Object 3"/>
          <p:cNvGraphicFramePr>
            <a:graphicFrameLocks noChangeAspect="1"/>
          </p:cNvGraphicFramePr>
          <p:nvPr/>
        </p:nvGraphicFramePr>
        <p:xfrm>
          <a:off x="152400" y="3413125"/>
          <a:ext cx="8800576" cy="2378075"/>
        </p:xfrm>
        <a:graphic>
          <a:graphicData uri="http://schemas.openxmlformats.org/presentationml/2006/ole">
            <mc:AlternateContent xmlns:mc="http://schemas.openxmlformats.org/markup-compatibility/2006">
              <mc:Choice xmlns:v="urn:schemas-microsoft-com:vml" Requires="v">
                <p:oleObj spid="_x0000_s209924" name="Visio" r:id="rId3" imgW="5750873" imgH="1553692" progId="Visio.Drawing.11">
                  <p:embed/>
                </p:oleObj>
              </mc:Choice>
              <mc:Fallback>
                <p:oleObj name="Visio" r:id="rId3" imgW="5750873" imgH="1553692"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413125"/>
                        <a:ext cx="8800576"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Mechanically Operated Switches</a:t>
            </a:r>
          </a:p>
        </p:txBody>
      </p:sp>
      <p:sp>
        <p:nvSpPr>
          <p:cNvPr id="6" name="Subtitle 6"/>
          <p:cNvSpPr>
            <a:spLocks noGrp="1"/>
          </p:cNvSpPr>
          <p:nvPr/>
        </p:nvSpPr>
        <p:spPr bwMode="auto">
          <a:xfrm>
            <a:off x="266700" y="838200"/>
            <a:ext cx="8572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The </a:t>
            </a:r>
            <a:r>
              <a:rPr lang="en-US" sz="2400" dirty="0">
                <a:solidFill>
                  <a:srgbClr val="FF0000"/>
                </a:solidFill>
                <a:latin typeface="Franklin Gothic Demi" pitchFamily="34" charset="0"/>
              </a:rPr>
              <a:t>temperature switch</a:t>
            </a:r>
            <a:r>
              <a:rPr lang="en-US" sz="2400" dirty="0">
                <a:solidFill>
                  <a:schemeClr val="bg1"/>
                </a:solidFill>
                <a:latin typeface="Franklin Gothic Demi" pitchFamily="34" charset="0"/>
              </a:rPr>
              <a:t>, or </a:t>
            </a:r>
            <a:r>
              <a:rPr lang="en-US" sz="2400" dirty="0">
                <a:solidFill>
                  <a:srgbClr val="FF0000"/>
                </a:solidFill>
                <a:latin typeface="Franklin Gothic Demi" pitchFamily="34" charset="0"/>
              </a:rPr>
              <a:t>thermostat</a:t>
            </a:r>
            <a:r>
              <a:rPr lang="sr-Latn-CS" sz="2400" dirty="0">
                <a:solidFill>
                  <a:schemeClr val="bg1"/>
                </a:solidFill>
                <a:latin typeface="Franklin Gothic Demi" pitchFamily="34" charset="0"/>
              </a:rPr>
              <a:t> i</a:t>
            </a:r>
            <a:r>
              <a:rPr lang="en-US" sz="2400" dirty="0">
                <a:solidFill>
                  <a:schemeClr val="bg1"/>
                </a:solidFill>
                <a:latin typeface="Franklin Gothic Demi" pitchFamily="34" charset="0"/>
              </a:rPr>
              <a:t>s used to sense temperature changes. Although</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there are many types available, they are all actuated</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by some specific environmental temperature change</a:t>
            </a:r>
          </a:p>
        </p:txBody>
      </p:sp>
      <p:sp>
        <p:nvSpPr>
          <p:cNvPr id="5" name="Rectangle 9"/>
          <p:cNvSpPr>
            <a:spLocks noChangeArrowheads="1"/>
          </p:cNvSpPr>
          <p:nvPr/>
        </p:nvSpPr>
        <p:spPr bwMode="auto">
          <a:xfrm>
            <a:off x="3124200" y="6229290"/>
            <a:ext cx="26670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Temperature switch</a:t>
            </a:r>
          </a:p>
        </p:txBody>
      </p:sp>
      <p:graphicFrame>
        <p:nvGraphicFramePr>
          <p:cNvPr id="210947" name="Object 3"/>
          <p:cNvGraphicFramePr>
            <a:graphicFrameLocks noChangeAspect="1"/>
          </p:cNvGraphicFramePr>
          <p:nvPr/>
        </p:nvGraphicFramePr>
        <p:xfrm>
          <a:off x="1524000" y="2438400"/>
          <a:ext cx="5963342" cy="3810000"/>
        </p:xfrm>
        <a:graphic>
          <a:graphicData uri="http://schemas.openxmlformats.org/presentationml/2006/ole">
            <mc:AlternateContent xmlns:mc="http://schemas.openxmlformats.org/markup-compatibility/2006">
              <mc:Choice xmlns:v="urn:schemas-microsoft-com:vml" Requires="v">
                <p:oleObj spid="_x0000_s210948" name="Visio" r:id="rId3" imgW="3068515" imgH="1961270" progId="Visio.Drawing.11">
                  <p:embed/>
                </p:oleObj>
              </mc:Choice>
              <mc:Fallback>
                <p:oleObj name="Visio" r:id="rId3" imgW="3068515" imgH="1961270"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438400"/>
                        <a:ext cx="596334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Mechanically Operated Switches</a:t>
            </a:r>
          </a:p>
        </p:txBody>
      </p:sp>
      <p:sp>
        <p:nvSpPr>
          <p:cNvPr id="6" name="Subtitle 6"/>
          <p:cNvSpPr>
            <a:spLocks noGrp="1"/>
          </p:cNvSpPr>
          <p:nvPr/>
        </p:nvSpPr>
        <p:spPr bwMode="auto">
          <a:xfrm>
            <a:off x="266700" y="838200"/>
            <a:ext cx="43053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rgbClr val="FF0000"/>
                </a:solidFill>
                <a:latin typeface="Franklin Gothic Demi" pitchFamily="34" charset="0"/>
              </a:rPr>
              <a:t>Pressure switches</a:t>
            </a:r>
            <a:r>
              <a:rPr lang="sr-Latn-CS" sz="2400" dirty="0">
                <a:solidFill>
                  <a:srgbClr val="FF0000"/>
                </a:solidFill>
                <a:latin typeface="Franklin Gothic Demi" pitchFamily="34" charset="0"/>
              </a:rPr>
              <a:t> </a:t>
            </a:r>
            <a:r>
              <a:rPr lang="en-US" sz="2400" dirty="0">
                <a:solidFill>
                  <a:schemeClr val="bg1"/>
                </a:solidFill>
                <a:latin typeface="Franklin Gothic Demi" pitchFamily="34" charset="0"/>
              </a:rPr>
              <a:t>are used to control the pressure of liquids and gases.</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Although many different types are available, they are</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all basically designed to actuate (open or close) their</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contacts when a specified pressure is reached</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rgbClr val="FF0000"/>
                </a:solidFill>
                <a:latin typeface="Franklin Gothic Demi" pitchFamily="34" charset="0"/>
              </a:rPr>
              <a:t>Pressure</a:t>
            </a:r>
            <a:r>
              <a:rPr lang="sr-Latn-CS" sz="2400" dirty="0">
                <a:solidFill>
                  <a:srgbClr val="FF0000"/>
                </a:solidFill>
                <a:latin typeface="Franklin Gothic Demi" pitchFamily="34" charset="0"/>
              </a:rPr>
              <a:t> </a:t>
            </a:r>
            <a:r>
              <a:rPr lang="en-US" sz="2400" dirty="0">
                <a:solidFill>
                  <a:srgbClr val="FF0000"/>
                </a:solidFill>
                <a:latin typeface="Franklin Gothic Demi" pitchFamily="34" charset="0"/>
              </a:rPr>
              <a:t>switches </a:t>
            </a:r>
            <a:r>
              <a:rPr lang="en-US" sz="2400" dirty="0">
                <a:solidFill>
                  <a:schemeClr val="bg1"/>
                </a:solidFill>
                <a:latin typeface="Franklin Gothic Demi" pitchFamily="34" charset="0"/>
              </a:rPr>
              <a:t>can be pneumatically (air) or</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hydraulically</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(liquid) operated switches</a:t>
            </a:r>
          </a:p>
        </p:txBody>
      </p:sp>
      <p:sp>
        <p:nvSpPr>
          <p:cNvPr id="5" name="Rectangle 9"/>
          <p:cNvSpPr>
            <a:spLocks noChangeArrowheads="1"/>
          </p:cNvSpPr>
          <p:nvPr/>
        </p:nvSpPr>
        <p:spPr bwMode="auto">
          <a:xfrm>
            <a:off x="5715000" y="5791200"/>
            <a:ext cx="26670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Pressure switch</a:t>
            </a:r>
          </a:p>
        </p:txBody>
      </p:sp>
      <p:graphicFrame>
        <p:nvGraphicFramePr>
          <p:cNvPr id="211972" name="Object 4"/>
          <p:cNvGraphicFramePr>
            <a:graphicFrameLocks noChangeAspect="1"/>
          </p:cNvGraphicFramePr>
          <p:nvPr/>
        </p:nvGraphicFramePr>
        <p:xfrm>
          <a:off x="4800600" y="990600"/>
          <a:ext cx="4067175" cy="4615674"/>
        </p:xfrm>
        <a:graphic>
          <a:graphicData uri="http://schemas.openxmlformats.org/presentationml/2006/ole">
            <mc:AlternateContent xmlns:mc="http://schemas.openxmlformats.org/markup-compatibility/2006">
              <mc:Choice xmlns:v="urn:schemas-microsoft-com:vml" Requires="v">
                <p:oleObj spid="_x0000_s211973" name="Visio" r:id="rId3" imgW="2496312" imgH="2832472" progId="Visio.Drawing.11">
                  <p:embed/>
                </p:oleObj>
              </mc:Choice>
              <mc:Fallback>
                <p:oleObj name="Visio" r:id="rId3" imgW="2496312" imgH="2832472" progId="Visio.Drawing.11">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990600"/>
                        <a:ext cx="4067175" cy="461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Electromagnetic Control Relays</a:t>
            </a:r>
          </a:p>
        </p:txBody>
      </p:sp>
      <p:sp>
        <p:nvSpPr>
          <p:cNvPr id="3" name="Subtitle 6"/>
          <p:cNvSpPr>
            <a:spLocks noGrp="1"/>
          </p:cNvSpPr>
          <p:nvPr/>
        </p:nvSpPr>
        <p:spPr bwMode="auto">
          <a:xfrm>
            <a:off x="266700" y="914400"/>
            <a:ext cx="86487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An electrical relay is a magnetic switch. It uses</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electromagnetism</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to switch contacts.</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A relay will usually</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have only one coil but may have any number of different</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contacts</a:t>
            </a:r>
            <a:endParaRPr lang="sr-Latn-CS" sz="2400" dirty="0">
              <a:solidFill>
                <a:schemeClr val="bg1"/>
              </a:solidFill>
              <a:latin typeface="Franklin Gothic Demi" pitchFamily="34" charset="0"/>
            </a:endParaRPr>
          </a:p>
        </p:txBody>
      </p:sp>
      <p:graphicFrame>
        <p:nvGraphicFramePr>
          <p:cNvPr id="137217" name="Object 1"/>
          <p:cNvGraphicFramePr>
            <a:graphicFrameLocks noChangeAspect="1"/>
          </p:cNvGraphicFramePr>
          <p:nvPr/>
        </p:nvGraphicFramePr>
        <p:xfrm>
          <a:off x="1447800" y="2780517"/>
          <a:ext cx="5791200" cy="3315483"/>
        </p:xfrm>
        <a:graphic>
          <a:graphicData uri="http://schemas.openxmlformats.org/presentationml/2006/ole">
            <mc:AlternateContent xmlns:mc="http://schemas.openxmlformats.org/markup-compatibility/2006">
              <mc:Choice xmlns:v="urn:schemas-microsoft-com:vml" Requires="v">
                <p:oleObj spid="_x0000_s137218" name="Visio" r:id="rId3" imgW="3163824" imgH="1810867" progId="Visio.Drawing.11">
                  <p:embed/>
                </p:oleObj>
              </mc:Choice>
              <mc:Fallback>
                <p:oleObj name="Visio" r:id="rId3" imgW="3163824" imgH="1810867"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780517"/>
                        <a:ext cx="5791200" cy="331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9"/>
          <p:cNvSpPr>
            <a:spLocks noChangeArrowheads="1"/>
          </p:cNvSpPr>
          <p:nvPr/>
        </p:nvSpPr>
        <p:spPr bwMode="auto">
          <a:xfrm>
            <a:off x="2057400" y="6153090"/>
            <a:ext cx="45720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Electromechanical control relay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Mechanically Operated Switches</a:t>
            </a:r>
          </a:p>
        </p:txBody>
      </p:sp>
      <p:sp>
        <p:nvSpPr>
          <p:cNvPr id="6" name="Subtitle 6"/>
          <p:cNvSpPr>
            <a:spLocks noGrp="1"/>
          </p:cNvSpPr>
          <p:nvPr/>
        </p:nvSpPr>
        <p:spPr bwMode="auto">
          <a:xfrm>
            <a:off x="266700" y="838200"/>
            <a:ext cx="8572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Level switches are used to sense liquid levels in vessels</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and provide automatic control for motors that transfer liquids</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from sumps or into tanks. They are also used to open</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or close piping solenoid valves to control fluids</a:t>
            </a:r>
          </a:p>
        </p:txBody>
      </p:sp>
      <p:sp>
        <p:nvSpPr>
          <p:cNvPr id="5" name="Rectangle 9"/>
          <p:cNvSpPr>
            <a:spLocks noChangeArrowheads="1"/>
          </p:cNvSpPr>
          <p:nvPr/>
        </p:nvSpPr>
        <p:spPr bwMode="auto">
          <a:xfrm>
            <a:off x="3124200" y="6229290"/>
            <a:ext cx="26670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Float type level switch</a:t>
            </a:r>
          </a:p>
        </p:txBody>
      </p:sp>
      <p:graphicFrame>
        <p:nvGraphicFramePr>
          <p:cNvPr id="212995" name="Object 3"/>
          <p:cNvGraphicFramePr>
            <a:graphicFrameLocks noChangeAspect="1"/>
          </p:cNvGraphicFramePr>
          <p:nvPr/>
        </p:nvGraphicFramePr>
        <p:xfrm>
          <a:off x="877157" y="2590800"/>
          <a:ext cx="7200043" cy="3428999"/>
        </p:xfrm>
        <a:graphic>
          <a:graphicData uri="http://schemas.openxmlformats.org/presentationml/2006/ole">
            <mc:AlternateContent xmlns:mc="http://schemas.openxmlformats.org/markup-compatibility/2006">
              <mc:Choice xmlns:v="urn:schemas-microsoft-com:vml" Requires="v">
                <p:oleObj spid="_x0000_s212996" name="Visio" r:id="rId3" imgW="2673565" imgH="1273105" progId="Visio.Drawing.11">
                  <p:embed/>
                </p:oleObj>
              </mc:Choice>
              <mc:Fallback>
                <p:oleObj name="Visio" r:id="rId3" imgW="2673565" imgH="1273105"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157" y="2590800"/>
                        <a:ext cx="7200043"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Sensors</a:t>
            </a:r>
          </a:p>
        </p:txBody>
      </p:sp>
      <p:sp>
        <p:nvSpPr>
          <p:cNvPr id="6" name="Subtitle 6"/>
          <p:cNvSpPr>
            <a:spLocks noGrp="1"/>
          </p:cNvSpPr>
          <p:nvPr/>
        </p:nvSpPr>
        <p:spPr bwMode="auto">
          <a:xfrm>
            <a:off x="266700" y="1219200"/>
            <a:ext cx="8572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Sensors are used for detecting, and often measuring, the</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magnitude of something</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They convert mechanical, magnetic,</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thermal, optical, and chemical variations into electric</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voltages and currents</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Sensors are usually categorized</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by what they measure, and they play an important role in</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modern manufacturing process control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Proximity Sensor</a:t>
            </a:r>
          </a:p>
        </p:txBody>
      </p:sp>
      <p:sp>
        <p:nvSpPr>
          <p:cNvPr id="6" name="Subtitle 6"/>
          <p:cNvSpPr>
            <a:spLocks noGrp="1"/>
          </p:cNvSpPr>
          <p:nvPr/>
        </p:nvSpPr>
        <p:spPr bwMode="auto">
          <a:xfrm>
            <a:off x="266700" y="1219200"/>
            <a:ext cx="8572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Proximity sensors or switches are devices that detect the presence of an</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object (usually called the target) without physical contact</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These solid-state electronic devices are completely encapsulated</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to protect against excessive vibration, liquids,</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chemicals, and corrosive agents found in the industrial</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environment</a:t>
            </a:r>
          </a:p>
        </p:txBody>
      </p:sp>
      <p:graphicFrame>
        <p:nvGraphicFramePr>
          <p:cNvPr id="215043" name="Object 3"/>
          <p:cNvGraphicFramePr>
            <a:graphicFrameLocks noChangeAspect="1"/>
          </p:cNvGraphicFramePr>
          <p:nvPr/>
        </p:nvGraphicFramePr>
        <p:xfrm>
          <a:off x="1676400" y="4114800"/>
          <a:ext cx="6811779" cy="2286000"/>
        </p:xfrm>
        <a:graphic>
          <a:graphicData uri="http://schemas.openxmlformats.org/presentationml/2006/ole">
            <mc:AlternateContent xmlns:mc="http://schemas.openxmlformats.org/markup-compatibility/2006">
              <mc:Choice xmlns:v="urn:schemas-microsoft-com:vml" Requires="v">
                <p:oleObj spid="_x0000_s215044" name="Visio" r:id="rId3" imgW="3041787" imgH="1020541" progId="Visio.Drawing.11">
                  <p:embed/>
                </p:oleObj>
              </mc:Choice>
              <mc:Fallback>
                <p:oleObj name="Visio" r:id="rId3" imgW="3041787" imgH="1020541"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114800"/>
                        <a:ext cx="681177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9"/>
          <p:cNvSpPr>
            <a:spLocks noChangeArrowheads="1"/>
          </p:cNvSpPr>
          <p:nvPr/>
        </p:nvSpPr>
        <p:spPr bwMode="auto">
          <a:xfrm>
            <a:off x="228600" y="6096000"/>
            <a:ext cx="26670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Proximity sensor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Proximity Sensor</a:t>
            </a:r>
          </a:p>
        </p:txBody>
      </p:sp>
      <p:sp>
        <p:nvSpPr>
          <p:cNvPr id="6" name="Subtitle 6"/>
          <p:cNvSpPr>
            <a:spLocks noGrp="1"/>
          </p:cNvSpPr>
          <p:nvPr/>
        </p:nvSpPr>
        <p:spPr bwMode="auto">
          <a:xfrm>
            <a:off x="266700" y="1219200"/>
            <a:ext cx="8572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Proximity sensors are used when:</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The object being detected is too small, lightweight,</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or soft to operate a mechanical switch</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Rapid response and high switching rates are required,</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as in counting or ejection control applications</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An object has to be sensed through nonmetallic barriers</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such as glass, plastic, and paper cartons</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Unfriendly</a:t>
            </a:r>
            <a:r>
              <a:rPr lang="en-US" sz="2400" dirty="0">
                <a:solidFill>
                  <a:schemeClr val="bg1"/>
                </a:solidFill>
                <a:latin typeface="Franklin Gothic Demi" pitchFamily="34" charset="0"/>
              </a:rPr>
              <a:t> environments demand improved sealing</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properties, preventing proper operation of mechanical</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switches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Proximity Sensor</a:t>
            </a:r>
          </a:p>
        </p:txBody>
      </p:sp>
      <p:sp>
        <p:nvSpPr>
          <p:cNvPr id="6" name="Subtitle 6"/>
          <p:cNvSpPr>
            <a:spLocks noGrp="1"/>
          </p:cNvSpPr>
          <p:nvPr/>
        </p:nvSpPr>
        <p:spPr bwMode="auto">
          <a:xfrm>
            <a:off x="266700" y="990600"/>
            <a:ext cx="8572500" cy="5410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Proximity sensors are used when:</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The object being detected is too small, lightweight,</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or soft to operate a mechanical switch</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Rapid response and high switching rates are required,</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as in counting or ejection control applications</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An object has to be sensed through nonmetallic barriers</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such as glass, plastic, and paper cartons</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Unfriendly</a:t>
            </a:r>
            <a:r>
              <a:rPr lang="en-US" sz="2400" dirty="0">
                <a:solidFill>
                  <a:schemeClr val="bg1"/>
                </a:solidFill>
                <a:latin typeface="Franklin Gothic Demi" pitchFamily="34" charset="0"/>
              </a:rPr>
              <a:t> environments demand improved sealing</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properties, preventing proper operation of mechanical</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switches</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Long life and reliable service are required</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 fast electronic control system requires a bounce</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free</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input signal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a:solidFill>
                  <a:schemeClr val="bg1"/>
                </a:solidFill>
                <a:effectLst/>
                <a:latin typeface="Arial" pitchFamily="34" charset="0"/>
                <a:cs typeface="Arial" pitchFamily="34" charset="0"/>
              </a:rPr>
              <a:t>Inductive p</a:t>
            </a:r>
            <a:r>
              <a:rPr lang="en-US" sz="2400" dirty="0" err="1">
                <a:solidFill>
                  <a:schemeClr val="bg1"/>
                </a:solidFill>
                <a:effectLst/>
                <a:latin typeface="Arial" pitchFamily="34" charset="0"/>
                <a:cs typeface="Arial" pitchFamily="34" charset="0"/>
              </a:rPr>
              <a:t>roximity</a:t>
            </a:r>
            <a:r>
              <a:rPr lang="en-US" sz="2400" dirty="0">
                <a:solidFill>
                  <a:schemeClr val="bg1"/>
                </a:solidFill>
                <a:effectLst/>
                <a:latin typeface="Arial" pitchFamily="34" charset="0"/>
                <a:cs typeface="Arial" pitchFamily="34" charset="0"/>
              </a:rPr>
              <a:t> </a:t>
            </a:r>
            <a:r>
              <a:rPr lang="sr-Latn-CS" sz="2400" dirty="0">
                <a:solidFill>
                  <a:schemeClr val="bg1"/>
                </a:solidFill>
                <a:effectLst/>
                <a:latin typeface="Arial" pitchFamily="34" charset="0"/>
                <a:cs typeface="Arial" pitchFamily="34" charset="0"/>
              </a:rPr>
              <a:t>s</a:t>
            </a:r>
            <a:r>
              <a:rPr lang="en-US" sz="2400" dirty="0" err="1">
                <a:solidFill>
                  <a:schemeClr val="bg1"/>
                </a:solidFill>
                <a:effectLst/>
                <a:latin typeface="Arial" pitchFamily="34" charset="0"/>
                <a:cs typeface="Arial" pitchFamily="34" charset="0"/>
              </a:rPr>
              <a:t>ensor</a:t>
            </a:r>
            <a:endParaRPr lang="en-US" sz="2400" dirty="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66700" y="990600"/>
            <a:ext cx="8572500" cy="5410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rgbClr val="FF0000"/>
                </a:solidFill>
                <a:latin typeface="Franklin Gothic Demi" pitchFamily="34" charset="0"/>
              </a:rPr>
              <a:t>Inductive</a:t>
            </a:r>
            <a:r>
              <a:rPr lang="sr-Latn-CS" sz="2400" dirty="0">
                <a:solidFill>
                  <a:schemeClr val="bg1"/>
                </a:solidFill>
                <a:latin typeface="Franklin Gothic Demi" pitchFamily="34" charset="0"/>
              </a:rPr>
              <a:t> </a:t>
            </a:r>
            <a:r>
              <a:rPr lang="en-US" sz="2400" dirty="0">
                <a:solidFill>
                  <a:srgbClr val="FF0000"/>
                </a:solidFill>
                <a:latin typeface="Franklin Gothic Demi" pitchFamily="34" charset="0"/>
              </a:rPr>
              <a:t>proximity</a:t>
            </a:r>
            <a:r>
              <a:rPr lang="en-US" sz="2400" dirty="0">
                <a:solidFill>
                  <a:schemeClr val="bg1"/>
                </a:solidFill>
                <a:latin typeface="Franklin Gothic Demi" pitchFamily="34" charset="0"/>
              </a:rPr>
              <a:t> sensors are used to detect both ferrous metals</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(containing iron) and nonferrous metals (such as copper,</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aluminum, and brass)</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rgbClr val="FF0000"/>
                </a:solidFill>
                <a:latin typeface="Franklin Gothic Demi" pitchFamily="34" charset="0"/>
              </a:rPr>
              <a:t>Inductive proximity </a:t>
            </a:r>
            <a:r>
              <a:rPr lang="en-US" sz="2400" dirty="0">
                <a:solidFill>
                  <a:schemeClr val="bg1"/>
                </a:solidFill>
                <a:latin typeface="Franklin Gothic Demi" pitchFamily="34" charset="0"/>
              </a:rPr>
              <a:t>sensors operate under the electrical</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principle of inductance, where a fluctuating current</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induces an electromotive force (</a:t>
            </a:r>
            <a:r>
              <a:rPr lang="en-US" sz="2400" dirty="0" err="1">
                <a:solidFill>
                  <a:schemeClr val="bg1"/>
                </a:solidFill>
                <a:latin typeface="Franklin Gothic Demi" pitchFamily="34" charset="0"/>
              </a:rPr>
              <a:t>emf</a:t>
            </a:r>
            <a:r>
              <a:rPr lang="en-US" sz="2400" dirty="0">
                <a:solidFill>
                  <a:schemeClr val="bg1"/>
                </a:solidFill>
                <a:latin typeface="Franklin Gothic Demi" pitchFamily="34" charset="0"/>
              </a:rPr>
              <a:t>) in a target object</a:t>
            </a:r>
          </a:p>
        </p:txBody>
      </p:sp>
      <p:graphicFrame>
        <p:nvGraphicFramePr>
          <p:cNvPr id="216066" name="Object 2"/>
          <p:cNvGraphicFramePr>
            <a:graphicFrameLocks noChangeAspect="1"/>
          </p:cNvGraphicFramePr>
          <p:nvPr/>
        </p:nvGraphicFramePr>
        <p:xfrm>
          <a:off x="228600" y="3657600"/>
          <a:ext cx="8640446" cy="2665071"/>
        </p:xfrm>
        <a:graphic>
          <a:graphicData uri="http://schemas.openxmlformats.org/presentationml/2006/ole">
            <mc:AlternateContent xmlns:mc="http://schemas.openxmlformats.org/markup-compatibility/2006">
              <mc:Choice xmlns:v="urn:schemas-microsoft-com:vml" Requires="v">
                <p:oleObj spid="_x0000_s216067" name="Visio" r:id="rId3" imgW="5378776" imgH="1658652" progId="Visio.Drawing.11">
                  <p:embed/>
                </p:oleObj>
              </mc:Choice>
              <mc:Fallback>
                <p:oleObj name="Visio" r:id="rId3" imgW="5378776" imgH="1658652"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657600"/>
                        <a:ext cx="8640446" cy="266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9"/>
          <p:cNvSpPr>
            <a:spLocks noChangeArrowheads="1"/>
          </p:cNvSpPr>
          <p:nvPr/>
        </p:nvSpPr>
        <p:spPr bwMode="auto">
          <a:xfrm>
            <a:off x="1524000" y="6229290"/>
            <a:ext cx="35052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Inductive proximity sensor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a:solidFill>
                  <a:schemeClr val="bg1"/>
                </a:solidFill>
                <a:effectLst/>
                <a:latin typeface="Arial" pitchFamily="34" charset="0"/>
                <a:cs typeface="Arial" pitchFamily="34" charset="0"/>
              </a:rPr>
              <a:t>Inductive p</a:t>
            </a:r>
            <a:r>
              <a:rPr lang="en-US" sz="2400" dirty="0" err="1">
                <a:solidFill>
                  <a:schemeClr val="bg1"/>
                </a:solidFill>
                <a:effectLst/>
                <a:latin typeface="Arial" pitchFamily="34" charset="0"/>
                <a:cs typeface="Arial" pitchFamily="34" charset="0"/>
              </a:rPr>
              <a:t>roximity</a:t>
            </a:r>
            <a:r>
              <a:rPr lang="en-US" sz="2400" dirty="0">
                <a:solidFill>
                  <a:schemeClr val="bg1"/>
                </a:solidFill>
                <a:effectLst/>
                <a:latin typeface="Arial" pitchFamily="34" charset="0"/>
                <a:cs typeface="Arial" pitchFamily="34" charset="0"/>
              </a:rPr>
              <a:t> </a:t>
            </a:r>
            <a:r>
              <a:rPr lang="sr-Latn-CS" sz="2400" dirty="0">
                <a:solidFill>
                  <a:schemeClr val="bg1"/>
                </a:solidFill>
                <a:effectLst/>
                <a:latin typeface="Arial" pitchFamily="34" charset="0"/>
                <a:cs typeface="Arial" pitchFamily="34" charset="0"/>
              </a:rPr>
              <a:t>s</a:t>
            </a:r>
            <a:r>
              <a:rPr lang="en-US" sz="2400" dirty="0" err="1">
                <a:solidFill>
                  <a:schemeClr val="bg1"/>
                </a:solidFill>
                <a:effectLst/>
                <a:latin typeface="Arial" pitchFamily="34" charset="0"/>
                <a:cs typeface="Arial" pitchFamily="34" charset="0"/>
              </a:rPr>
              <a:t>ensor</a:t>
            </a:r>
            <a:endParaRPr lang="en-US" sz="2400" dirty="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66700" y="838200"/>
            <a:ext cx="8572500" cy="5410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The operation of </a:t>
            </a:r>
            <a:r>
              <a:rPr lang="en-US" sz="2400" dirty="0">
                <a:solidFill>
                  <a:srgbClr val="FF0000"/>
                </a:solidFill>
                <a:latin typeface="Franklin Gothic Demi" pitchFamily="34" charset="0"/>
              </a:rPr>
              <a:t>inductive proximity </a:t>
            </a:r>
            <a:r>
              <a:rPr lang="en-US" sz="2400" dirty="0">
                <a:solidFill>
                  <a:schemeClr val="bg1"/>
                </a:solidFill>
                <a:latin typeface="Franklin Gothic Demi" pitchFamily="34" charset="0"/>
              </a:rPr>
              <a:t>sensor can be summarized as follows:</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The oscillator circuit generates a high-frequency electromagnetic field that radiates from the end of the sensor</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When a metal object enters the field, eddy currents are induced in the surface of the object</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The eddy currents on the object absorb some of the radiated energy from the sensor, resulting in a loss of energy and change of strength of the oscillator</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The sensor’s detection circuit monitors the oscillator’s strength and triggers a solid-state output at a specific level</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Once the metal object leaves the sensing area, the oscillator returns to its initial value.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a:solidFill>
                  <a:schemeClr val="bg1"/>
                </a:solidFill>
                <a:effectLst/>
                <a:latin typeface="Arial" pitchFamily="34" charset="0"/>
                <a:cs typeface="Arial" pitchFamily="34" charset="0"/>
              </a:rPr>
              <a:t>Inductive p</a:t>
            </a:r>
            <a:r>
              <a:rPr lang="en-US" sz="2400" dirty="0" err="1">
                <a:solidFill>
                  <a:schemeClr val="bg1"/>
                </a:solidFill>
                <a:effectLst/>
                <a:latin typeface="Arial" pitchFamily="34" charset="0"/>
                <a:cs typeface="Arial" pitchFamily="34" charset="0"/>
              </a:rPr>
              <a:t>roximity</a:t>
            </a:r>
            <a:r>
              <a:rPr lang="en-US" sz="2400" dirty="0">
                <a:solidFill>
                  <a:schemeClr val="bg1"/>
                </a:solidFill>
                <a:effectLst/>
                <a:latin typeface="Arial" pitchFamily="34" charset="0"/>
                <a:cs typeface="Arial" pitchFamily="34" charset="0"/>
              </a:rPr>
              <a:t> </a:t>
            </a:r>
            <a:r>
              <a:rPr lang="sr-Latn-CS" sz="2400" dirty="0">
                <a:solidFill>
                  <a:schemeClr val="bg1"/>
                </a:solidFill>
                <a:effectLst/>
                <a:latin typeface="Arial" pitchFamily="34" charset="0"/>
                <a:cs typeface="Arial" pitchFamily="34" charset="0"/>
              </a:rPr>
              <a:t>s</a:t>
            </a:r>
            <a:r>
              <a:rPr lang="en-US" sz="2400" dirty="0" err="1">
                <a:solidFill>
                  <a:schemeClr val="bg1"/>
                </a:solidFill>
                <a:effectLst/>
                <a:latin typeface="Arial" pitchFamily="34" charset="0"/>
                <a:cs typeface="Arial" pitchFamily="34" charset="0"/>
              </a:rPr>
              <a:t>ensor</a:t>
            </a:r>
            <a:r>
              <a:rPr lang="en-US" sz="2400" dirty="0">
                <a:solidFill>
                  <a:schemeClr val="bg1"/>
                </a:solidFill>
                <a:effectLst/>
                <a:latin typeface="Arial" pitchFamily="34" charset="0"/>
                <a:cs typeface="Arial" pitchFamily="34" charset="0"/>
              </a:rPr>
              <a:t>: wiring diagram</a:t>
            </a:r>
          </a:p>
        </p:txBody>
      </p:sp>
      <p:graphicFrame>
        <p:nvGraphicFramePr>
          <p:cNvPr id="220162" name="Object 2"/>
          <p:cNvGraphicFramePr>
            <a:graphicFrameLocks noChangeAspect="1"/>
          </p:cNvGraphicFramePr>
          <p:nvPr/>
        </p:nvGraphicFramePr>
        <p:xfrm>
          <a:off x="1203710" y="1066800"/>
          <a:ext cx="6035290" cy="3061962"/>
        </p:xfrm>
        <a:graphic>
          <a:graphicData uri="http://schemas.openxmlformats.org/presentationml/2006/ole">
            <mc:AlternateContent xmlns:mc="http://schemas.openxmlformats.org/markup-compatibility/2006">
              <mc:Choice xmlns:v="urn:schemas-microsoft-com:vml" Requires="v">
                <p:oleObj spid="_x0000_s220163" name="Visio" r:id="rId3" imgW="3567567" imgH="1809803" progId="Visio.Drawing.11">
                  <p:embed/>
                </p:oleObj>
              </mc:Choice>
              <mc:Fallback>
                <p:oleObj name="Visio" r:id="rId3" imgW="3567567" imgH="1809803"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710" y="1066800"/>
                        <a:ext cx="6035290" cy="30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9"/>
          <p:cNvSpPr>
            <a:spLocks noChangeArrowheads="1"/>
          </p:cNvSpPr>
          <p:nvPr/>
        </p:nvSpPr>
        <p:spPr bwMode="auto">
          <a:xfrm>
            <a:off x="1295400" y="4572000"/>
            <a:ext cx="2590800" cy="707886"/>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Typical three-wire DC sensor connection</a:t>
            </a:r>
          </a:p>
        </p:txBody>
      </p:sp>
      <p:sp>
        <p:nvSpPr>
          <p:cNvPr id="8" name="Rectangle 9"/>
          <p:cNvSpPr>
            <a:spLocks noChangeArrowheads="1"/>
          </p:cNvSpPr>
          <p:nvPr/>
        </p:nvSpPr>
        <p:spPr bwMode="auto">
          <a:xfrm>
            <a:off x="4800600" y="4572000"/>
            <a:ext cx="2590800" cy="707886"/>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Typical t</a:t>
            </a:r>
            <a:r>
              <a:rPr lang="sr-Latn-CS" sz="2000" i="1" dirty="0">
                <a:solidFill>
                  <a:schemeClr val="bg1"/>
                </a:solidFill>
                <a:latin typeface="Franklin Gothic Demi" pitchFamily="34" charset="0"/>
              </a:rPr>
              <a:t>wo</a:t>
            </a:r>
            <a:r>
              <a:rPr lang="en-US" sz="2000" i="1" dirty="0">
                <a:solidFill>
                  <a:schemeClr val="bg1"/>
                </a:solidFill>
                <a:latin typeface="Franklin Gothic Demi" pitchFamily="34" charset="0"/>
              </a:rPr>
              <a:t>-wire DC sensor connection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a:solidFill>
                  <a:schemeClr val="bg1"/>
                </a:solidFill>
                <a:effectLst/>
                <a:latin typeface="Arial" pitchFamily="34" charset="0"/>
                <a:cs typeface="Arial" pitchFamily="34" charset="0"/>
              </a:rPr>
              <a:t>Inductive p</a:t>
            </a:r>
            <a:r>
              <a:rPr lang="en-US" sz="2400" dirty="0" err="1">
                <a:solidFill>
                  <a:schemeClr val="bg1"/>
                </a:solidFill>
                <a:effectLst/>
                <a:latin typeface="Arial" pitchFamily="34" charset="0"/>
                <a:cs typeface="Arial" pitchFamily="34" charset="0"/>
              </a:rPr>
              <a:t>roximity</a:t>
            </a:r>
            <a:r>
              <a:rPr lang="en-US" sz="2400" dirty="0">
                <a:solidFill>
                  <a:schemeClr val="bg1"/>
                </a:solidFill>
                <a:effectLst/>
                <a:latin typeface="Arial" pitchFamily="34" charset="0"/>
                <a:cs typeface="Arial" pitchFamily="34" charset="0"/>
              </a:rPr>
              <a:t> </a:t>
            </a:r>
            <a:r>
              <a:rPr lang="sr-Latn-CS" sz="2400" dirty="0">
                <a:solidFill>
                  <a:schemeClr val="bg1"/>
                </a:solidFill>
                <a:effectLst/>
                <a:latin typeface="Arial" pitchFamily="34" charset="0"/>
                <a:cs typeface="Arial" pitchFamily="34" charset="0"/>
              </a:rPr>
              <a:t>s</a:t>
            </a:r>
            <a:r>
              <a:rPr lang="en-US" sz="2400" dirty="0" err="1">
                <a:solidFill>
                  <a:schemeClr val="bg1"/>
                </a:solidFill>
                <a:effectLst/>
                <a:latin typeface="Arial" pitchFamily="34" charset="0"/>
                <a:cs typeface="Arial" pitchFamily="34" charset="0"/>
              </a:rPr>
              <a:t>ensor</a:t>
            </a:r>
            <a:r>
              <a:rPr lang="sr-Latn-CS" sz="2400" dirty="0">
                <a:solidFill>
                  <a:schemeClr val="bg1"/>
                </a:solidFill>
                <a:effectLst/>
                <a:latin typeface="Arial" pitchFamily="34" charset="0"/>
                <a:cs typeface="Arial" pitchFamily="34" charset="0"/>
              </a:rPr>
              <a:t>: sensing range</a:t>
            </a:r>
            <a:endParaRPr lang="en-US" sz="2400" dirty="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66700" y="914400"/>
            <a:ext cx="4076700" cy="5410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Hysteresis is the distance between the operating point</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when the target approaches the proximity sensor face and</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the release point when the target is moving away from the</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sensor</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face</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Most proximity</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sensors come equipped with an LED status indicator to</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verify the output switching action</a:t>
            </a:r>
          </a:p>
        </p:txBody>
      </p:sp>
      <p:graphicFrame>
        <p:nvGraphicFramePr>
          <p:cNvPr id="221187" name="Object 3"/>
          <p:cNvGraphicFramePr>
            <a:graphicFrameLocks noChangeAspect="1"/>
          </p:cNvGraphicFramePr>
          <p:nvPr/>
        </p:nvGraphicFramePr>
        <p:xfrm>
          <a:off x="4311382" y="1066800"/>
          <a:ext cx="4607193" cy="4114800"/>
        </p:xfrm>
        <a:graphic>
          <a:graphicData uri="http://schemas.openxmlformats.org/presentationml/2006/ole">
            <mc:AlternateContent xmlns:mc="http://schemas.openxmlformats.org/markup-compatibility/2006">
              <mc:Choice xmlns:v="urn:schemas-microsoft-com:vml" Requires="v">
                <p:oleObj spid="_x0000_s221188" name="Visio" r:id="rId3" imgW="2748124" imgH="2454691" progId="Visio.Drawing.11">
                  <p:embed/>
                </p:oleObj>
              </mc:Choice>
              <mc:Fallback>
                <p:oleObj name="Visio" r:id="rId3" imgW="2748124" imgH="2454691"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382" y="1066800"/>
                        <a:ext cx="460719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9"/>
          <p:cNvSpPr>
            <a:spLocks noChangeArrowheads="1"/>
          </p:cNvSpPr>
          <p:nvPr/>
        </p:nvSpPr>
        <p:spPr bwMode="auto">
          <a:xfrm>
            <a:off x="4876800" y="5410200"/>
            <a:ext cx="40386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Proximity sensor sensing range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a:solidFill>
                  <a:schemeClr val="bg1"/>
                </a:solidFill>
                <a:effectLst/>
                <a:latin typeface="Arial" pitchFamily="34" charset="0"/>
                <a:cs typeface="Arial" pitchFamily="34" charset="0"/>
              </a:rPr>
              <a:t>Capacitive proximity sensors</a:t>
            </a:r>
            <a:endParaRPr lang="en-US" sz="2400" dirty="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66700" y="762000"/>
            <a:ext cx="8572500" cy="5410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rgbClr val="FF0000"/>
                </a:solidFill>
                <a:latin typeface="Franklin Gothic Demi" pitchFamily="34" charset="0"/>
              </a:rPr>
              <a:t>Capacitive proximity </a:t>
            </a:r>
            <a:r>
              <a:rPr lang="en-US" sz="2400" dirty="0">
                <a:solidFill>
                  <a:schemeClr val="bg1"/>
                </a:solidFill>
                <a:latin typeface="Franklin Gothic Demi" pitchFamily="34" charset="0"/>
              </a:rPr>
              <a:t>sensors are similar to inductive</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proximity sensors. The main differences between the</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two types are that capacitive proximity sensors produce</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an electrostatic field instead of an electromagnetic field</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and are actuated by both conductive and nonconductive</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materials</a:t>
            </a:r>
          </a:p>
        </p:txBody>
      </p:sp>
      <p:graphicFrame>
        <p:nvGraphicFramePr>
          <p:cNvPr id="222210" name="Object 2"/>
          <p:cNvGraphicFramePr>
            <a:graphicFrameLocks noChangeAspect="1"/>
          </p:cNvGraphicFramePr>
          <p:nvPr/>
        </p:nvGraphicFramePr>
        <p:xfrm>
          <a:off x="1143000" y="2667000"/>
          <a:ext cx="6917498" cy="3730091"/>
        </p:xfrm>
        <a:graphic>
          <a:graphicData uri="http://schemas.openxmlformats.org/presentationml/2006/ole">
            <mc:AlternateContent xmlns:mc="http://schemas.openxmlformats.org/markup-compatibility/2006">
              <mc:Choice xmlns:v="urn:schemas-microsoft-com:vml" Requires="v">
                <p:oleObj spid="_x0000_s222211" name="Visio" r:id="rId3" imgW="3196883" imgH="1724314" progId="Visio.Drawing.11">
                  <p:embed/>
                </p:oleObj>
              </mc:Choice>
              <mc:Fallback>
                <p:oleObj name="Visio" r:id="rId3" imgW="3196883" imgH="1724314"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667000"/>
                        <a:ext cx="6917498" cy="373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9"/>
          <p:cNvSpPr>
            <a:spLocks noChangeArrowheads="1"/>
          </p:cNvSpPr>
          <p:nvPr/>
        </p:nvSpPr>
        <p:spPr bwMode="auto">
          <a:xfrm>
            <a:off x="3505200" y="6324600"/>
            <a:ext cx="40386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Capacitive proximity sensor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Electromagnetic Control Relays</a:t>
            </a:r>
          </a:p>
        </p:txBody>
      </p:sp>
      <p:sp>
        <p:nvSpPr>
          <p:cNvPr id="3" name="Subtitle 6"/>
          <p:cNvSpPr>
            <a:spLocks noGrp="1"/>
          </p:cNvSpPr>
          <p:nvPr/>
        </p:nvSpPr>
        <p:spPr bwMode="auto">
          <a:xfrm>
            <a:off x="266700" y="990600"/>
            <a:ext cx="86487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rgbClr val="00B0F0"/>
                </a:solidFill>
                <a:latin typeface="Franklin Gothic Demi" pitchFamily="34" charset="0"/>
              </a:rPr>
              <a:t>The coil and contacts are insulated</a:t>
            </a:r>
            <a:r>
              <a:rPr lang="sr-Latn-CS" sz="2400" dirty="0">
                <a:solidFill>
                  <a:srgbClr val="00B0F0"/>
                </a:solidFill>
                <a:latin typeface="Franklin Gothic Demi" pitchFamily="34" charset="0"/>
              </a:rPr>
              <a:t> </a:t>
            </a:r>
            <a:r>
              <a:rPr lang="en-US" sz="2400" dirty="0">
                <a:solidFill>
                  <a:srgbClr val="00B0F0"/>
                </a:solidFill>
                <a:latin typeface="Franklin Gothic Demi" pitchFamily="34" charset="0"/>
              </a:rPr>
              <a:t>from each other; therefore, under normal conditions,</a:t>
            </a:r>
            <a:r>
              <a:rPr lang="sr-Latn-CS" sz="2400" dirty="0">
                <a:solidFill>
                  <a:srgbClr val="00B0F0"/>
                </a:solidFill>
                <a:latin typeface="Franklin Gothic Demi" pitchFamily="34" charset="0"/>
              </a:rPr>
              <a:t> </a:t>
            </a:r>
            <a:r>
              <a:rPr lang="en-US" sz="2400" dirty="0">
                <a:solidFill>
                  <a:srgbClr val="00B0F0"/>
                </a:solidFill>
                <a:latin typeface="Franklin Gothic Demi" pitchFamily="34" charset="0"/>
              </a:rPr>
              <a:t>no electric circuit will exist between them</a:t>
            </a:r>
            <a:endParaRPr lang="sr-Latn-CS" sz="2400" dirty="0">
              <a:solidFill>
                <a:srgbClr val="00B0F0"/>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The letter </a:t>
            </a:r>
            <a:r>
              <a:rPr lang="en-US" sz="2400" dirty="0">
                <a:solidFill>
                  <a:srgbClr val="FF0000"/>
                </a:solidFill>
                <a:latin typeface="Franklin Gothic Demi" pitchFamily="34" charset="0"/>
              </a:rPr>
              <a:t>M</a:t>
            </a:r>
            <a:r>
              <a:rPr lang="en-US" sz="2400" dirty="0">
                <a:solidFill>
                  <a:schemeClr val="bg1"/>
                </a:solidFill>
                <a:latin typeface="Franklin Gothic Demi" pitchFamily="34" charset="0"/>
              </a:rPr>
              <a:t> frequently indicates a</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motor starter, while </a:t>
            </a:r>
            <a:r>
              <a:rPr lang="en-US" sz="2400" dirty="0">
                <a:solidFill>
                  <a:srgbClr val="FF0000"/>
                </a:solidFill>
                <a:latin typeface="Franklin Gothic Demi" pitchFamily="34" charset="0"/>
              </a:rPr>
              <a:t>CR</a:t>
            </a:r>
            <a:r>
              <a:rPr lang="en-US" sz="2400" dirty="0">
                <a:solidFill>
                  <a:schemeClr val="bg1"/>
                </a:solidFill>
                <a:latin typeface="Franklin Gothic Demi" pitchFamily="34" charset="0"/>
              </a:rPr>
              <a:t> is used for control relays</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Normally</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open (</a:t>
            </a:r>
            <a:r>
              <a:rPr lang="en-US" sz="2400" dirty="0">
                <a:solidFill>
                  <a:srgbClr val="FF0000"/>
                </a:solidFill>
                <a:latin typeface="Franklin Gothic Demi" pitchFamily="34" charset="0"/>
              </a:rPr>
              <a:t>NO</a:t>
            </a:r>
            <a:r>
              <a:rPr lang="en-US" sz="2400" dirty="0">
                <a:solidFill>
                  <a:schemeClr val="bg1"/>
                </a:solidFill>
                <a:latin typeface="Franklin Gothic Demi" pitchFamily="34" charset="0"/>
              </a:rPr>
              <a:t>) contacts are defined as those contacts</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that are open when no current flows through the coil but</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that close as soon as the coil conducts a current or is energized</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Normally closed (</a:t>
            </a:r>
            <a:r>
              <a:rPr lang="en-US" sz="2400" dirty="0">
                <a:solidFill>
                  <a:srgbClr val="FF0000"/>
                </a:solidFill>
                <a:latin typeface="Franklin Gothic Demi" pitchFamily="34" charset="0"/>
              </a:rPr>
              <a:t>NC</a:t>
            </a:r>
            <a:r>
              <a:rPr lang="en-US" sz="2400" dirty="0">
                <a:solidFill>
                  <a:schemeClr val="bg1"/>
                </a:solidFill>
                <a:latin typeface="Franklin Gothic Demi" pitchFamily="34" charset="0"/>
              </a:rPr>
              <a:t>) contacts are closed when the</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coil is de-energized and open when the coil is energized</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Control relay coils and contacts have separate ratings.</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Coils are rated for the type of operating current (DC or</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AC) and normal operating voltage</a:t>
            </a:r>
            <a:endParaRPr lang="sr-Latn-CS" sz="2400" dirty="0">
              <a:solidFill>
                <a:schemeClr val="bg1"/>
              </a:solidFill>
              <a:latin typeface="Franklin Gothic Dem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a:solidFill>
                  <a:schemeClr val="bg1"/>
                </a:solidFill>
                <a:effectLst/>
                <a:latin typeface="Arial" pitchFamily="34" charset="0"/>
                <a:cs typeface="Arial" pitchFamily="34" charset="0"/>
              </a:rPr>
              <a:t>Capacitive proximity sensors</a:t>
            </a:r>
            <a:endParaRPr lang="en-US" sz="2400" dirty="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28600" y="685800"/>
            <a:ext cx="85725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rgbClr val="FF0000"/>
                </a:solidFill>
                <a:latin typeface="Franklin Gothic Demi" pitchFamily="34" charset="0"/>
              </a:rPr>
              <a:t>Capacitive proximity </a:t>
            </a:r>
            <a:r>
              <a:rPr lang="en-US" sz="2400" dirty="0">
                <a:solidFill>
                  <a:schemeClr val="bg1"/>
                </a:solidFill>
                <a:latin typeface="Franklin Gothic Demi" pitchFamily="34" charset="0"/>
              </a:rPr>
              <a:t>sensors will sense metal objects</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as well as nonmetallic materials such as paper, glass, liquids,</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and cloth</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They typically have a short sensing range</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of about 1 inch</a:t>
            </a:r>
            <a:r>
              <a:rPr lang="sr-Latn-CS" sz="2400" dirty="0">
                <a:solidFill>
                  <a:schemeClr val="bg1"/>
                </a:solidFill>
                <a:latin typeface="Franklin Gothic Demi" pitchFamily="34" charset="0"/>
              </a:rPr>
              <a:t> regardless of t</a:t>
            </a:r>
            <a:r>
              <a:rPr lang="en-US" sz="2400" dirty="0" err="1">
                <a:solidFill>
                  <a:schemeClr val="bg1"/>
                </a:solidFill>
                <a:latin typeface="Franklin Gothic Demi" pitchFamily="34" charset="0"/>
              </a:rPr>
              <a:t>ype</a:t>
            </a:r>
            <a:r>
              <a:rPr lang="en-US" sz="2400" dirty="0">
                <a:solidFill>
                  <a:schemeClr val="bg1"/>
                </a:solidFill>
                <a:latin typeface="Franklin Gothic Demi" pitchFamily="34" charset="0"/>
              </a:rPr>
              <a:t> of material being</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sensed </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The larger the dielectric constant of a target, the</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easier it is for the capacitive sensor to detect. This makes</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possible the detection of</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materials inside nonmetallic</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containers</a:t>
            </a:r>
          </a:p>
        </p:txBody>
      </p:sp>
      <p:pic>
        <p:nvPicPr>
          <p:cNvPr id="223236" name="Picture 4"/>
          <p:cNvPicPr>
            <a:picLocks noChangeAspect="1" noChangeArrowheads="1"/>
          </p:cNvPicPr>
          <p:nvPr/>
        </p:nvPicPr>
        <p:blipFill>
          <a:blip r:embed="rId2"/>
          <a:srcRect/>
          <a:stretch>
            <a:fillRect/>
          </a:stretch>
        </p:blipFill>
        <p:spPr bwMode="auto">
          <a:xfrm>
            <a:off x="228600" y="3886200"/>
            <a:ext cx="6629400" cy="2620925"/>
          </a:xfrm>
          <a:prstGeom prst="rect">
            <a:avLst/>
          </a:prstGeom>
          <a:noFill/>
          <a:ln w="9525">
            <a:noFill/>
            <a:miter lim="800000"/>
            <a:headEnd/>
            <a:tailEnd/>
          </a:ln>
          <a:effectLst/>
        </p:spPr>
      </p:pic>
      <p:sp>
        <p:nvSpPr>
          <p:cNvPr id="8" name="Rectangle 9"/>
          <p:cNvSpPr>
            <a:spLocks noChangeArrowheads="1"/>
          </p:cNvSpPr>
          <p:nvPr/>
        </p:nvSpPr>
        <p:spPr bwMode="auto">
          <a:xfrm>
            <a:off x="7124700" y="5105400"/>
            <a:ext cx="2019300" cy="1323439"/>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Capacitive proximity</a:t>
            </a:r>
            <a:endParaRPr lang="sr-Latn-CS" sz="2000" i="1" dirty="0">
              <a:solidFill>
                <a:schemeClr val="bg1"/>
              </a:solidFill>
              <a:latin typeface="Franklin Gothic Demi" pitchFamily="34" charset="0"/>
            </a:endParaRPr>
          </a:p>
          <a:p>
            <a:r>
              <a:rPr lang="en-US" sz="2000" i="1" dirty="0">
                <a:solidFill>
                  <a:schemeClr val="bg1"/>
                </a:solidFill>
                <a:latin typeface="Franklin Gothic Demi" pitchFamily="34" charset="0"/>
              </a:rPr>
              <a:t> sensor liquid detection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a:solidFill>
                  <a:schemeClr val="bg1"/>
                </a:solidFill>
                <a:effectLst/>
                <a:latin typeface="Arial" pitchFamily="34" charset="0"/>
                <a:cs typeface="Arial" pitchFamily="34" charset="0"/>
              </a:rPr>
              <a:t>Magnetic Reed Switch</a:t>
            </a:r>
            <a:endParaRPr lang="en-US" sz="2400" dirty="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28600" y="838200"/>
            <a:ext cx="44196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 </a:t>
            </a:r>
            <a:r>
              <a:rPr lang="en-US" sz="2400" dirty="0">
                <a:solidFill>
                  <a:srgbClr val="FF0000"/>
                </a:solidFill>
                <a:latin typeface="Franklin Gothic Demi" pitchFamily="34" charset="0"/>
              </a:rPr>
              <a:t>magnetic reed switch </a:t>
            </a:r>
            <a:r>
              <a:rPr lang="en-US" sz="2400" dirty="0">
                <a:solidFill>
                  <a:schemeClr val="bg1"/>
                </a:solidFill>
                <a:latin typeface="Franklin Gothic Demi" pitchFamily="34" charset="0"/>
              </a:rPr>
              <a:t>is composed of two flat contact</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tabs that are hermetically sealed (airtight) in a glass tube</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filled with protective gas</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When a magnetic force is generated parallel to the reed</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switch, the reeds become flux carriers in the magnetic circuit.</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The overlapping ends of the reeds become opposite</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magnetic poles, which attract each other</a:t>
            </a:r>
          </a:p>
        </p:txBody>
      </p:sp>
      <p:sp>
        <p:nvSpPr>
          <p:cNvPr id="9" name="Rectangle 9"/>
          <p:cNvSpPr>
            <a:spLocks noChangeArrowheads="1"/>
          </p:cNvSpPr>
          <p:nvPr/>
        </p:nvSpPr>
        <p:spPr bwMode="auto">
          <a:xfrm>
            <a:off x="5486400" y="5029200"/>
            <a:ext cx="25908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Magnetic reed switch</a:t>
            </a:r>
          </a:p>
        </p:txBody>
      </p:sp>
      <p:graphicFrame>
        <p:nvGraphicFramePr>
          <p:cNvPr id="224259" name="Object 3"/>
          <p:cNvGraphicFramePr>
            <a:graphicFrameLocks noChangeAspect="1"/>
          </p:cNvGraphicFramePr>
          <p:nvPr/>
        </p:nvGraphicFramePr>
        <p:xfrm>
          <a:off x="4615771" y="1066800"/>
          <a:ext cx="4299629" cy="3733800"/>
        </p:xfrm>
        <a:graphic>
          <a:graphicData uri="http://schemas.openxmlformats.org/presentationml/2006/ole">
            <mc:AlternateContent xmlns:mc="http://schemas.openxmlformats.org/markup-compatibility/2006">
              <mc:Choice xmlns:v="urn:schemas-microsoft-com:vml" Requires="v">
                <p:oleObj spid="_x0000_s224260" name="Visio" r:id="rId3" imgW="2014142" imgH="1749145" progId="Visio.Drawing.11">
                  <p:embed/>
                </p:oleObj>
              </mc:Choice>
              <mc:Fallback>
                <p:oleObj name="Visio" r:id="rId3" imgW="2014142" imgH="1749145"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5771" y="1066800"/>
                        <a:ext cx="429962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a:solidFill>
                  <a:schemeClr val="bg1"/>
                </a:solidFill>
                <a:effectLst/>
                <a:latin typeface="Arial" pitchFamily="34" charset="0"/>
                <a:cs typeface="Arial" pitchFamily="34" charset="0"/>
              </a:rPr>
              <a:t>Light Sensors</a:t>
            </a:r>
            <a:endParaRPr lang="en-US" sz="2400" dirty="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762000"/>
            <a:ext cx="85725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 </a:t>
            </a:r>
            <a:r>
              <a:rPr lang="en-US" sz="2400" dirty="0">
                <a:solidFill>
                  <a:srgbClr val="FF0000"/>
                </a:solidFill>
                <a:latin typeface="Franklin Gothic Demi" pitchFamily="34" charset="0"/>
              </a:rPr>
              <a:t>photoelectric</a:t>
            </a:r>
            <a:r>
              <a:rPr lang="en-US" sz="2400" dirty="0">
                <a:solidFill>
                  <a:schemeClr val="bg1"/>
                </a:solidFill>
                <a:latin typeface="Franklin Gothic Demi" pitchFamily="34" charset="0"/>
              </a:rPr>
              <a:t> sensor is an optical control device</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that</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operates by detecting a visible or invisible beam of</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light and responding to a change in the received light intensity</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rgbClr val="FF0000"/>
                </a:solidFill>
                <a:latin typeface="Franklin Gothic Demi" pitchFamily="34" charset="0"/>
              </a:rPr>
              <a:t>Photoelectric</a:t>
            </a:r>
            <a:r>
              <a:rPr lang="en-US" sz="2400" dirty="0">
                <a:solidFill>
                  <a:schemeClr val="bg1"/>
                </a:solidFill>
                <a:latin typeface="Franklin Gothic Demi" pitchFamily="34" charset="0"/>
              </a:rPr>
              <a:t> sensors are composed of two basic</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components: a transmitter (light source) and a receiver</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(sensor)</a:t>
            </a:r>
          </a:p>
        </p:txBody>
      </p:sp>
      <p:graphicFrame>
        <p:nvGraphicFramePr>
          <p:cNvPr id="225283" name="Object 3"/>
          <p:cNvGraphicFramePr>
            <a:graphicFrameLocks noChangeAspect="1"/>
          </p:cNvGraphicFramePr>
          <p:nvPr/>
        </p:nvGraphicFramePr>
        <p:xfrm>
          <a:off x="381000" y="3184525"/>
          <a:ext cx="5867400" cy="3257984"/>
        </p:xfrm>
        <a:graphic>
          <a:graphicData uri="http://schemas.openxmlformats.org/presentationml/2006/ole">
            <mc:AlternateContent xmlns:mc="http://schemas.openxmlformats.org/markup-compatibility/2006">
              <mc:Choice xmlns:v="urn:schemas-microsoft-com:vml" Requires="v">
                <p:oleObj spid="_x0000_s225284" name="Visio" r:id="rId3" imgW="3073087" imgH="1706933" progId="Visio.Drawing.11">
                  <p:embed/>
                </p:oleObj>
              </mc:Choice>
              <mc:Fallback>
                <p:oleObj name="Visio" r:id="rId3" imgW="3073087" imgH="1706933"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184525"/>
                        <a:ext cx="5867400" cy="325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a:spLocks noChangeArrowheads="1"/>
          </p:cNvSpPr>
          <p:nvPr/>
        </p:nvSpPr>
        <p:spPr bwMode="auto">
          <a:xfrm>
            <a:off x="6248400" y="5867400"/>
            <a:ext cx="25908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Photoelectric sensor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a:solidFill>
                  <a:schemeClr val="bg1"/>
                </a:solidFill>
                <a:effectLst/>
                <a:latin typeface="Arial" pitchFamily="34" charset="0"/>
                <a:cs typeface="Arial" pitchFamily="34" charset="0"/>
              </a:rPr>
              <a:t>Light Sensors</a:t>
            </a:r>
            <a:endParaRPr lang="en-US" sz="2400" dirty="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762000"/>
            <a:ext cx="85725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The scan technique refers to the method used by photoelectric</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sensors to detect an object</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The </a:t>
            </a:r>
            <a:r>
              <a:rPr lang="en-US" sz="2400" dirty="0">
                <a:solidFill>
                  <a:srgbClr val="FF0000"/>
                </a:solidFill>
                <a:latin typeface="Franklin Gothic Demi" pitchFamily="34" charset="0"/>
              </a:rPr>
              <a:t>through-beam</a:t>
            </a:r>
            <a:r>
              <a:rPr lang="sr-Latn-CS" sz="2400" dirty="0">
                <a:solidFill>
                  <a:srgbClr val="FF0000"/>
                </a:solidFill>
                <a:latin typeface="Franklin Gothic Demi" pitchFamily="34" charset="0"/>
              </a:rPr>
              <a:t> </a:t>
            </a:r>
            <a:r>
              <a:rPr lang="en-US" sz="2400" dirty="0">
                <a:solidFill>
                  <a:srgbClr val="FF0000"/>
                </a:solidFill>
                <a:latin typeface="Franklin Gothic Demi" pitchFamily="34" charset="0"/>
              </a:rPr>
              <a:t>scan </a:t>
            </a:r>
            <a:r>
              <a:rPr lang="en-US" sz="2400" dirty="0">
                <a:solidFill>
                  <a:schemeClr val="bg1"/>
                </a:solidFill>
                <a:latin typeface="Franklin Gothic Demi" pitchFamily="34" charset="0"/>
              </a:rPr>
              <a:t>technique (also called direct scan) places the transmitter</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and receiver in direct line with each other</a:t>
            </a:r>
          </a:p>
        </p:txBody>
      </p:sp>
      <p:sp>
        <p:nvSpPr>
          <p:cNvPr id="10" name="Rectangle 9"/>
          <p:cNvSpPr>
            <a:spLocks noChangeArrowheads="1"/>
          </p:cNvSpPr>
          <p:nvPr/>
        </p:nvSpPr>
        <p:spPr bwMode="auto">
          <a:xfrm>
            <a:off x="3200400" y="6248400"/>
            <a:ext cx="25908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Through-beam scan</a:t>
            </a:r>
          </a:p>
        </p:txBody>
      </p:sp>
      <p:graphicFrame>
        <p:nvGraphicFramePr>
          <p:cNvPr id="228353" name="Object 1"/>
          <p:cNvGraphicFramePr>
            <a:graphicFrameLocks noChangeAspect="1"/>
          </p:cNvGraphicFramePr>
          <p:nvPr/>
        </p:nvGraphicFramePr>
        <p:xfrm>
          <a:off x="845703" y="2928938"/>
          <a:ext cx="7383897" cy="3243262"/>
        </p:xfrm>
        <a:graphic>
          <a:graphicData uri="http://schemas.openxmlformats.org/presentationml/2006/ole">
            <mc:AlternateContent xmlns:mc="http://schemas.openxmlformats.org/markup-compatibility/2006">
              <mc:Choice xmlns:v="urn:schemas-microsoft-com:vml" Requires="v">
                <p:oleObj spid="_x0000_s228354" name="Visio" r:id="rId3" imgW="3317465" imgH="1456826" progId="Visio.Drawing.11">
                  <p:embed/>
                </p:oleObj>
              </mc:Choice>
              <mc:Fallback>
                <p:oleObj name="Visio" r:id="rId3" imgW="3317465" imgH="1456826"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703" y="2928938"/>
                        <a:ext cx="7383897" cy="324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a:solidFill>
                  <a:schemeClr val="bg1"/>
                </a:solidFill>
                <a:effectLst/>
                <a:latin typeface="Arial" pitchFamily="34" charset="0"/>
                <a:cs typeface="Arial" pitchFamily="34" charset="0"/>
              </a:rPr>
              <a:t>Light Sensors</a:t>
            </a:r>
            <a:endParaRPr lang="en-US" sz="2400" dirty="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762000"/>
            <a:ext cx="85725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In a </a:t>
            </a:r>
            <a:r>
              <a:rPr lang="en-US" sz="2400" dirty="0" err="1">
                <a:solidFill>
                  <a:srgbClr val="FF0000"/>
                </a:solidFill>
                <a:latin typeface="Franklin Gothic Demi" pitchFamily="34" charset="0"/>
              </a:rPr>
              <a:t>retroreflective</a:t>
            </a:r>
            <a:r>
              <a:rPr lang="en-US" sz="2400" dirty="0">
                <a:solidFill>
                  <a:schemeClr val="bg1"/>
                </a:solidFill>
                <a:latin typeface="Franklin Gothic Demi" pitchFamily="34" charset="0"/>
              </a:rPr>
              <a:t> scan, the transmitter and receiver are housed in the same enclosure</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This arrangement requires the use of a separate reflector or reflective tape mounted across from the sensor to return light back to the receiver</a:t>
            </a:r>
          </a:p>
        </p:txBody>
      </p:sp>
      <p:sp>
        <p:nvSpPr>
          <p:cNvPr id="10" name="Rectangle 9"/>
          <p:cNvSpPr>
            <a:spLocks noChangeArrowheads="1"/>
          </p:cNvSpPr>
          <p:nvPr/>
        </p:nvSpPr>
        <p:spPr bwMode="auto">
          <a:xfrm>
            <a:off x="6096000" y="6019800"/>
            <a:ext cx="2590800" cy="400110"/>
          </a:xfrm>
          <a:prstGeom prst="rect">
            <a:avLst/>
          </a:prstGeom>
          <a:noFill/>
          <a:ln w="9525">
            <a:noFill/>
            <a:miter lim="800000"/>
            <a:headEnd/>
            <a:tailEnd/>
          </a:ln>
        </p:spPr>
        <p:txBody>
          <a:bodyPr wrap="square">
            <a:spAutoFit/>
          </a:bodyPr>
          <a:lstStyle/>
          <a:p>
            <a:r>
              <a:rPr lang="en-US" sz="2000" i="1" dirty="0" err="1">
                <a:solidFill>
                  <a:schemeClr val="bg1"/>
                </a:solidFill>
                <a:latin typeface="Franklin Gothic Demi" pitchFamily="34" charset="0"/>
              </a:rPr>
              <a:t>Retroreflective</a:t>
            </a:r>
            <a:r>
              <a:rPr lang="en-US" sz="2000" i="1" dirty="0">
                <a:solidFill>
                  <a:schemeClr val="bg1"/>
                </a:solidFill>
                <a:latin typeface="Franklin Gothic Demi" pitchFamily="34" charset="0"/>
              </a:rPr>
              <a:t> scan</a:t>
            </a:r>
          </a:p>
        </p:txBody>
      </p:sp>
      <p:graphicFrame>
        <p:nvGraphicFramePr>
          <p:cNvPr id="234499" name="Object 3"/>
          <p:cNvGraphicFramePr>
            <a:graphicFrameLocks noChangeAspect="1"/>
          </p:cNvGraphicFramePr>
          <p:nvPr/>
        </p:nvGraphicFramePr>
        <p:xfrm>
          <a:off x="304800" y="2971800"/>
          <a:ext cx="5494192" cy="3581400"/>
        </p:xfrm>
        <a:graphic>
          <a:graphicData uri="http://schemas.openxmlformats.org/presentationml/2006/ole">
            <mc:AlternateContent xmlns:mc="http://schemas.openxmlformats.org/markup-compatibility/2006">
              <mc:Choice xmlns:v="urn:schemas-microsoft-com:vml" Requires="v">
                <p:oleObj spid="_x0000_s234500" name="Visio" r:id="rId3" imgW="3214426" imgH="2096078" progId="Visio.Drawing.11">
                  <p:embed/>
                </p:oleObj>
              </mc:Choice>
              <mc:Fallback>
                <p:oleObj name="Visio" r:id="rId3" imgW="3214426" imgH="2096078"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971800"/>
                        <a:ext cx="549419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a:solidFill>
                  <a:schemeClr val="bg1"/>
                </a:solidFill>
                <a:effectLst/>
                <a:latin typeface="Arial" pitchFamily="34" charset="0"/>
                <a:cs typeface="Arial" pitchFamily="34" charset="0"/>
              </a:rPr>
              <a:t>Light Sensors</a:t>
            </a:r>
            <a:endParaRPr lang="en-US" sz="2400" dirty="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838200"/>
            <a:ext cx="35814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rgbClr val="FF0000"/>
                </a:solidFill>
                <a:latin typeface="Franklin Gothic Demi" pitchFamily="34" charset="0"/>
              </a:rPr>
              <a:t>Fiber optic </a:t>
            </a:r>
            <a:r>
              <a:rPr lang="en-US" sz="2400" dirty="0">
                <a:solidFill>
                  <a:schemeClr val="bg1"/>
                </a:solidFill>
                <a:latin typeface="Franklin Gothic Demi" pitchFamily="34" charset="0"/>
              </a:rPr>
              <a:t>sensors use a flexible cable containing tiny fibers that channel light from emitter to receiver</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a:t>
            </a:r>
            <a:r>
              <a:rPr lang="en-US" sz="2400" dirty="0">
                <a:solidFill>
                  <a:srgbClr val="FF0000"/>
                </a:solidFill>
                <a:latin typeface="Franklin Gothic Demi" pitchFamily="34" charset="0"/>
              </a:rPr>
              <a:t>Fiber optic </a:t>
            </a:r>
            <a:r>
              <a:rPr lang="en-US" sz="2400" dirty="0">
                <a:solidFill>
                  <a:schemeClr val="bg1"/>
                </a:solidFill>
                <a:latin typeface="Franklin Gothic Demi" pitchFamily="34" charset="0"/>
              </a:rPr>
              <a:t>sensor systems are completely immune to all forms of electrical interference</a:t>
            </a:r>
          </a:p>
        </p:txBody>
      </p:sp>
      <p:sp>
        <p:nvSpPr>
          <p:cNvPr id="10" name="Rectangle 9"/>
          <p:cNvSpPr>
            <a:spLocks noChangeArrowheads="1"/>
          </p:cNvSpPr>
          <p:nvPr/>
        </p:nvSpPr>
        <p:spPr bwMode="auto">
          <a:xfrm>
            <a:off x="5257800" y="6019800"/>
            <a:ext cx="25908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Fiber optic sensors</a:t>
            </a:r>
          </a:p>
        </p:txBody>
      </p:sp>
      <p:graphicFrame>
        <p:nvGraphicFramePr>
          <p:cNvPr id="235523" name="Object 3"/>
          <p:cNvGraphicFramePr>
            <a:graphicFrameLocks noChangeAspect="1"/>
          </p:cNvGraphicFramePr>
          <p:nvPr/>
        </p:nvGraphicFramePr>
        <p:xfrm>
          <a:off x="4038600" y="914399"/>
          <a:ext cx="4842747" cy="4790109"/>
        </p:xfrm>
        <a:graphic>
          <a:graphicData uri="http://schemas.openxmlformats.org/presentationml/2006/ole">
            <mc:AlternateContent xmlns:mc="http://schemas.openxmlformats.org/markup-compatibility/2006">
              <mc:Choice xmlns:v="urn:schemas-microsoft-com:vml" Requires="v">
                <p:oleObj spid="_x0000_s235524" name="Visio" r:id="rId3" imgW="3067151" imgH="3033072" progId="Visio.Drawing.11">
                  <p:embed/>
                </p:oleObj>
              </mc:Choice>
              <mc:Fallback>
                <p:oleObj name="Visio" r:id="rId3" imgW="3067151" imgH="3033072"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914399"/>
                        <a:ext cx="4842747" cy="479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a:solidFill>
                  <a:schemeClr val="bg1"/>
                </a:solidFill>
                <a:effectLst/>
                <a:latin typeface="Arial" pitchFamily="34" charset="0"/>
                <a:cs typeface="Arial" pitchFamily="34" charset="0"/>
              </a:rPr>
              <a:t>Light Sensors</a:t>
            </a:r>
            <a:endParaRPr lang="en-US" sz="2400" dirty="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762000"/>
            <a:ext cx="86868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rgbClr val="FF0000"/>
                </a:solidFill>
                <a:latin typeface="Franklin Gothic Demi" pitchFamily="34" charset="0"/>
              </a:rPr>
              <a:t>Bar code </a:t>
            </a:r>
            <a:r>
              <a:rPr lang="en-US" sz="2400" dirty="0">
                <a:solidFill>
                  <a:schemeClr val="bg1"/>
                </a:solidFill>
                <a:latin typeface="Franklin Gothic Demi" pitchFamily="34" charset="0"/>
              </a:rPr>
              <a:t>technology is widely implemented in industry to enter data quickly and accurately</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A light source within the scanner illuminates the bar code symbol; those bars absorb light, and spaces reflect light</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A </a:t>
            </a:r>
            <a:r>
              <a:rPr lang="en-US" sz="2400" dirty="0" err="1">
                <a:solidFill>
                  <a:schemeClr val="bg1"/>
                </a:solidFill>
                <a:latin typeface="Franklin Gothic Demi" pitchFamily="34" charset="0"/>
              </a:rPr>
              <a:t>photodetector</a:t>
            </a:r>
            <a:r>
              <a:rPr lang="en-US" sz="2400" dirty="0">
                <a:solidFill>
                  <a:schemeClr val="bg1"/>
                </a:solidFill>
                <a:latin typeface="Franklin Gothic Demi" pitchFamily="34" charset="0"/>
              </a:rPr>
              <a:t> collects this light in the form of an electronic-signal pattern representing the printed symbol. </a:t>
            </a:r>
          </a:p>
        </p:txBody>
      </p:sp>
      <p:sp>
        <p:nvSpPr>
          <p:cNvPr id="10" name="Rectangle 9"/>
          <p:cNvSpPr>
            <a:spLocks noChangeArrowheads="1"/>
          </p:cNvSpPr>
          <p:nvPr/>
        </p:nvSpPr>
        <p:spPr bwMode="auto">
          <a:xfrm>
            <a:off x="381000" y="6153090"/>
            <a:ext cx="34290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PLC bar code application</a:t>
            </a:r>
          </a:p>
        </p:txBody>
      </p:sp>
      <p:graphicFrame>
        <p:nvGraphicFramePr>
          <p:cNvPr id="236547" name="Object 3"/>
          <p:cNvGraphicFramePr>
            <a:graphicFrameLocks noChangeAspect="1"/>
          </p:cNvGraphicFramePr>
          <p:nvPr/>
        </p:nvGraphicFramePr>
        <p:xfrm>
          <a:off x="1211965" y="3505200"/>
          <a:ext cx="7627235" cy="3124200"/>
        </p:xfrm>
        <a:graphic>
          <a:graphicData uri="http://schemas.openxmlformats.org/presentationml/2006/ole">
            <mc:AlternateContent xmlns:mc="http://schemas.openxmlformats.org/markup-compatibility/2006">
              <mc:Choice xmlns:v="urn:schemas-microsoft-com:vml" Requires="v">
                <p:oleObj spid="_x0000_s236548" name="Visio" r:id="rId3" imgW="4162273" imgH="1704854" progId="Visio.Drawing.11">
                  <p:embed/>
                </p:oleObj>
              </mc:Choice>
              <mc:Fallback>
                <p:oleObj name="Visio" r:id="rId3" imgW="4162273" imgH="1704854"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965" y="3505200"/>
                        <a:ext cx="762723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err="1">
                <a:solidFill>
                  <a:schemeClr val="bg1"/>
                </a:solidFill>
                <a:effectLst/>
                <a:latin typeface="Arial" pitchFamily="34" charset="0"/>
                <a:cs typeface="Arial" pitchFamily="34" charset="0"/>
              </a:rPr>
              <a:t>Ultrasonic</a:t>
            </a:r>
            <a:r>
              <a:rPr lang="sr-Latn-CS" sz="2400" dirty="0">
                <a:solidFill>
                  <a:schemeClr val="bg1"/>
                </a:solidFill>
                <a:effectLst/>
                <a:latin typeface="Arial" pitchFamily="34" charset="0"/>
                <a:cs typeface="Arial" pitchFamily="34" charset="0"/>
              </a:rPr>
              <a:t> </a:t>
            </a:r>
            <a:r>
              <a:rPr lang="sr-Latn-CS" sz="2400" dirty="0" err="1">
                <a:solidFill>
                  <a:schemeClr val="bg1"/>
                </a:solidFill>
                <a:effectLst/>
                <a:latin typeface="Arial" pitchFamily="34" charset="0"/>
                <a:cs typeface="Arial" pitchFamily="34" charset="0"/>
              </a:rPr>
              <a:t>Sensors</a:t>
            </a:r>
            <a:endParaRPr lang="en-US" sz="2400" dirty="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762000"/>
            <a:ext cx="39624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An </a:t>
            </a:r>
            <a:r>
              <a:rPr lang="en-US" sz="2400" dirty="0">
                <a:solidFill>
                  <a:srgbClr val="FF0000"/>
                </a:solidFill>
                <a:latin typeface="Franklin Gothic Demi" pitchFamily="34" charset="0"/>
              </a:rPr>
              <a:t>ultrasonic</a:t>
            </a:r>
            <a:r>
              <a:rPr lang="en-US" sz="2400" dirty="0">
                <a:solidFill>
                  <a:schemeClr val="bg1"/>
                </a:solidFill>
                <a:latin typeface="Franklin Gothic Demi" pitchFamily="34" charset="0"/>
              </a:rPr>
              <a:t> sensor operates by sending high-frequency sound waves toward the target and measuring the time it takes for the pulses to bounce back</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The time taken for this echo to return to the sensor is directly proportional to the distance or height of the object because sound has a constant velocity</a:t>
            </a:r>
          </a:p>
        </p:txBody>
      </p:sp>
      <p:sp>
        <p:nvSpPr>
          <p:cNvPr id="10" name="Rectangle 9"/>
          <p:cNvSpPr>
            <a:spLocks noChangeArrowheads="1"/>
          </p:cNvSpPr>
          <p:nvPr/>
        </p:nvSpPr>
        <p:spPr bwMode="auto">
          <a:xfrm>
            <a:off x="5486400" y="6324600"/>
            <a:ext cx="25146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Ultrasonic sensor</a:t>
            </a:r>
          </a:p>
        </p:txBody>
      </p:sp>
      <p:graphicFrame>
        <p:nvGraphicFramePr>
          <p:cNvPr id="237572" name="Object 4"/>
          <p:cNvGraphicFramePr>
            <a:graphicFrameLocks noChangeAspect="1"/>
          </p:cNvGraphicFramePr>
          <p:nvPr/>
        </p:nvGraphicFramePr>
        <p:xfrm>
          <a:off x="4267200" y="838200"/>
          <a:ext cx="4729163" cy="5329004"/>
        </p:xfrm>
        <a:graphic>
          <a:graphicData uri="http://schemas.openxmlformats.org/presentationml/2006/ole">
            <mc:AlternateContent xmlns:mc="http://schemas.openxmlformats.org/markup-compatibility/2006">
              <mc:Choice xmlns:v="urn:schemas-microsoft-com:vml" Requires="v">
                <p:oleObj spid="_x0000_s237573" name="Visio" r:id="rId3" imgW="3129460" imgH="3525886" progId="Visio.Drawing.11">
                  <p:embed/>
                </p:oleObj>
              </mc:Choice>
              <mc:Fallback>
                <p:oleObj name="Visio" r:id="rId3" imgW="3129460" imgH="3525886" progId="Visio.Drawing.11">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838200"/>
                        <a:ext cx="4729163" cy="5329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err="1">
                <a:solidFill>
                  <a:schemeClr val="bg1"/>
                </a:solidFill>
                <a:effectLst/>
                <a:latin typeface="Arial" pitchFamily="34" charset="0"/>
                <a:cs typeface="Arial" pitchFamily="34" charset="0"/>
              </a:rPr>
              <a:t>Strain</a:t>
            </a:r>
            <a:r>
              <a:rPr lang="sr-Latn-CS" sz="2400" dirty="0">
                <a:solidFill>
                  <a:schemeClr val="bg1"/>
                </a:solidFill>
                <a:effectLst/>
                <a:latin typeface="Arial" pitchFamily="34" charset="0"/>
                <a:cs typeface="Arial" pitchFamily="34" charset="0"/>
              </a:rPr>
              <a:t>/</a:t>
            </a:r>
            <a:r>
              <a:rPr lang="sr-Latn-CS" sz="2400" dirty="0" err="1">
                <a:solidFill>
                  <a:schemeClr val="bg1"/>
                </a:solidFill>
                <a:effectLst/>
                <a:latin typeface="Arial" pitchFamily="34" charset="0"/>
                <a:cs typeface="Arial" pitchFamily="34" charset="0"/>
              </a:rPr>
              <a:t>Weight</a:t>
            </a:r>
            <a:r>
              <a:rPr lang="sr-Latn-CS" sz="2400" dirty="0">
                <a:solidFill>
                  <a:schemeClr val="bg1"/>
                </a:solidFill>
                <a:effectLst/>
                <a:latin typeface="Arial" pitchFamily="34" charset="0"/>
                <a:cs typeface="Arial" pitchFamily="34" charset="0"/>
              </a:rPr>
              <a:t> </a:t>
            </a:r>
            <a:r>
              <a:rPr lang="sr-Latn-CS" sz="2400" dirty="0" err="1">
                <a:solidFill>
                  <a:schemeClr val="bg1"/>
                </a:solidFill>
                <a:effectLst/>
                <a:latin typeface="Arial" pitchFamily="34" charset="0"/>
                <a:cs typeface="Arial" pitchFamily="34" charset="0"/>
              </a:rPr>
              <a:t>Sensors</a:t>
            </a:r>
            <a:endParaRPr lang="en-US" sz="2400" dirty="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990600"/>
            <a:ext cx="42672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 </a:t>
            </a:r>
            <a:r>
              <a:rPr lang="en-US" sz="2400" dirty="0">
                <a:solidFill>
                  <a:srgbClr val="FF0000"/>
                </a:solidFill>
                <a:latin typeface="Franklin Gothic Demi" pitchFamily="34" charset="0"/>
              </a:rPr>
              <a:t>strain gauge </a:t>
            </a:r>
            <a:r>
              <a:rPr lang="en-US" sz="2400" dirty="0">
                <a:solidFill>
                  <a:schemeClr val="bg1"/>
                </a:solidFill>
                <a:latin typeface="Franklin Gothic Demi" pitchFamily="34" charset="0"/>
              </a:rPr>
              <a:t>converts a mechanical strain into an electric signal</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a:t>
            </a:r>
            <a:r>
              <a:rPr lang="en-US" sz="2400" dirty="0">
                <a:solidFill>
                  <a:srgbClr val="FF0000"/>
                </a:solidFill>
                <a:latin typeface="Franklin Gothic Demi" pitchFamily="34" charset="0"/>
              </a:rPr>
              <a:t>Strain gauges </a:t>
            </a:r>
            <a:r>
              <a:rPr lang="en-US" sz="2400" dirty="0">
                <a:solidFill>
                  <a:schemeClr val="bg1"/>
                </a:solidFill>
                <a:latin typeface="Franklin Gothic Demi" pitchFamily="34" charset="0"/>
              </a:rPr>
              <a:t>are based on the principle that the resistance of a conductor varies with length and </a:t>
            </a:r>
            <a:r>
              <a:rPr lang="en-US" sz="2400" dirty="0" err="1">
                <a:solidFill>
                  <a:schemeClr val="bg1"/>
                </a:solidFill>
                <a:latin typeface="Franklin Gothic Demi" pitchFamily="34" charset="0"/>
              </a:rPr>
              <a:t>crosssectional</a:t>
            </a:r>
            <a:r>
              <a:rPr lang="en-US" sz="2400" dirty="0">
                <a:solidFill>
                  <a:schemeClr val="bg1"/>
                </a:solidFill>
                <a:latin typeface="Franklin Gothic Demi" pitchFamily="34" charset="0"/>
              </a:rPr>
              <a:t> area</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The force applied to the gauge causes the gauge to bend which in turn changes its resistance</a:t>
            </a:r>
          </a:p>
        </p:txBody>
      </p:sp>
      <p:graphicFrame>
        <p:nvGraphicFramePr>
          <p:cNvPr id="238595" name="Object 3"/>
          <p:cNvGraphicFramePr>
            <a:graphicFrameLocks noChangeAspect="1"/>
          </p:cNvGraphicFramePr>
          <p:nvPr/>
        </p:nvGraphicFramePr>
        <p:xfrm>
          <a:off x="4572000" y="1219200"/>
          <a:ext cx="4292645" cy="4495800"/>
        </p:xfrm>
        <a:graphic>
          <a:graphicData uri="http://schemas.openxmlformats.org/presentationml/2006/ole">
            <mc:AlternateContent xmlns:mc="http://schemas.openxmlformats.org/markup-compatibility/2006">
              <mc:Choice xmlns:v="urn:schemas-microsoft-com:vml" Requires="v">
                <p:oleObj spid="_x0000_s238596" name="Visio" r:id="rId3" imgW="2582978" imgH="2705881" progId="Visio.Drawing.11">
                  <p:embed/>
                </p:oleObj>
              </mc:Choice>
              <mc:Fallback>
                <p:oleObj name="Visio" r:id="rId3" imgW="2582978" imgH="2705881"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19200"/>
                        <a:ext cx="429264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a:spLocks noChangeArrowheads="1"/>
          </p:cNvSpPr>
          <p:nvPr/>
        </p:nvSpPr>
        <p:spPr bwMode="auto">
          <a:xfrm>
            <a:off x="5410200" y="6096000"/>
            <a:ext cx="28956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Strain gauge load cell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a:solidFill>
                  <a:schemeClr val="bg1"/>
                </a:solidFill>
                <a:effectLst/>
                <a:latin typeface="Arial" pitchFamily="34" charset="0"/>
                <a:cs typeface="Arial" pitchFamily="34" charset="0"/>
              </a:rPr>
              <a:t>Temperature </a:t>
            </a:r>
            <a:r>
              <a:rPr lang="sr-Latn-CS" sz="2400" dirty="0" err="1">
                <a:solidFill>
                  <a:schemeClr val="bg1"/>
                </a:solidFill>
                <a:effectLst/>
                <a:latin typeface="Arial" pitchFamily="34" charset="0"/>
                <a:cs typeface="Arial" pitchFamily="34" charset="0"/>
              </a:rPr>
              <a:t>Sensors</a:t>
            </a:r>
            <a:endParaRPr lang="en-US" sz="2400" dirty="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838200"/>
            <a:ext cx="86106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The </a:t>
            </a:r>
            <a:r>
              <a:rPr lang="en-US" sz="2400" dirty="0">
                <a:solidFill>
                  <a:srgbClr val="FF0000"/>
                </a:solidFill>
                <a:latin typeface="Franklin Gothic Demi" pitchFamily="34" charset="0"/>
              </a:rPr>
              <a:t>thermocouple</a:t>
            </a:r>
            <a:r>
              <a:rPr lang="en-US" sz="2400" dirty="0">
                <a:solidFill>
                  <a:schemeClr val="bg1"/>
                </a:solidFill>
                <a:latin typeface="Franklin Gothic Demi" pitchFamily="34" charset="0"/>
              </a:rPr>
              <a:t> is the most widely used temperature sensor</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a:t>
            </a:r>
            <a:r>
              <a:rPr lang="en-US" sz="2400" dirty="0">
                <a:solidFill>
                  <a:srgbClr val="FF0000"/>
                </a:solidFill>
                <a:latin typeface="Franklin Gothic Demi" pitchFamily="34" charset="0"/>
              </a:rPr>
              <a:t>Thermocouples</a:t>
            </a:r>
            <a:r>
              <a:rPr lang="en-US" sz="2400" dirty="0">
                <a:solidFill>
                  <a:schemeClr val="bg1"/>
                </a:solidFill>
                <a:latin typeface="Franklin Gothic Demi" pitchFamily="34" charset="0"/>
              </a:rPr>
              <a:t> operate on the principle that when two dissimilar metals are joined, a predictable DC voltage will be generated that relates to the difference in temperature between the hot junction and the cold junction</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The hot junction (measuring junction) is the joined end of a thermocouple that is exposed to the process where the temperature measurement is desired</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The cold junction (reference junction) is the end of a thermocouple that is kept at a constant temperature to provide a reference point</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Because of their ruggedness and wide temperature range, thermocouples are used in industry to monitor and control oven and furnace temperatures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Electromagnetic Control Relays</a:t>
            </a:r>
          </a:p>
        </p:txBody>
      </p:sp>
      <p:graphicFrame>
        <p:nvGraphicFramePr>
          <p:cNvPr id="194562" name="Object 2"/>
          <p:cNvGraphicFramePr>
            <a:graphicFrameLocks noChangeAspect="1"/>
          </p:cNvGraphicFramePr>
          <p:nvPr/>
        </p:nvGraphicFramePr>
        <p:xfrm>
          <a:off x="417282" y="889883"/>
          <a:ext cx="8345718" cy="5053717"/>
        </p:xfrm>
        <a:graphic>
          <a:graphicData uri="http://schemas.openxmlformats.org/presentationml/2006/ole">
            <mc:AlternateContent xmlns:mc="http://schemas.openxmlformats.org/markup-compatibility/2006">
              <mc:Choice xmlns:v="urn:schemas-microsoft-com:vml" Requires="v">
                <p:oleObj spid="_x0000_s194563" name="Visio" r:id="rId3" imgW="4580441" imgH="2772879" progId="Visio.Drawing.11">
                  <p:embed/>
                </p:oleObj>
              </mc:Choice>
              <mc:Fallback>
                <p:oleObj name="Visio" r:id="rId3" imgW="4580441" imgH="2772879"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82" y="889883"/>
                        <a:ext cx="8345718" cy="505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9"/>
          <p:cNvSpPr>
            <a:spLocks noChangeArrowheads="1"/>
          </p:cNvSpPr>
          <p:nvPr/>
        </p:nvSpPr>
        <p:spPr bwMode="auto">
          <a:xfrm>
            <a:off x="3581400" y="6153090"/>
            <a:ext cx="19812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Relay operation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a:solidFill>
                  <a:schemeClr val="bg1"/>
                </a:solidFill>
                <a:effectLst/>
                <a:latin typeface="Arial" pitchFamily="34" charset="0"/>
                <a:cs typeface="Arial" pitchFamily="34" charset="0"/>
              </a:rPr>
              <a:t>Temperature </a:t>
            </a:r>
            <a:r>
              <a:rPr lang="sr-Latn-CS" sz="2400" dirty="0" err="1">
                <a:solidFill>
                  <a:schemeClr val="bg1"/>
                </a:solidFill>
                <a:effectLst/>
                <a:latin typeface="Arial" pitchFamily="34" charset="0"/>
                <a:cs typeface="Arial" pitchFamily="34" charset="0"/>
              </a:rPr>
              <a:t>Sensors</a:t>
            </a:r>
            <a:endParaRPr lang="en-US" sz="2400" dirty="0">
              <a:solidFill>
                <a:schemeClr val="bg1"/>
              </a:solidFill>
              <a:effectLst/>
              <a:latin typeface="Arial" pitchFamily="34" charset="0"/>
              <a:cs typeface="Arial" pitchFamily="34" charset="0"/>
            </a:endParaRPr>
          </a:p>
        </p:txBody>
      </p:sp>
      <p:graphicFrame>
        <p:nvGraphicFramePr>
          <p:cNvPr id="240642" name="Object 2"/>
          <p:cNvGraphicFramePr>
            <a:graphicFrameLocks noChangeAspect="1"/>
          </p:cNvGraphicFramePr>
          <p:nvPr/>
        </p:nvGraphicFramePr>
        <p:xfrm>
          <a:off x="1066798" y="1086239"/>
          <a:ext cx="6697455" cy="4476361"/>
        </p:xfrm>
        <a:graphic>
          <a:graphicData uri="http://schemas.openxmlformats.org/presentationml/2006/ole">
            <mc:AlternateContent xmlns:mc="http://schemas.openxmlformats.org/markup-compatibility/2006">
              <mc:Choice xmlns:v="urn:schemas-microsoft-com:vml" Requires="v">
                <p:oleObj spid="_x0000_s240643" name="Visio" r:id="rId3" imgW="3110848" imgH="2080138" progId="Visio.Drawing.11">
                  <p:embed/>
                </p:oleObj>
              </mc:Choice>
              <mc:Fallback>
                <p:oleObj name="Visio" r:id="rId3" imgW="3110848" imgH="2080138"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798" y="1086239"/>
                        <a:ext cx="6697455" cy="44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a:spLocks noChangeArrowheads="1"/>
          </p:cNvSpPr>
          <p:nvPr/>
        </p:nvSpPr>
        <p:spPr bwMode="auto">
          <a:xfrm>
            <a:off x="2362200" y="6019800"/>
            <a:ext cx="44196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Thermocouple temperature sensor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err="1">
                <a:solidFill>
                  <a:schemeClr val="bg1"/>
                </a:solidFill>
                <a:effectLst/>
                <a:latin typeface="Arial" pitchFamily="34" charset="0"/>
                <a:cs typeface="Arial" pitchFamily="34" charset="0"/>
              </a:rPr>
              <a:t>Flow</a:t>
            </a:r>
            <a:r>
              <a:rPr lang="sr-Latn-CS" sz="2400" dirty="0">
                <a:solidFill>
                  <a:schemeClr val="bg1"/>
                </a:solidFill>
                <a:effectLst/>
                <a:latin typeface="Arial" pitchFamily="34" charset="0"/>
                <a:cs typeface="Arial" pitchFamily="34" charset="0"/>
              </a:rPr>
              <a:t> </a:t>
            </a:r>
            <a:r>
              <a:rPr lang="sr-Latn-CS" sz="2400" dirty="0" err="1">
                <a:solidFill>
                  <a:schemeClr val="bg1"/>
                </a:solidFill>
                <a:effectLst/>
                <a:latin typeface="Arial" pitchFamily="34" charset="0"/>
                <a:cs typeface="Arial" pitchFamily="34" charset="0"/>
              </a:rPr>
              <a:t>Measurement</a:t>
            </a:r>
            <a:endParaRPr lang="en-US" sz="2400" dirty="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838200"/>
            <a:ext cx="87630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rgbClr val="FF0000"/>
                </a:solidFill>
                <a:latin typeface="Franklin Gothic Demi" pitchFamily="34" charset="0"/>
              </a:rPr>
              <a:t>Turbine-type</a:t>
            </a:r>
            <a:r>
              <a:rPr lang="en-US" sz="2400" dirty="0">
                <a:solidFill>
                  <a:schemeClr val="bg1"/>
                </a:solidFill>
                <a:latin typeface="Franklin Gothic Demi" pitchFamily="34" charset="0"/>
              </a:rPr>
              <a:t> </a:t>
            </a:r>
            <a:r>
              <a:rPr lang="en-US" sz="2400" dirty="0" err="1">
                <a:solidFill>
                  <a:schemeClr val="bg1"/>
                </a:solidFill>
                <a:latin typeface="Franklin Gothic Demi" pitchFamily="34" charset="0"/>
              </a:rPr>
              <a:t>flowmeters</a:t>
            </a:r>
            <a:r>
              <a:rPr lang="en-US" sz="2400" dirty="0">
                <a:solidFill>
                  <a:schemeClr val="bg1"/>
                </a:solidFill>
                <a:latin typeface="Franklin Gothic Demi" pitchFamily="34" charset="0"/>
              </a:rPr>
              <a:t> are a popular means of measurement and control of liquid products in industrial, chemical, and petroleum operations</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Turbine </a:t>
            </a:r>
            <a:r>
              <a:rPr lang="en-US" sz="2400" dirty="0" err="1">
                <a:solidFill>
                  <a:schemeClr val="bg1"/>
                </a:solidFill>
                <a:latin typeface="Franklin Gothic Demi" pitchFamily="34" charset="0"/>
              </a:rPr>
              <a:t>flowmeters</a:t>
            </a:r>
            <a:r>
              <a:rPr lang="en-US" sz="2400" dirty="0">
                <a:solidFill>
                  <a:schemeClr val="bg1"/>
                </a:solidFill>
                <a:latin typeface="Franklin Gothic Demi" pitchFamily="34" charset="0"/>
              </a:rPr>
              <a:t> uses their angular velocity (rotation speed) to indicate the flow velocity</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The bladed rotor rotates on its axis in proportion to the rate of the liquid flow through the tube</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A magnetic pickup sensor is positioned as close to the rotor</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Fluid passing through the flow tube causes the rotor to rotate, which generates pulses in the pickup coil</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The frequency of the pulses is then transmitted to readout electronics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err="1">
                <a:solidFill>
                  <a:schemeClr val="bg1"/>
                </a:solidFill>
                <a:effectLst/>
                <a:latin typeface="Arial" pitchFamily="34" charset="0"/>
                <a:cs typeface="Arial" pitchFamily="34" charset="0"/>
              </a:rPr>
              <a:t>Flow</a:t>
            </a:r>
            <a:r>
              <a:rPr lang="sr-Latn-CS" sz="2400" dirty="0">
                <a:solidFill>
                  <a:schemeClr val="bg1"/>
                </a:solidFill>
                <a:effectLst/>
                <a:latin typeface="Arial" pitchFamily="34" charset="0"/>
                <a:cs typeface="Arial" pitchFamily="34" charset="0"/>
              </a:rPr>
              <a:t> </a:t>
            </a:r>
            <a:r>
              <a:rPr lang="sr-Latn-CS" sz="2400" dirty="0" err="1">
                <a:solidFill>
                  <a:schemeClr val="bg1"/>
                </a:solidFill>
                <a:effectLst/>
                <a:latin typeface="Arial" pitchFamily="34" charset="0"/>
                <a:cs typeface="Arial" pitchFamily="34" charset="0"/>
              </a:rPr>
              <a:t>Measurement</a:t>
            </a:r>
            <a:endParaRPr lang="en-US" sz="2400" dirty="0">
              <a:solidFill>
                <a:schemeClr val="bg1"/>
              </a:solidFill>
              <a:effectLst/>
              <a:latin typeface="Arial" pitchFamily="34" charset="0"/>
              <a:cs typeface="Arial" pitchFamily="34" charset="0"/>
            </a:endParaRPr>
          </a:p>
        </p:txBody>
      </p:sp>
      <p:graphicFrame>
        <p:nvGraphicFramePr>
          <p:cNvPr id="242690" name="Object 2"/>
          <p:cNvGraphicFramePr>
            <a:graphicFrameLocks noChangeAspect="1"/>
          </p:cNvGraphicFramePr>
          <p:nvPr/>
        </p:nvGraphicFramePr>
        <p:xfrm>
          <a:off x="914399" y="914401"/>
          <a:ext cx="7254931" cy="4304547"/>
        </p:xfrm>
        <a:graphic>
          <a:graphicData uri="http://schemas.openxmlformats.org/presentationml/2006/ole">
            <mc:AlternateContent xmlns:mc="http://schemas.openxmlformats.org/markup-compatibility/2006">
              <mc:Choice xmlns:v="urn:schemas-microsoft-com:vml" Requires="v">
                <p:oleObj spid="_x0000_s242691" name="Visio" r:id="rId3" imgW="3283478" imgH="1948288" progId="Visio.Drawing.11">
                  <p:embed/>
                </p:oleObj>
              </mc:Choice>
              <mc:Fallback>
                <p:oleObj name="Visio" r:id="rId3" imgW="3283478" imgH="1948288"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99" y="914401"/>
                        <a:ext cx="7254931" cy="430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a:spLocks noChangeArrowheads="1"/>
          </p:cNvSpPr>
          <p:nvPr/>
        </p:nvSpPr>
        <p:spPr bwMode="auto">
          <a:xfrm>
            <a:off x="2743200" y="6019800"/>
            <a:ext cx="28194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Turbine type </a:t>
            </a:r>
            <a:r>
              <a:rPr lang="en-US" sz="2000" i="1" dirty="0" err="1">
                <a:solidFill>
                  <a:schemeClr val="bg1"/>
                </a:solidFill>
                <a:latin typeface="Franklin Gothic Demi" pitchFamily="34" charset="0"/>
              </a:rPr>
              <a:t>flowmeter</a:t>
            </a:r>
            <a:endParaRPr lang="en-US" sz="2000" i="1" dirty="0">
              <a:solidFill>
                <a:schemeClr val="bg1"/>
              </a:solidFill>
              <a:latin typeface="Franklin Gothic Dem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err="1">
                <a:solidFill>
                  <a:schemeClr val="bg1"/>
                </a:solidFill>
                <a:effectLst/>
                <a:latin typeface="Arial" pitchFamily="34" charset="0"/>
                <a:cs typeface="Arial" pitchFamily="34" charset="0"/>
              </a:rPr>
              <a:t>Velocity</a:t>
            </a:r>
            <a:r>
              <a:rPr lang="sr-Latn-CS" sz="2400" dirty="0">
                <a:solidFill>
                  <a:schemeClr val="bg1"/>
                </a:solidFill>
                <a:effectLst/>
                <a:latin typeface="Arial" pitchFamily="34" charset="0"/>
                <a:cs typeface="Arial" pitchFamily="34" charset="0"/>
              </a:rPr>
              <a:t> </a:t>
            </a:r>
            <a:r>
              <a:rPr lang="sr-Latn-CS" sz="2400" dirty="0" err="1">
                <a:solidFill>
                  <a:schemeClr val="bg1"/>
                </a:solidFill>
                <a:effectLst/>
                <a:latin typeface="Arial" pitchFamily="34" charset="0"/>
                <a:cs typeface="Arial" pitchFamily="34" charset="0"/>
              </a:rPr>
              <a:t>and</a:t>
            </a:r>
            <a:r>
              <a:rPr lang="sr-Latn-CS" sz="2400" dirty="0">
                <a:solidFill>
                  <a:schemeClr val="bg1"/>
                </a:solidFill>
                <a:effectLst/>
                <a:latin typeface="Arial" pitchFamily="34" charset="0"/>
                <a:cs typeface="Arial" pitchFamily="34" charset="0"/>
              </a:rPr>
              <a:t> </a:t>
            </a:r>
            <a:r>
              <a:rPr lang="sr-Latn-CS" sz="2400" dirty="0" err="1">
                <a:solidFill>
                  <a:schemeClr val="bg1"/>
                </a:solidFill>
                <a:effectLst/>
                <a:latin typeface="Arial" pitchFamily="34" charset="0"/>
                <a:cs typeface="Arial" pitchFamily="34" charset="0"/>
              </a:rPr>
              <a:t>Position</a:t>
            </a:r>
            <a:r>
              <a:rPr lang="sr-Latn-CS" sz="2400" dirty="0">
                <a:solidFill>
                  <a:schemeClr val="bg1"/>
                </a:solidFill>
                <a:effectLst/>
                <a:latin typeface="Arial" pitchFamily="34" charset="0"/>
                <a:cs typeface="Arial" pitchFamily="34" charset="0"/>
              </a:rPr>
              <a:t> </a:t>
            </a:r>
            <a:r>
              <a:rPr lang="sr-Latn-CS" sz="2400">
                <a:solidFill>
                  <a:schemeClr val="bg1"/>
                </a:solidFill>
                <a:effectLst/>
                <a:latin typeface="Arial" pitchFamily="34" charset="0"/>
                <a:cs typeface="Arial" pitchFamily="34" charset="0"/>
              </a:rPr>
              <a:t>Sensors</a:t>
            </a:r>
            <a:endParaRPr lang="en-US" sz="2400" dirty="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838200"/>
            <a:ext cx="87630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rgbClr val="FF0000"/>
                </a:solidFill>
                <a:latin typeface="Franklin Gothic Demi" pitchFamily="34" charset="0"/>
              </a:rPr>
              <a:t>Turbine-type</a:t>
            </a:r>
            <a:endParaRPr lang="en-US" sz="2400" dirty="0">
              <a:solidFill>
                <a:schemeClr val="bg1"/>
              </a:solidFill>
              <a:latin typeface="Franklin Gothic Dem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Electromagnetic Control Relays</a:t>
            </a:r>
          </a:p>
        </p:txBody>
      </p:sp>
      <p:sp>
        <p:nvSpPr>
          <p:cNvPr id="5" name="Rectangle 9"/>
          <p:cNvSpPr>
            <a:spLocks noChangeArrowheads="1"/>
          </p:cNvSpPr>
          <p:nvPr/>
        </p:nvSpPr>
        <p:spPr bwMode="auto">
          <a:xfrm>
            <a:off x="1295400" y="6229290"/>
            <a:ext cx="60198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Relay normally open and normally closed contacts</a:t>
            </a:r>
          </a:p>
        </p:txBody>
      </p:sp>
      <p:graphicFrame>
        <p:nvGraphicFramePr>
          <p:cNvPr id="195587" name="Object 3"/>
          <p:cNvGraphicFramePr>
            <a:graphicFrameLocks noChangeAspect="1"/>
          </p:cNvGraphicFramePr>
          <p:nvPr/>
        </p:nvGraphicFramePr>
        <p:xfrm>
          <a:off x="754649" y="818154"/>
          <a:ext cx="7703551" cy="5277845"/>
        </p:xfrm>
        <a:graphic>
          <a:graphicData uri="http://schemas.openxmlformats.org/presentationml/2006/ole">
            <mc:AlternateContent xmlns:mc="http://schemas.openxmlformats.org/markup-compatibility/2006">
              <mc:Choice xmlns:v="urn:schemas-microsoft-com:vml" Requires="v">
                <p:oleObj spid="_x0000_s195588" name="Visio" r:id="rId3" imgW="3957594" imgH="2711511" progId="Visio.Drawing.11">
                  <p:embed/>
                </p:oleObj>
              </mc:Choice>
              <mc:Fallback>
                <p:oleObj name="Visio" r:id="rId3" imgW="3957594" imgH="2711511"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649" y="818154"/>
                        <a:ext cx="7703551" cy="527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Contactors</a:t>
            </a:r>
          </a:p>
        </p:txBody>
      </p:sp>
      <p:sp>
        <p:nvSpPr>
          <p:cNvPr id="3" name="Subtitle 6"/>
          <p:cNvSpPr>
            <a:spLocks noGrp="1"/>
          </p:cNvSpPr>
          <p:nvPr/>
        </p:nvSpPr>
        <p:spPr bwMode="auto">
          <a:xfrm>
            <a:off x="266700" y="914400"/>
            <a:ext cx="86487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 contactor is a special type of relay designed to handle</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heavy power loads that are beyond the capability of </a:t>
            </a:r>
            <a:r>
              <a:rPr lang="sr-Latn-CS" sz="2400" dirty="0">
                <a:solidFill>
                  <a:schemeClr val="bg1"/>
                </a:solidFill>
                <a:latin typeface="Franklin Gothic Demi" pitchFamily="34" charset="0"/>
              </a:rPr>
              <a:t>simple </a:t>
            </a:r>
            <a:r>
              <a:rPr lang="en-US" sz="2400" dirty="0">
                <a:solidFill>
                  <a:schemeClr val="bg1"/>
                </a:solidFill>
                <a:latin typeface="Franklin Gothic Demi" pitchFamily="34" charset="0"/>
              </a:rPr>
              <a:t>control</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relays</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Unlike relays, contactors are designed to make and</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break higher powered circuits without being damaged</a:t>
            </a:r>
            <a:endParaRPr lang="sr-Latn-C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Such loads include lights, heaters, transformers, capacitors,</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and electric motors for which overload protection is</a:t>
            </a: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provided separately or not required</a:t>
            </a:r>
            <a:endParaRPr lang="sr-Latn-CS" sz="2400" dirty="0">
              <a:solidFill>
                <a:schemeClr val="bg1"/>
              </a:solidFill>
              <a:latin typeface="Franklin Gothic Dem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Contactors</a:t>
            </a:r>
          </a:p>
        </p:txBody>
      </p:sp>
      <p:graphicFrame>
        <p:nvGraphicFramePr>
          <p:cNvPr id="196610" name="Object 2"/>
          <p:cNvGraphicFramePr>
            <a:graphicFrameLocks noChangeAspect="1"/>
          </p:cNvGraphicFramePr>
          <p:nvPr/>
        </p:nvGraphicFramePr>
        <p:xfrm>
          <a:off x="1371600" y="762000"/>
          <a:ext cx="6365325" cy="5387437"/>
        </p:xfrm>
        <a:graphic>
          <a:graphicData uri="http://schemas.openxmlformats.org/presentationml/2006/ole">
            <mc:AlternateContent xmlns:mc="http://schemas.openxmlformats.org/markup-compatibility/2006">
              <mc:Choice xmlns:v="urn:schemas-microsoft-com:vml" Requires="v">
                <p:oleObj spid="_x0000_s196611" name="Visio" r:id="rId3" imgW="4464734" imgH="3778167" progId="Visio.Drawing.11">
                  <p:embed/>
                </p:oleObj>
              </mc:Choice>
              <mc:Fallback>
                <p:oleObj name="Visio" r:id="rId3" imgW="4464734" imgH="3778167"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762000"/>
                        <a:ext cx="6365325" cy="538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9"/>
          <p:cNvSpPr>
            <a:spLocks noChangeArrowheads="1"/>
          </p:cNvSpPr>
          <p:nvPr/>
        </p:nvSpPr>
        <p:spPr bwMode="auto">
          <a:xfrm>
            <a:off x="2590800" y="6248400"/>
            <a:ext cx="35814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Three-pole magnetic contactor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Contactors</a:t>
            </a:r>
          </a:p>
        </p:txBody>
      </p:sp>
      <p:sp>
        <p:nvSpPr>
          <p:cNvPr id="5" name="Rectangle 9"/>
          <p:cNvSpPr>
            <a:spLocks noChangeArrowheads="1"/>
          </p:cNvSpPr>
          <p:nvPr/>
        </p:nvSpPr>
        <p:spPr bwMode="auto">
          <a:xfrm>
            <a:off x="1524000" y="6248400"/>
            <a:ext cx="6019800" cy="400110"/>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Contactor used in conjunction with a PLC output</a:t>
            </a:r>
          </a:p>
        </p:txBody>
      </p:sp>
      <p:graphicFrame>
        <p:nvGraphicFramePr>
          <p:cNvPr id="199682" name="Object 2"/>
          <p:cNvGraphicFramePr>
            <a:graphicFrameLocks noChangeAspect="1"/>
          </p:cNvGraphicFramePr>
          <p:nvPr/>
        </p:nvGraphicFramePr>
        <p:xfrm>
          <a:off x="2438400" y="685800"/>
          <a:ext cx="4343400" cy="5470798"/>
        </p:xfrm>
        <a:graphic>
          <a:graphicData uri="http://schemas.openxmlformats.org/presentationml/2006/ole">
            <mc:AlternateContent xmlns:mc="http://schemas.openxmlformats.org/markup-compatibility/2006">
              <mc:Choice xmlns:v="urn:schemas-microsoft-com:vml" Requires="v">
                <p:oleObj spid="_x0000_s199683" name="Visio" r:id="rId3" imgW="3069579" imgH="3866857" progId="Visio.Drawing.11">
                  <p:embed/>
                </p:oleObj>
              </mc:Choice>
              <mc:Fallback>
                <p:oleObj name="Visio" r:id="rId3" imgW="3069579" imgH="3866857"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685800"/>
                        <a:ext cx="4343400" cy="547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a:solidFill>
                  <a:schemeClr val="bg1"/>
                </a:solidFill>
                <a:effectLst/>
                <a:latin typeface="Arial" pitchFamily="34" charset="0"/>
                <a:cs typeface="Arial" pitchFamily="34" charset="0"/>
              </a:rPr>
              <a:t>Motor Starters</a:t>
            </a:r>
          </a:p>
        </p:txBody>
      </p:sp>
      <p:sp>
        <p:nvSpPr>
          <p:cNvPr id="6" name="Subtitle 6"/>
          <p:cNvSpPr>
            <a:spLocks noGrp="1"/>
          </p:cNvSpPr>
          <p:nvPr/>
        </p:nvSpPr>
        <p:spPr bwMode="auto">
          <a:xfrm>
            <a:off x="266700" y="914400"/>
            <a:ext cx="56007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a:solidFill>
                  <a:schemeClr val="bg1"/>
                </a:solidFill>
                <a:latin typeface="Franklin Gothic Demi" pitchFamily="34" charset="0"/>
              </a:rPr>
              <a:t> </a:t>
            </a:r>
            <a:r>
              <a:rPr lang="en-US" sz="2400" dirty="0">
                <a:solidFill>
                  <a:schemeClr val="bg1"/>
                </a:solidFill>
                <a:latin typeface="Franklin Gothic Demi" pitchFamily="34" charset="0"/>
              </a:rPr>
              <a:t>A motor starter is designed to provide power to motors</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The motor starter is made up of a contactor with an overload relay attached physically and electrically</a:t>
            </a:r>
          </a:p>
        </p:txBody>
      </p:sp>
      <p:graphicFrame>
        <p:nvGraphicFramePr>
          <p:cNvPr id="200707" name="Object 3"/>
          <p:cNvGraphicFramePr>
            <a:graphicFrameLocks noChangeAspect="1"/>
          </p:cNvGraphicFramePr>
          <p:nvPr/>
        </p:nvGraphicFramePr>
        <p:xfrm>
          <a:off x="6198400" y="1015559"/>
          <a:ext cx="2488400" cy="5537641"/>
        </p:xfrm>
        <a:graphic>
          <a:graphicData uri="http://schemas.openxmlformats.org/presentationml/2006/ole">
            <mc:AlternateContent xmlns:mc="http://schemas.openxmlformats.org/markup-compatibility/2006">
              <mc:Choice xmlns:v="urn:schemas-microsoft-com:vml" Requires="v">
                <p:oleObj spid="_x0000_s200708" name="Visio" r:id="rId3" imgW="1451441" imgH="3229765" progId="Visio.Drawing.11">
                  <p:embed/>
                </p:oleObj>
              </mc:Choice>
              <mc:Fallback>
                <p:oleObj name="Visio" r:id="rId3" imgW="1451441" imgH="3229765"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8400" y="1015559"/>
                        <a:ext cx="2488400" cy="553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9"/>
          <p:cNvSpPr>
            <a:spLocks noChangeArrowheads="1"/>
          </p:cNvSpPr>
          <p:nvPr/>
        </p:nvSpPr>
        <p:spPr bwMode="auto">
          <a:xfrm>
            <a:off x="304800" y="5715000"/>
            <a:ext cx="5257800" cy="707886"/>
          </a:xfrm>
          <a:prstGeom prst="rect">
            <a:avLst/>
          </a:prstGeom>
          <a:noFill/>
          <a:ln w="9525">
            <a:noFill/>
            <a:miter lim="800000"/>
            <a:headEnd/>
            <a:tailEnd/>
          </a:ln>
        </p:spPr>
        <p:txBody>
          <a:bodyPr wrap="square">
            <a:spAutoFit/>
          </a:bodyPr>
          <a:lstStyle/>
          <a:p>
            <a:r>
              <a:rPr lang="en-US" sz="2000" i="1" dirty="0">
                <a:solidFill>
                  <a:schemeClr val="bg1"/>
                </a:solidFill>
                <a:latin typeface="Franklin Gothic Demi" pitchFamily="34" charset="0"/>
              </a:rPr>
              <a:t>Motor starter is a contactor with an attached</a:t>
            </a:r>
          </a:p>
          <a:p>
            <a:r>
              <a:rPr lang="en-US" sz="2000" i="1" dirty="0">
                <a:solidFill>
                  <a:schemeClr val="bg1"/>
                </a:solidFill>
                <a:latin typeface="Franklin Gothic Demi" pitchFamily="34" charset="0"/>
              </a:rPr>
              <a:t>overload relay</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21024</TotalTime>
  <Words>2187</Words>
  <Application>Microsoft Office PowerPoint</Application>
  <PresentationFormat>On-screen Show (4:3)</PresentationFormat>
  <Paragraphs>171</Paragraphs>
  <Slides>43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0" baseType="lpstr">
      <vt:lpstr>Arial</vt:lpstr>
      <vt:lpstr>Calibri</vt:lpstr>
      <vt:lpstr>Constantia</vt:lpstr>
      <vt:lpstr>Franklin Gothic Demi</vt:lpstr>
      <vt:lpstr>Wingdings 2</vt:lpstr>
      <vt:lpstr>Flow</vt:lpstr>
      <vt:lpstr>Visio</vt:lpstr>
      <vt:lpstr>Developing Fundamental I/O discrete devices</vt:lpstr>
      <vt:lpstr>Electromagnetic Control Relays</vt:lpstr>
      <vt:lpstr>Electromagnetic Control Relays</vt:lpstr>
      <vt:lpstr>Electromagnetic Control Relays</vt:lpstr>
      <vt:lpstr>Electromagnetic Control Relays</vt:lpstr>
      <vt:lpstr>Contactors</vt:lpstr>
      <vt:lpstr>Contactors</vt:lpstr>
      <vt:lpstr>Contactors</vt:lpstr>
      <vt:lpstr>Motor Starters</vt:lpstr>
      <vt:lpstr>Motor Starters</vt:lpstr>
      <vt:lpstr>Motor Starters</vt:lpstr>
      <vt:lpstr>Motor Starters</vt:lpstr>
      <vt:lpstr>Manually Operated Switches</vt:lpstr>
      <vt:lpstr>Manually Operated Switches</vt:lpstr>
      <vt:lpstr>Manually Operated Switches</vt:lpstr>
      <vt:lpstr>Manually Operated Switches</vt:lpstr>
      <vt:lpstr>Mechanically Operated Switches</vt:lpstr>
      <vt:lpstr>Mechanically Operated Switches</vt:lpstr>
      <vt:lpstr>Mechanically Operated Switches</vt:lpstr>
      <vt:lpstr>Mechanically Operated Switches</vt:lpstr>
      <vt:lpstr>Sensors</vt:lpstr>
      <vt:lpstr>Proximity Sensor</vt:lpstr>
      <vt:lpstr>Proximity Sensor</vt:lpstr>
      <vt:lpstr>Proximity Sensor</vt:lpstr>
      <vt:lpstr>Inductive proximity sensor</vt:lpstr>
      <vt:lpstr>Inductive proximity sensor</vt:lpstr>
      <vt:lpstr>Inductive proximity sensor: wiring diagram</vt:lpstr>
      <vt:lpstr>Inductive proximity sensor: sensing range</vt:lpstr>
      <vt:lpstr>Capacitive proximity sensors</vt:lpstr>
      <vt:lpstr>Capacitive proximity sensors</vt:lpstr>
      <vt:lpstr>Magnetic Reed Switch</vt:lpstr>
      <vt:lpstr>Light Sensors</vt:lpstr>
      <vt:lpstr>Light Sensors</vt:lpstr>
      <vt:lpstr>Light Sensors</vt:lpstr>
      <vt:lpstr>Light Sensors</vt:lpstr>
      <vt:lpstr>Light Sensors</vt:lpstr>
      <vt:lpstr>Ultrasonic Sensors</vt:lpstr>
      <vt:lpstr>Strain/Weight Sensors</vt:lpstr>
      <vt:lpstr>Temperature Sensors</vt:lpstr>
      <vt:lpstr>Temperature Sensors</vt:lpstr>
      <vt:lpstr>Flow Measurement</vt:lpstr>
      <vt:lpstr>Flow Measurement</vt:lpstr>
      <vt:lpstr>Velocity and Position Sensors</vt:lpstr>
    </vt:vector>
  </TitlesOfParts>
  <Company>ETF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Razvoj laboratorije za Embedded sisteme na ETF I.Sarajevo</dc:title>
  <dc:creator>STROKS</dc:creator>
  <cp:lastModifiedBy>Slobodan Lubura</cp:lastModifiedBy>
  <cp:revision>1105</cp:revision>
  <dcterms:created xsi:type="dcterms:W3CDTF">2009-10-15T19:09:20Z</dcterms:created>
  <dcterms:modified xsi:type="dcterms:W3CDTF">2019-06-24T14:26:51Z</dcterms:modified>
</cp:coreProperties>
</file>