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37" r:id="rId2"/>
    <p:sldId id="391" r:id="rId3"/>
    <p:sldId id="410" r:id="rId4"/>
    <p:sldId id="411" r:id="rId5"/>
    <p:sldId id="412" r:id="rId6"/>
    <p:sldId id="420" r:id="rId7"/>
    <p:sldId id="423" r:id="rId8"/>
    <p:sldId id="413" r:id="rId9"/>
    <p:sldId id="414" r:id="rId10"/>
    <p:sldId id="415" r:id="rId11"/>
    <p:sldId id="416" r:id="rId12"/>
    <p:sldId id="417" r:id="rId13"/>
    <p:sldId id="418" r:id="rId14"/>
    <p:sldId id="419" r:id="rId15"/>
    <p:sldId id="421" r:id="rId16"/>
    <p:sldId id="422" r:id="rId17"/>
    <p:sldId id="424" r:id="rId18"/>
    <p:sldId id="425"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2" r:id="rId36"/>
    <p:sldId id="443" r:id="rId37"/>
    <p:sldId id="444"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8995" autoAdjust="0"/>
    <p:restoredTop sz="94660"/>
  </p:normalViewPr>
  <p:slideViewPr>
    <p:cSldViewPr>
      <p:cViewPr>
        <p:scale>
          <a:sx n="100" d="100"/>
          <a:sy n="100" d="100"/>
        </p:scale>
        <p:origin x="-1860"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C6CDD14-F9F1-4D70-8E01-8CD3926A622C}" type="datetimeFigureOut">
              <a:rPr lang="en-US"/>
              <a:pPr>
                <a:defRPr/>
              </a:pPr>
              <a:t>11/9/2012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EA7CADE-1FA7-4454-BCBB-C50E3173D6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EB375CC8-4068-44A3-8C75-F625F40549F3}" type="datetimeFigureOut">
              <a:rPr lang="en-US"/>
              <a:pPr>
                <a:defRPr/>
              </a:pPr>
              <a:t>11/9/2012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35AE881-F61F-49CA-9CE1-C7A67175781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0F41143-AA7F-4B1A-8639-58C31EEAFD54}" type="datetimeFigureOut">
              <a:rPr lang="en-US"/>
              <a:pPr>
                <a:defRPr/>
              </a:pPr>
              <a:t>11/9/2012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C51CB98-8ECD-403B-9F93-0100A3AA86F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87A658D-58BF-464F-8FC4-A20DF0C55860}" type="datetimeFigureOut">
              <a:rPr lang="en-US"/>
              <a:pPr>
                <a:defRPr/>
              </a:pPr>
              <a:t>11/9/2012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95860F2-7EC6-4E94-B1DF-495CE427E36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E41F05-2921-4FFA-AD1B-C81B6F33C28A}" type="datetimeFigureOut">
              <a:rPr lang="en-US"/>
              <a:pPr>
                <a:defRPr/>
              </a:pPr>
              <a:t>11/9/2012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8AD1D99-75EE-4A34-8EE6-B89476A7475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71B8F4-1039-4A80-A980-60B8381012D5}" type="datetimeFigureOut">
              <a:rPr lang="en-US"/>
              <a:pPr>
                <a:defRPr/>
              </a:pPr>
              <a:t>11/9/2012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3E0F96-6AFC-4085-A57F-52383A082AC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0B19A80-0E8B-4DC0-A13A-95FCEBD91672}" type="datetimeFigureOut">
              <a:rPr lang="en-US"/>
              <a:pPr>
                <a:defRPr/>
              </a:pPr>
              <a:t>11/9/2012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B2B6F1C-034A-4DFF-B81D-75420850A92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BA0CBDD-2DBE-457C-A3E2-C3D095C62261}" type="datetimeFigureOut">
              <a:rPr lang="en-US"/>
              <a:pPr>
                <a:defRPr/>
              </a:pPr>
              <a:t>11/9/2012</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66ADA5A7-A9F7-4F9B-B4BD-26DA9495142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978452F-7275-4267-9012-A6046B1998B4}" type="datetimeFigureOut">
              <a:rPr lang="en-US"/>
              <a:pPr>
                <a:defRPr/>
              </a:pPr>
              <a:t>11/9/2012</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6A3CA27-FE6B-4FD9-9450-F1052718BC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56E8146-D6B7-478B-A53F-149D940636D5}" type="datetimeFigureOut">
              <a:rPr lang="en-US"/>
              <a:pPr>
                <a:defRPr/>
              </a:pPr>
              <a:t>11/9/2012</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7477956-DBB2-4A00-8900-F60D37501B1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22A3F49-4CB6-45E3-8A11-9C81E1291981}" type="datetimeFigureOut">
              <a:rPr lang="en-US"/>
              <a:pPr>
                <a:defRPr/>
              </a:pPr>
              <a:t>11/9/2012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B9450EE-B11F-49B8-95D3-14DD180849E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77ACED6-9D74-44D8-B23B-2F352F80DF62}" type="datetimeFigureOut">
              <a:rPr lang="en-US"/>
              <a:pPr>
                <a:defRPr/>
              </a:pPr>
              <a:t>11/9/2012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7566834-5E83-4993-A342-D1DDB72A7F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D1F04F9B-C6D9-43B4-8799-D6E05CD53A76}" type="datetimeFigureOut">
              <a:rPr lang="en-US"/>
              <a:pPr>
                <a:defRPr/>
              </a:pPr>
              <a:t>11/9/2012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79A7D0A-EC5B-423D-A629-01A1968114A7}"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2.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3.v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4.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5.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6.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7.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8.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9.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20.v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grayscl/>
            <a:lum bright="-6000"/>
          </a:blip>
          <a:srcRect/>
          <a:stretch>
            <a:fillRect/>
          </a:stretch>
        </p:blipFill>
        <p:spPr bwMode="auto">
          <a:xfrm>
            <a:off x="0" y="1057926"/>
            <a:ext cx="9144000" cy="5876274"/>
          </a:xfrm>
          <a:prstGeom prst="rect">
            <a:avLst/>
          </a:prstGeom>
          <a:noFill/>
          <a:ln w="9525">
            <a:noFill/>
            <a:miter lim="800000"/>
            <a:headEnd/>
            <a:tailEnd/>
          </a:ln>
          <a:effectLst/>
        </p:spPr>
      </p:pic>
      <p:sp>
        <p:nvSpPr>
          <p:cNvPr id="8" name="Title 7"/>
          <p:cNvSpPr>
            <a:spLocks noGrp="1"/>
          </p:cNvSpPr>
          <p:nvPr>
            <p:ph type="ctrTitle"/>
          </p:nvPr>
        </p:nvSpPr>
        <p:spPr>
          <a:xfrm>
            <a:off x="682752" y="2514600"/>
            <a:ext cx="7851648" cy="1828800"/>
          </a:xfrm>
        </p:spPr>
        <p:txBody>
          <a:bodyPr/>
          <a:lstStyle/>
          <a:p>
            <a:pPr algn="ctr"/>
            <a:r>
              <a:rPr lang="sr-Latn-CS" dirty="0" smtClean="0">
                <a:solidFill>
                  <a:srgbClr val="FFFF00"/>
                </a:solidFill>
              </a:rPr>
              <a:t>Basics of PLC Programming</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S7-300 </a:t>
            </a:r>
            <a:r>
              <a:rPr lang="en-US" sz="2400" dirty="0" smtClean="0">
                <a:solidFill>
                  <a:schemeClr val="bg1"/>
                </a:solidFill>
                <a:effectLst/>
                <a:latin typeface="Arial" pitchFamily="34" charset="0"/>
                <a:cs typeface="Arial" pitchFamily="34" charset="0"/>
              </a:rPr>
              <a:t> Memory specification</a:t>
            </a:r>
          </a:p>
        </p:txBody>
      </p:sp>
      <p:pic>
        <p:nvPicPr>
          <p:cNvPr id="5" name="Picture 4"/>
          <p:cNvPicPr>
            <a:picLocks noChangeAspect="1" noChangeArrowheads="1"/>
          </p:cNvPicPr>
          <p:nvPr/>
        </p:nvPicPr>
        <p:blipFill>
          <a:blip r:embed="rId2"/>
          <a:srcRect/>
          <a:stretch>
            <a:fillRect/>
          </a:stretch>
        </p:blipFill>
        <p:spPr bwMode="auto">
          <a:xfrm>
            <a:off x="76200" y="914531"/>
            <a:ext cx="8839200" cy="51814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9906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S7-300 </a:t>
            </a:r>
            <a:r>
              <a:rPr lang="en-US" sz="2400" dirty="0" smtClean="0">
                <a:solidFill>
                  <a:schemeClr val="bg1"/>
                </a:solidFill>
                <a:effectLst/>
                <a:latin typeface="Arial" pitchFamily="34" charset="0"/>
                <a:cs typeface="Arial" pitchFamily="34" charset="0"/>
              </a:rPr>
              <a:t> </a:t>
            </a:r>
            <a:r>
              <a:rPr lang="en-US" sz="2400" dirty="0" err="1" smtClean="0">
                <a:solidFill>
                  <a:schemeClr val="bg1"/>
                </a:solidFill>
                <a:effectLst/>
                <a:latin typeface="Arial" pitchFamily="34" charset="0"/>
                <a:cs typeface="Arial" pitchFamily="34" charset="0"/>
              </a:rPr>
              <a:t>Retentivity</a:t>
            </a:r>
            <a:r>
              <a:rPr lang="en-US" sz="2400" dirty="0" smtClean="0">
                <a:solidFill>
                  <a:schemeClr val="bg1"/>
                </a:solidFill>
                <a:effectLst/>
                <a:latin typeface="Arial" pitchFamily="34" charset="0"/>
                <a:cs typeface="Arial" pitchFamily="34" charset="0"/>
              </a:rPr>
              <a:t> of load memory, system memory, and main memory</a:t>
            </a:r>
          </a:p>
        </p:txBody>
      </p:sp>
      <p:sp>
        <p:nvSpPr>
          <p:cNvPr id="4" name="Subtitle 6"/>
          <p:cNvSpPr>
            <a:spLocks noGrp="1"/>
          </p:cNvSpPr>
          <p:nvPr/>
        </p:nvSpPr>
        <p:spPr bwMode="auto">
          <a:xfrm>
            <a:off x="266700" y="1600200"/>
            <a:ext cx="84963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pPr>
            <a:r>
              <a:rPr lang="en-US" sz="2400" dirty="0" smtClean="0">
                <a:solidFill>
                  <a:srgbClr val="FF0000"/>
                </a:solidFill>
                <a:latin typeface="Franklin Gothic Demi" pitchFamily="34" charset="0"/>
              </a:rPr>
              <a:t>Retentive data in the load memory</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program in the load memory is always retentive: It is stored on the SIMATIC Micro Memory Card, where it is protected against power failures or memory resets</a:t>
            </a:r>
          </a:p>
          <a:p>
            <a:pPr marR="0" algn="l">
              <a:spcBef>
                <a:spcPts val="0"/>
              </a:spcBef>
              <a:spcAft>
                <a:spcPts val="1200"/>
              </a:spcAft>
              <a:buClr>
                <a:srgbClr val="FF0000"/>
              </a:buClr>
            </a:pPr>
            <a:r>
              <a:rPr lang="en-US" sz="2400" dirty="0" smtClean="0">
                <a:solidFill>
                  <a:srgbClr val="FF0000"/>
                </a:solidFill>
                <a:latin typeface="Franklin Gothic Demi" pitchFamily="34" charset="0"/>
              </a:rPr>
              <a:t>Retentive data in the system memory</a:t>
            </a:r>
          </a:p>
          <a:p>
            <a:pPr marR="0" algn="l">
              <a:spcBef>
                <a:spcPts val="0"/>
              </a:spcBef>
              <a:spcAft>
                <a:spcPts val="1200"/>
              </a:spcAft>
              <a:buClr>
                <a:srgbClr val="FF0000"/>
              </a:buClr>
              <a:buFont typeface="Arial" pitchFamily="34" charset="0"/>
              <a:buChar char="•"/>
            </a:pPr>
            <a:r>
              <a:rPr lang="en-US" sz="2400" dirty="0" smtClean="0">
                <a:solidFill>
                  <a:srgbClr val="FF0000"/>
                </a:solidFill>
                <a:latin typeface="Franklin Gothic Demi" pitchFamily="34" charset="0"/>
              </a:rPr>
              <a:t> </a:t>
            </a:r>
            <a:r>
              <a:rPr lang="en-US" sz="2400" dirty="0" smtClean="0">
                <a:solidFill>
                  <a:schemeClr val="bg1"/>
                </a:solidFill>
                <a:latin typeface="Franklin Gothic Demi" pitchFamily="34" charset="0"/>
              </a:rPr>
              <a:t>In configuration (Properties of CPU, </a:t>
            </a:r>
            <a:r>
              <a:rPr lang="en-US" sz="2400" dirty="0" err="1" smtClean="0">
                <a:solidFill>
                  <a:schemeClr val="bg1"/>
                </a:solidFill>
                <a:latin typeface="Franklin Gothic Demi" pitchFamily="34" charset="0"/>
              </a:rPr>
              <a:t>Retenativity</a:t>
            </a:r>
            <a:r>
              <a:rPr lang="en-US" sz="2400" dirty="0" smtClean="0">
                <a:solidFill>
                  <a:schemeClr val="bg1"/>
                </a:solidFill>
                <a:latin typeface="Franklin Gothic Demi" pitchFamily="34" charset="0"/>
              </a:rPr>
              <a:t> tab) must be </a:t>
            </a:r>
            <a:r>
              <a:rPr lang="en-US" sz="2400" dirty="0" err="1" smtClean="0">
                <a:solidFill>
                  <a:schemeClr val="bg1"/>
                </a:solidFill>
                <a:latin typeface="Franklin Gothic Demi" pitchFamily="34" charset="0"/>
              </a:rPr>
              <a:t>specifed</a:t>
            </a:r>
            <a:r>
              <a:rPr lang="en-US" sz="2400" dirty="0" smtClean="0">
                <a:solidFill>
                  <a:schemeClr val="bg1"/>
                </a:solidFill>
                <a:latin typeface="Franklin Gothic Demi" pitchFamily="34" charset="0"/>
              </a:rPr>
              <a:t> which part of memory bits, timers and counters should be kept retentive and which of them are to be initialized with "0” on restart (warm restart)</a:t>
            </a:r>
            <a:endParaRPr lang="sr-Latn-CS" sz="2400" dirty="0" smtClean="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9906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S7-300 </a:t>
            </a:r>
            <a:r>
              <a:rPr lang="en-US" sz="2400" dirty="0" smtClean="0">
                <a:solidFill>
                  <a:schemeClr val="bg1"/>
                </a:solidFill>
                <a:effectLst/>
                <a:latin typeface="Arial" pitchFamily="34" charset="0"/>
                <a:cs typeface="Arial" pitchFamily="34" charset="0"/>
              </a:rPr>
              <a:t> </a:t>
            </a:r>
            <a:r>
              <a:rPr lang="en-US" sz="2400" dirty="0" err="1" smtClean="0">
                <a:solidFill>
                  <a:schemeClr val="bg1"/>
                </a:solidFill>
                <a:effectLst/>
                <a:latin typeface="Arial" pitchFamily="34" charset="0"/>
                <a:cs typeface="Arial" pitchFamily="34" charset="0"/>
              </a:rPr>
              <a:t>Retentivity</a:t>
            </a:r>
            <a:r>
              <a:rPr lang="en-US" sz="2400" dirty="0" smtClean="0">
                <a:solidFill>
                  <a:schemeClr val="bg1"/>
                </a:solidFill>
                <a:effectLst/>
                <a:latin typeface="Arial" pitchFamily="34" charset="0"/>
                <a:cs typeface="Arial" pitchFamily="34" charset="0"/>
              </a:rPr>
              <a:t> of load memory, system memory, and main memory</a:t>
            </a:r>
          </a:p>
        </p:txBody>
      </p:sp>
      <p:sp>
        <p:nvSpPr>
          <p:cNvPr id="4" name="Subtitle 6"/>
          <p:cNvSpPr>
            <a:spLocks noGrp="1"/>
          </p:cNvSpPr>
          <p:nvPr/>
        </p:nvSpPr>
        <p:spPr bwMode="auto">
          <a:xfrm>
            <a:off x="266700" y="1600200"/>
            <a:ext cx="84963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pPr>
            <a:r>
              <a:rPr lang="en-US" sz="2400" dirty="0" smtClean="0">
                <a:solidFill>
                  <a:srgbClr val="FF0000"/>
                </a:solidFill>
                <a:latin typeface="Franklin Gothic Demi" pitchFamily="34" charset="0"/>
              </a:rPr>
              <a:t>Retentive data in the main memory</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The contents of retentive DBs are always retentive at restart and POWER ON/OFF</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Retentive data blocks can be uploaded to the main memory in accordance with the maximum limit allowed by the main memory</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Non-retentive DBs are initialized from the load memory with their initial values at restart or POWER ON/OFF</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Non-retentive data blocks and code blocks can be loaded in accordance with the maximum main memory limit </a:t>
            </a:r>
            <a:endParaRPr lang="sr-Latn-CS" sz="2400" dirty="0" smtClean="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Program </a:t>
            </a:r>
            <a:r>
              <a:rPr lang="sr-Latn-CS" sz="2400" dirty="0" err="1" smtClean="0">
                <a:solidFill>
                  <a:schemeClr val="bg1"/>
                </a:solidFill>
                <a:effectLst/>
                <a:latin typeface="Arial" pitchFamily="34" charset="0"/>
                <a:cs typeface="Arial" pitchFamily="34" charset="0"/>
              </a:rPr>
              <a:t>Scan</a:t>
            </a:r>
            <a:endParaRPr lang="en-US" sz="2400" dirty="0" smtClean="0">
              <a:solidFill>
                <a:schemeClr val="bg1"/>
              </a:solidFill>
              <a:effectLst/>
              <a:latin typeface="Arial" pitchFamily="34" charset="0"/>
              <a:cs typeface="Arial" pitchFamily="34" charset="0"/>
            </a:endParaRPr>
          </a:p>
        </p:txBody>
      </p:sp>
      <p:graphicFrame>
        <p:nvGraphicFramePr>
          <p:cNvPr id="126977" name="Object 1"/>
          <p:cNvGraphicFramePr>
            <a:graphicFrameLocks noChangeAspect="1"/>
          </p:cNvGraphicFramePr>
          <p:nvPr/>
        </p:nvGraphicFramePr>
        <p:xfrm>
          <a:off x="152400" y="926998"/>
          <a:ext cx="8859862" cy="5016602"/>
        </p:xfrm>
        <a:graphic>
          <a:graphicData uri="http://schemas.openxmlformats.org/presentationml/2006/ole">
            <p:oleObj spid="_x0000_s126977" name="Visio" r:id="rId3" imgW="4351087" imgH="2464338" progId="Visio.Drawing.11">
              <p:embed/>
            </p:oleObj>
          </a:graphicData>
        </a:graphic>
      </p:graphicFrame>
      <p:sp>
        <p:nvSpPr>
          <p:cNvPr id="5" name="Rectangle 9"/>
          <p:cNvSpPr>
            <a:spLocks noChangeArrowheads="1"/>
          </p:cNvSpPr>
          <p:nvPr/>
        </p:nvSpPr>
        <p:spPr bwMode="auto">
          <a:xfrm>
            <a:off x="3048000" y="6248400"/>
            <a:ext cx="3505200" cy="400110"/>
          </a:xfrm>
          <a:prstGeom prst="rect">
            <a:avLst/>
          </a:prstGeom>
          <a:noFill/>
          <a:ln w="9525">
            <a:noFill/>
            <a:miter lim="800000"/>
            <a:headEnd/>
            <a:tailEnd/>
          </a:ln>
        </p:spPr>
        <p:txBody>
          <a:bodyPr wrap="square">
            <a:spAutoFit/>
          </a:bodyPr>
          <a:lstStyle/>
          <a:p>
            <a:r>
              <a:rPr lang="sr-Latn-CS" sz="2000" i="1" dirty="0" smtClean="0">
                <a:solidFill>
                  <a:schemeClr val="bg1"/>
                </a:solidFill>
                <a:latin typeface="Franklin Gothic Demi" pitchFamily="34" charset="0"/>
              </a:rPr>
              <a:t>PLC program </a:t>
            </a:r>
            <a:r>
              <a:rPr lang="sr-Latn-CS" sz="2000" i="1" dirty="0" err="1" smtClean="0">
                <a:solidFill>
                  <a:schemeClr val="bg1"/>
                </a:solidFill>
                <a:latin typeface="Franklin Gothic Demi" pitchFamily="34" charset="0"/>
              </a:rPr>
              <a:t>scan</a:t>
            </a:r>
            <a:r>
              <a:rPr lang="sr-Latn-CS" sz="2000" i="1" dirty="0" smtClean="0">
                <a:solidFill>
                  <a:schemeClr val="bg1"/>
                </a:solidFill>
                <a:latin typeface="Franklin Gothic Demi" pitchFamily="34" charset="0"/>
              </a:rPr>
              <a:t> </a:t>
            </a:r>
            <a:r>
              <a:rPr lang="sr-Latn-CS" sz="2000" i="1" dirty="0" err="1" smtClean="0">
                <a:solidFill>
                  <a:schemeClr val="bg1"/>
                </a:solidFill>
                <a:latin typeface="Franklin Gothic Demi" pitchFamily="34" charset="0"/>
              </a:rPr>
              <a:t>cycle</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Program </a:t>
            </a:r>
            <a:r>
              <a:rPr lang="sr-Latn-CS" sz="2400" dirty="0" err="1" smtClean="0">
                <a:solidFill>
                  <a:schemeClr val="bg1"/>
                </a:solidFill>
                <a:effectLst/>
                <a:latin typeface="Arial" pitchFamily="34" charset="0"/>
                <a:cs typeface="Arial" pitchFamily="34" charset="0"/>
              </a:rPr>
              <a:t>Scan</a:t>
            </a:r>
            <a:endParaRPr lang="en-US" sz="2400" dirty="0" smtClean="0">
              <a:solidFill>
                <a:schemeClr val="bg1"/>
              </a:solidFill>
              <a:effectLst/>
              <a:latin typeface="Arial" pitchFamily="34" charset="0"/>
              <a:cs typeface="Arial" pitchFamily="34" charset="0"/>
            </a:endParaRPr>
          </a:p>
        </p:txBody>
      </p:sp>
      <p:sp>
        <p:nvSpPr>
          <p:cNvPr id="4" name="Subtitle 6"/>
          <p:cNvSpPr>
            <a:spLocks noGrp="1"/>
          </p:cNvSpPr>
          <p:nvPr/>
        </p:nvSpPr>
        <p:spPr bwMode="auto">
          <a:xfrm>
            <a:off x="266700" y="685800"/>
            <a:ext cx="8496300" cy="5791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When a PLC executes a program, it must know—in real time—when external devices controlling a process are changing</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During each operating cycle, the processor reads all the inputs, takes these values, and energizes or de-energizes the outputs according to the user program</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This process is known as a program scan cycles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Single PLC operating cycle consisting of the:</a:t>
            </a:r>
          </a:p>
          <a:p>
            <a:pPr lvl="1" algn="l">
              <a:spcBef>
                <a:spcPts val="0"/>
              </a:spcBef>
              <a:spcAft>
                <a:spcPts val="1200"/>
              </a:spcAft>
              <a:buClr>
                <a:srgbClr val="FF0000"/>
              </a:buClr>
              <a:buFont typeface="Arial" pitchFamily="34" charset="0"/>
              <a:buChar char="•"/>
            </a:pPr>
            <a:r>
              <a:rPr lang="en-US" sz="2200" dirty="0" smtClean="0">
                <a:solidFill>
                  <a:schemeClr val="bg1"/>
                </a:solidFill>
                <a:latin typeface="Franklin Gothic Demi" pitchFamily="34" charset="0"/>
              </a:rPr>
              <a:t> </a:t>
            </a:r>
            <a:r>
              <a:rPr lang="en-US" dirty="0" smtClean="0">
                <a:solidFill>
                  <a:schemeClr val="bg1"/>
                </a:solidFill>
                <a:latin typeface="Franklin Gothic Demi" pitchFamily="34" charset="0"/>
              </a:rPr>
              <a:t>Input scan</a:t>
            </a:r>
          </a:p>
          <a:p>
            <a:pPr lvl="1" algn="l">
              <a:spcBef>
                <a:spcPts val="0"/>
              </a:spcBef>
              <a:spcAft>
                <a:spcPts val="1200"/>
              </a:spcAft>
              <a:buClr>
                <a:srgbClr val="FF0000"/>
              </a:buClr>
              <a:buFont typeface="Arial" pitchFamily="34" charset="0"/>
              <a:buChar char="•"/>
            </a:pPr>
            <a:r>
              <a:rPr lang="en-US" dirty="0" smtClean="0">
                <a:solidFill>
                  <a:schemeClr val="bg1"/>
                </a:solidFill>
                <a:latin typeface="Franklin Gothic Demi" pitchFamily="34" charset="0"/>
              </a:rPr>
              <a:t> Program scan</a:t>
            </a:r>
          </a:p>
          <a:p>
            <a:pPr lvl="1" algn="l">
              <a:spcBef>
                <a:spcPts val="0"/>
              </a:spcBef>
              <a:spcAft>
                <a:spcPts val="1200"/>
              </a:spcAft>
              <a:buClr>
                <a:srgbClr val="FF0000"/>
              </a:buClr>
              <a:buFont typeface="Arial" pitchFamily="34" charset="0"/>
              <a:buChar char="•"/>
            </a:pPr>
            <a:r>
              <a:rPr lang="en-US" dirty="0" smtClean="0">
                <a:solidFill>
                  <a:schemeClr val="bg1"/>
                </a:solidFill>
                <a:latin typeface="Franklin Gothic Demi" pitchFamily="34" charset="0"/>
              </a:rPr>
              <a:t> Output scan</a:t>
            </a:r>
          </a:p>
          <a:p>
            <a:pPr lvl="1" algn="l">
              <a:spcBef>
                <a:spcPts val="0"/>
              </a:spcBef>
              <a:spcAft>
                <a:spcPts val="1200"/>
              </a:spcAft>
              <a:buClr>
                <a:srgbClr val="FF0000"/>
              </a:buClr>
              <a:buFont typeface="Arial" pitchFamily="34" charset="0"/>
              <a:buChar char="•"/>
            </a:pPr>
            <a:r>
              <a:rPr lang="en-US" dirty="0" smtClean="0">
                <a:solidFill>
                  <a:schemeClr val="bg1"/>
                </a:solidFill>
                <a:latin typeface="Franklin Gothic Demi" pitchFamily="34" charset="0"/>
              </a:rPr>
              <a:t> Housekeeping duties (communications and diagnostics)</a:t>
            </a:r>
          </a:p>
          <a:p>
            <a:pPr marR="0" algn="l">
              <a:spcBef>
                <a:spcPts val="0"/>
              </a:spcBef>
              <a:spcAft>
                <a:spcPts val="1200"/>
              </a:spcAft>
              <a:buClr>
                <a:srgbClr val="FF0000"/>
              </a:buClr>
            </a:pPr>
            <a:endParaRPr lang="en-US" sz="2400" dirty="0" smtClean="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Program </a:t>
            </a:r>
            <a:r>
              <a:rPr lang="sr-Latn-CS" sz="2400" dirty="0" err="1" smtClean="0">
                <a:solidFill>
                  <a:schemeClr val="bg1"/>
                </a:solidFill>
                <a:effectLst/>
                <a:latin typeface="Arial" pitchFamily="34" charset="0"/>
                <a:cs typeface="Arial" pitchFamily="34" charset="0"/>
              </a:rPr>
              <a:t>Scan</a:t>
            </a:r>
            <a:endParaRPr lang="en-US" sz="2400" dirty="0" smtClean="0">
              <a:solidFill>
                <a:schemeClr val="bg1"/>
              </a:solidFill>
              <a:effectLst/>
              <a:latin typeface="Arial" pitchFamily="34" charset="0"/>
              <a:cs typeface="Arial" pitchFamily="34" charset="0"/>
            </a:endParaRPr>
          </a:p>
        </p:txBody>
      </p:sp>
      <p:sp>
        <p:nvSpPr>
          <p:cNvPr id="4" name="Subtitle 6"/>
          <p:cNvSpPr>
            <a:spLocks noGrp="1"/>
          </p:cNvSpPr>
          <p:nvPr/>
        </p:nvSpPr>
        <p:spPr bwMode="auto">
          <a:xfrm>
            <a:off x="266700" y="1524000"/>
            <a:ext cx="84963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time required to make a single scan can vary from about 1 millisecond to 20 milliseconds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scan time is a function of the following:</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speed of the processor module</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length of the ladder program</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type of instructions executed</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actual ladder true/false conditions</a:t>
            </a:r>
            <a:endParaRPr lang="en-US" dirty="0" smtClean="0">
              <a:solidFill>
                <a:schemeClr val="bg1"/>
              </a:solidFill>
              <a:latin typeface="Franklin Gothic Demi" pitchFamily="34" charset="0"/>
            </a:endParaRPr>
          </a:p>
          <a:p>
            <a:pPr marR="0" algn="l">
              <a:spcBef>
                <a:spcPts val="0"/>
              </a:spcBef>
              <a:spcAft>
                <a:spcPts val="1200"/>
              </a:spcAft>
              <a:buClr>
                <a:srgbClr val="FF0000"/>
              </a:buClr>
            </a:pPr>
            <a:endParaRPr lang="en-US" sz="2400" dirty="0" smtClean="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Program </a:t>
            </a:r>
            <a:r>
              <a:rPr lang="sr-Latn-CS" sz="2400" dirty="0" err="1" smtClean="0">
                <a:solidFill>
                  <a:schemeClr val="bg1"/>
                </a:solidFill>
                <a:effectLst/>
                <a:latin typeface="Arial" pitchFamily="34" charset="0"/>
                <a:cs typeface="Arial" pitchFamily="34" charset="0"/>
              </a:rPr>
              <a:t>Scan</a:t>
            </a:r>
            <a:endParaRPr lang="en-US" sz="2400" dirty="0" smtClean="0">
              <a:solidFill>
                <a:schemeClr val="bg1"/>
              </a:solidFill>
              <a:effectLst/>
              <a:latin typeface="Arial" pitchFamily="34" charset="0"/>
              <a:cs typeface="Arial" pitchFamily="34" charset="0"/>
            </a:endParaRPr>
          </a:p>
        </p:txBody>
      </p:sp>
      <p:sp>
        <p:nvSpPr>
          <p:cNvPr id="4" name="Subtitle 6"/>
          <p:cNvSpPr>
            <a:spLocks noGrp="1"/>
          </p:cNvSpPr>
          <p:nvPr/>
        </p:nvSpPr>
        <p:spPr bwMode="auto">
          <a:xfrm>
            <a:off x="266700" y="1066800"/>
            <a:ext cx="84963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For each rung executed, the PLC processor will:</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Examine the status of the </a:t>
            </a:r>
            <a:r>
              <a:rPr lang="en-US" sz="2400" dirty="0" smtClean="0">
                <a:solidFill>
                  <a:srgbClr val="FF0000"/>
                </a:solidFill>
                <a:latin typeface="Franklin Gothic Demi" pitchFamily="34" charset="0"/>
              </a:rPr>
              <a:t>Process Input Image </a:t>
            </a:r>
            <a:r>
              <a:rPr lang="en-US" sz="2400" dirty="0" smtClean="0">
                <a:solidFill>
                  <a:schemeClr val="bg1"/>
                </a:solidFill>
                <a:latin typeface="Franklin Gothic Demi" pitchFamily="34" charset="0"/>
              </a:rPr>
              <a:t>table bits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Solve the ladder logic in order to determine logical continuity</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Update the appropriate </a:t>
            </a:r>
            <a:r>
              <a:rPr lang="en-US" sz="2400" dirty="0" smtClean="0">
                <a:solidFill>
                  <a:srgbClr val="0070C0"/>
                </a:solidFill>
                <a:latin typeface="Franklin Gothic Demi" pitchFamily="34" charset="0"/>
              </a:rPr>
              <a:t>Process Output Image </a:t>
            </a:r>
            <a:r>
              <a:rPr lang="en-US" sz="2400" dirty="0" smtClean="0">
                <a:solidFill>
                  <a:schemeClr val="bg1"/>
                </a:solidFill>
                <a:latin typeface="Franklin Gothic Demi" pitchFamily="34" charset="0"/>
              </a:rPr>
              <a:t>table bits, if necessary</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Copy the output image table status to all of the output terminals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Copy the status of all of the input terminals to the input image table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Program </a:t>
            </a:r>
            <a:r>
              <a:rPr lang="sr-Latn-CS" sz="2400" dirty="0" err="1" smtClean="0">
                <a:solidFill>
                  <a:schemeClr val="bg1"/>
                </a:solidFill>
                <a:effectLst/>
                <a:latin typeface="Arial" pitchFamily="34" charset="0"/>
                <a:cs typeface="Arial" pitchFamily="34" charset="0"/>
              </a:rPr>
              <a:t>Scan</a:t>
            </a:r>
            <a:r>
              <a:rPr lang="en-US" sz="2400" dirty="0" smtClean="0">
                <a:solidFill>
                  <a:schemeClr val="bg1"/>
                </a:solidFill>
                <a:effectLst/>
                <a:latin typeface="Arial" pitchFamily="34" charset="0"/>
                <a:cs typeface="Arial" pitchFamily="34" charset="0"/>
              </a:rPr>
              <a:t>: Data flow</a:t>
            </a:r>
          </a:p>
        </p:txBody>
      </p:sp>
      <p:graphicFrame>
        <p:nvGraphicFramePr>
          <p:cNvPr id="163842" name="Object 2"/>
          <p:cNvGraphicFramePr>
            <a:graphicFrameLocks noChangeAspect="1"/>
          </p:cNvGraphicFramePr>
          <p:nvPr/>
        </p:nvGraphicFramePr>
        <p:xfrm>
          <a:off x="762000" y="990600"/>
          <a:ext cx="7542082" cy="4800600"/>
        </p:xfrm>
        <a:graphic>
          <a:graphicData uri="http://schemas.openxmlformats.org/presentationml/2006/ole">
            <p:oleObj spid="_x0000_s163842" name="Visio" r:id="rId3" imgW="2982289" imgH="1898616" progId="Visio.Drawing.11">
              <p:embed/>
            </p:oleObj>
          </a:graphicData>
        </a:graphic>
      </p:graphicFrame>
      <p:sp>
        <p:nvSpPr>
          <p:cNvPr id="5" name="Rectangle 9"/>
          <p:cNvSpPr>
            <a:spLocks noChangeArrowheads="1"/>
          </p:cNvSpPr>
          <p:nvPr/>
        </p:nvSpPr>
        <p:spPr bwMode="auto">
          <a:xfrm>
            <a:off x="1676400" y="5924490"/>
            <a:ext cx="57150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Overview of the data flow during the scan process</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Program </a:t>
            </a:r>
            <a:r>
              <a:rPr lang="sr-Latn-CS" sz="2400" dirty="0" err="1" smtClean="0">
                <a:solidFill>
                  <a:schemeClr val="bg1"/>
                </a:solidFill>
                <a:effectLst/>
                <a:latin typeface="Arial" pitchFamily="34" charset="0"/>
                <a:cs typeface="Arial" pitchFamily="34" charset="0"/>
              </a:rPr>
              <a:t>Scan</a:t>
            </a:r>
            <a:endParaRPr lang="en-US" sz="2400" dirty="0" smtClean="0">
              <a:solidFill>
                <a:schemeClr val="bg1"/>
              </a:solidFill>
              <a:effectLst/>
              <a:latin typeface="Arial" pitchFamily="34" charset="0"/>
              <a:cs typeface="Arial" pitchFamily="34" charset="0"/>
            </a:endParaRPr>
          </a:p>
        </p:txBody>
      </p:sp>
      <p:sp>
        <p:nvSpPr>
          <p:cNvPr id="4" name="Subtitle 6"/>
          <p:cNvSpPr>
            <a:spLocks noGrp="1"/>
          </p:cNvSpPr>
          <p:nvPr/>
        </p:nvSpPr>
        <p:spPr bwMode="auto">
          <a:xfrm>
            <a:off x="266700" y="1066800"/>
            <a:ext cx="84963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For each rung executed, the PLC processor will:</a:t>
            </a:r>
          </a:p>
          <a:p>
            <a:pPr marR="0" algn="l">
              <a:spcBef>
                <a:spcPts val="0"/>
              </a:spcBef>
              <a:spcAft>
                <a:spcPts val="1200"/>
              </a:spcAft>
              <a:buClr>
                <a:srgbClr val="FF0000"/>
              </a:buClr>
            </a:pPr>
            <a:r>
              <a:rPr lang="en-US" sz="2400" b="1" dirty="0" smtClean="0">
                <a:solidFill>
                  <a:srgbClr val="FF0000"/>
                </a:solidFill>
                <a:latin typeface="Franklin Gothic Demi" pitchFamily="34" charset="0"/>
              </a:rPr>
              <a:t>Step 1 - </a:t>
            </a:r>
            <a:r>
              <a:rPr lang="en-US" sz="2400" dirty="0" smtClean="0">
                <a:solidFill>
                  <a:schemeClr val="bg1"/>
                </a:solidFill>
                <a:latin typeface="Franklin Gothic Demi" pitchFamily="34" charset="0"/>
              </a:rPr>
              <a:t>Update the input image table by sensing the voltage of the input terminals. Based on the absence or presence of a voltage, a 0 or a 1 is stored into the memory bit location designated for a particular input terminal</a:t>
            </a:r>
          </a:p>
          <a:p>
            <a:pPr marR="0" algn="l">
              <a:spcBef>
                <a:spcPts val="0"/>
              </a:spcBef>
              <a:spcAft>
                <a:spcPts val="1200"/>
              </a:spcAft>
              <a:buClr>
                <a:srgbClr val="FF0000"/>
              </a:buClr>
            </a:pPr>
            <a:r>
              <a:rPr lang="en-US" sz="2400" b="1" dirty="0" smtClean="0">
                <a:solidFill>
                  <a:srgbClr val="FF0000"/>
                </a:solidFill>
                <a:latin typeface="Franklin Gothic Demi" pitchFamily="34" charset="0"/>
              </a:rPr>
              <a:t>Step 2 - </a:t>
            </a:r>
            <a:r>
              <a:rPr lang="en-US" sz="2400" dirty="0" smtClean="0">
                <a:solidFill>
                  <a:schemeClr val="bg1"/>
                </a:solidFill>
                <a:latin typeface="Franklin Gothic Demi" pitchFamily="34" charset="0"/>
              </a:rPr>
              <a:t>Solve the ladder logic in order to determine logical continuity. The processor scans the ladder program and evaluates the logical continuity of each rung by referring to the process input image table to see if the input conditions are met. If the conditions controlling an output are met, the processor immediately writes a 1 in its memory location, indicating that the output will be turned ON; conversely, if the conditions are </a:t>
            </a:r>
            <a:r>
              <a:rPr lang="en-US" sz="2400" dirty="0" err="1" smtClean="0">
                <a:solidFill>
                  <a:schemeClr val="bg1"/>
                </a:solidFill>
                <a:latin typeface="Franklin Gothic Demi" pitchFamily="34" charset="0"/>
              </a:rPr>
              <a:t>notmet</a:t>
            </a:r>
            <a:r>
              <a:rPr lang="en-US" sz="2400" dirty="0" smtClean="0">
                <a:solidFill>
                  <a:schemeClr val="bg1"/>
                </a:solidFill>
                <a:latin typeface="Franklin Gothic Demi" pitchFamily="34" charset="0"/>
              </a:rPr>
              <a:t> a 0 indicating that the device will be turned OFF is written into its memory location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Program </a:t>
            </a:r>
            <a:r>
              <a:rPr lang="sr-Latn-CS" sz="2400" dirty="0" err="1" smtClean="0">
                <a:solidFill>
                  <a:schemeClr val="bg1"/>
                </a:solidFill>
                <a:effectLst/>
                <a:latin typeface="Arial" pitchFamily="34" charset="0"/>
                <a:cs typeface="Arial" pitchFamily="34" charset="0"/>
              </a:rPr>
              <a:t>Scan</a:t>
            </a:r>
            <a:endParaRPr lang="en-US" sz="2400" dirty="0" smtClean="0">
              <a:solidFill>
                <a:schemeClr val="bg1"/>
              </a:solidFill>
              <a:effectLst/>
              <a:latin typeface="Arial" pitchFamily="34" charset="0"/>
              <a:cs typeface="Arial" pitchFamily="34" charset="0"/>
            </a:endParaRPr>
          </a:p>
        </p:txBody>
      </p:sp>
      <p:sp>
        <p:nvSpPr>
          <p:cNvPr id="4" name="Subtitle 6"/>
          <p:cNvSpPr>
            <a:spLocks noGrp="1"/>
          </p:cNvSpPr>
          <p:nvPr/>
        </p:nvSpPr>
        <p:spPr bwMode="auto">
          <a:xfrm>
            <a:off x="266700" y="1066800"/>
            <a:ext cx="84963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For each rung executed, the PLC processor will:</a:t>
            </a:r>
          </a:p>
          <a:p>
            <a:pPr marR="0" algn="l">
              <a:spcBef>
                <a:spcPts val="0"/>
              </a:spcBef>
              <a:spcAft>
                <a:spcPts val="1200"/>
              </a:spcAft>
              <a:buClr>
                <a:srgbClr val="FF0000"/>
              </a:buClr>
            </a:pPr>
            <a:r>
              <a:rPr lang="en-US" sz="2400" b="1" dirty="0" smtClean="0">
                <a:solidFill>
                  <a:srgbClr val="FF0000"/>
                </a:solidFill>
                <a:latin typeface="Franklin Gothic Demi" pitchFamily="34" charset="0"/>
              </a:rPr>
              <a:t>Step 3 – </a:t>
            </a:r>
            <a:r>
              <a:rPr lang="en-US" sz="2400" dirty="0" smtClean="0">
                <a:solidFill>
                  <a:schemeClr val="bg1"/>
                </a:solidFill>
                <a:latin typeface="Franklin Gothic Demi" pitchFamily="34" charset="0"/>
              </a:rPr>
              <a:t>Update the actual states of the output devices by transferring the output table results to the output module, thereby switching the connected output devices ON (1) or OFF (0). If the status of any input devices changes when the processor is in step 2 or 3, the output condition will not react to them until the next processor scan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Processor Memory Organization</a:t>
            </a:r>
          </a:p>
        </p:txBody>
      </p:sp>
      <p:sp>
        <p:nvSpPr>
          <p:cNvPr id="3" name="Subtitle 6"/>
          <p:cNvSpPr>
            <a:spLocks noGrp="1"/>
          </p:cNvSpPr>
          <p:nvPr/>
        </p:nvSpPr>
        <p:spPr bwMode="auto">
          <a:xfrm>
            <a:off x="266700" y="1371600"/>
            <a:ext cx="86487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a:t>
            </a:r>
            <a:r>
              <a:rPr lang="sr-Latn-CS" sz="2400" dirty="0" smtClean="0">
                <a:solidFill>
                  <a:schemeClr val="bg1"/>
                </a:solidFill>
                <a:latin typeface="Franklin Gothic Demi" pitchFamily="34" charset="0"/>
              </a:rPr>
              <a:t>PLC </a:t>
            </a:r>
            <a:r>
              <a:rPr lang="en-US" sz="2400" dirty="0" smtClean="0">
                <a:solidFill>
                  <a:schemeClr val="bg1"/>
                </a:solidFill>
                <a:latin typeface="Franklin Gothic Demi" pitchFamily="34" charset="0"/>
              </a:rPr>
              <a:t>memory space can be divided into two broad categories:</a:t>
            </a: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program files </a:t>
            </a:r>
            <a:r>
              <a:rPr lang="en-US" sz="2400" dirty="0" smtClean="0">
                <a:solidFill>
                  <a:schemeClr val="bg1"/>
                </a:solidFill>
                <a:latin typeface="Franklin Gothic Demi" pitchFamily="34" charset="0"/>
              </a:rPr>
              <a:t>and </a:t>
            </a:r>
            <a:r>
              <a:rPr lang="en-US" sz="2400" dirty="0" smtClean="0">
                <a:solidFill>
                  <a:srgbClr val="00B0F0"/>
                </a:solidFill>
                <a:latin typeface="Franklin Gothic Demi" pitchFamily="34" charset="0"/>
              </a:rPr>
              <a:t>data files</a:t>
            </a:r>
            <a:endParaRPr lang="sr-Latn-CS" sz="2400" dirty="0" smtClean="0">
              <a:solidFill>
                <a:srgbClr val="00B0F0"/>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Program files </a:t>
            </a:r>
            <a:r>
              <a:rPr lang="en-US" sz="2400" dirty="0" smtClean="0">
                <a:solidFill>
                  <a:schemeClr val="bg1"/>
                </a:solidFill>
                <a:latin typeface="Franklin Gothic Demi" pitchFamily="34" charset="0"/>
              </a:rPr>
              <a:t>are the part of the processor memory</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that stores the user ladder logic program</a:t>
            </a:r>
            <a:r>
              <a:rPr lang="sr-Latn-CS" sz="2400" dirty="0" smtClean="0">
                <a:solidFill>
                  <a:schemeClr val="bg1"/>
                </a:solidFill>
                <a:latin typeface="Franklin Gothic Demi" pitchFamily="34" charset="0"/>
              </a:rPr>
              <a:t>.</a:t>
            </a:r>
            <a:r>
              <a:rPr lang="en-US" sz="2400" dirty="0" smtClean="0">
                <a:solidFill>
                  <a:schemeClr val="bg1"/>
                </a:solidFill>
                <a:latin typeface="Franklin Gothic Demi" pitchFamily="34" charset="0"/>
              </a:rPr>
              <a:t> Most instructions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require one word of memory</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a:t>
            </a:r>
            <a:r>
              <a:rPr lang="en-US" sz="2400" dirty="0" smtClean="0">
                <a:solidFill>
                  <a:srgbClr val="00B0F0"/>
                </a:solidFill>
                <a:latin typeface="Franklin Gothic Demi" pitchFamily="34" charset="0"/>
              </a:rPr>
              <a:t>data files</a:t>
            </a:r>
            <a:r>
              <a:rPr lang="en-US" sz="2400" dirty="0" smtClean="0">
                <a:solidFill>
                  <a:schemeClr val="bg1"/>
                </a:solidFill>
                <a:latin typeface="Franklin Gothic Demi" pitchFamily="34" charset="0"/>
              </a:rPr>
              <a:t> store the information needed to carry out</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user program. This includes information such as the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status of input and output devices, timer and counter values,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data storage</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Contents of the data table can</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be divided into two categories: status data and numbers or</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codes</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endParaRPr lang="sr-Latn-CS" sz="2400" dirty="0" smtClean="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Program </a:t>
            </a:r>
            <a:r>
              <a:rPr lang="sr-Latn-CS" sz="2400" dirty="0" err="1" smtClean="0">
                <a:solidFill>
                  <a:schemeClr val="bg1"/>
                </a:solidFill>
                <a:effectLst/>
                <a:latin typeface="Arial" pitchFamily="34" charset="0"/>
                <a:cs typeface="Arial" pitchFamily="34" charset="0"/>
              </a:rPr>
              <a:t>Scan</a:t>
            </a:r>
            <a:r>
              <a:rPr lang="en-US" sz="2400" dirty="0" smtClean="0">
                <a:solidFill>
                  <a:schemeClr val="bg1"/>
                </a:solidFill>
                <a:effectLst/>
                <a:latin typeface="Arial" pitchFamily="34" charset="0"/>
                <a:cs typeface="Arial" pitchFamily="34" charset="0"/>
              </a:rPr>
              <a:t>: single rung program</a:t>
            </a:r>
          </a:p>
        </p:txBody>
      </p:sp>
      <p:sp>
        <p:nvSpPr>
          <p:cNvPr id="5" name="Rectangle 9"/>
          <p:cNvSpPr>
            <a:spLocks noChangeArrowheads="1"/>
          </p:cNvSpPr>
          <p:nvPr/>
        </p:nvSpPr>
        <p:spPr bwMode="auto">
          <a:xfrm>
            <a:off x="1981200" y="5029200"/>
            <a:ext cx="55626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Scan process applied to a single rung program</a:t>
            </a:r>
            <a:endParaRPr lang="en-US" sz="2000" i="1" dirty="0">
              <a:solidFill>
                <a:schemeClr val="bg1"/>
              </a:solidFill>
              <a:latin typeface="Franklin Gothic Demi" pitchFamily="34" charset="0"/>
            </a:endParaRPr>
          </a:p>
        </p:txBody>
      </p:sp>
      <p:graphicFrame>
        <p:nvGraphicFramePr>
          <p:cNvPr id="164867" name="Object 3"/>
          <p:cNvGraphicFramePr>
            <a:graphicFrameLocks noChangeAspect="1"/>
          </p:cNvGraphicFramePr>
          <p:nvPr/>
        </p:nvGraphicFramePr>
        <p:xfrm>
          <a:off x="257291" y="1371600"/>
          <a:ext cx="8581909" cy="3505200"/>
        </p:xfrm>
        <a:graphic>
          <a:graphicData uri="http://schemas.openxmlformats.org/presentationml/2006/ole">
            <p:oleObj spid="_x0000_s164867" name="Visio" r:id="rId3" imgW="4438611" imgH="1812929" progId="Visio.Drawing.11">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Program </a:t>
            </a:r>
            <a:r>
              <a:rPr lang="sr-Latn-CS" sz="2400" dirty="0" err="1" smtClean="0">
                <a:solidFill>
                  <a:schemeClr val="bg1"/>
                </a:solidFill>
                <a:effectLst/>
                <a:latin typeface="Arial" pitchFamily="34" charset="0"/>
                <a:cs typeface="Arial" pitchFamily="34" charset="0"/>
              </a:rPr>
              <a:t>Scan</a:t>
            </a:r>
            <a:r>
              <a:rPr lang="en-US" sz="2400" dirty="0" smtClean="0">
                <a:solidFill>
                  <a:schemeClr val="bg1"/>
                </a:solidFill>
                <a:effectLst/>
                <a:latin typeface="Arial" pitchFamily="34" charset="0"/>
                <a:cs typeface="Arial" pitchFamily="34" charset="0"/>
              </a:rPr>
              <a:t>: multiple rung program</a:t>
            </a:r>
          </a:p>
        </p:txBody>
      </p:sp>
      <p:graphicFrame>
        <p:nvGraphicFramePr>
          <p:cNvPr id="164866" name="Object 2"/>
          <p:cNvGraphicFramePr>
            <a:graphicFrameLocks noChangeAspect="1"/>
          </p:cNvGraphicFramePr>
          <p:nvPr/>
        </p:nvGraphicFramePr>
        <p:xfrm>
          <a:off x="2133600" y="838200"/>
          <a:ext cx="4800599" cy="5244764"/>
        </p:xfrm>
        <a:graphic>
          <a:graphicData uri="http://schemas.openxmlformats.org/presentationml/2006/ole">
            <p:oleObj spid="_x0000_s166914" name="Visio" r:id="rId3" imgW="2951246" imgH="3224187" progId="Visio.Drawing.11">
              <p:embed/>
            </p:oleObj>
          </a:graphicData>
        </a:graphic>
      </p:graphicFrame>
      <p:sp>
        <p:nvSpPr>
          <p:cNvPr id="5" name="Rectangle 9"/>
          <p:cNvSpPr>
            <a:spLocks noChangeArrowheads="1"/>
          </p:cNvSpPr>
          <p:nvPr/>
        </p:nvSpPr>
        <p:spPr bwMode="auto">
          <a:xfrm>
            <a:off x="1752600" y="6229290"/>
            <a:ext cx="55626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Scan process applied to a multiple rung program</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PLC </a:t>
            </a:r>
            <a:r>
              <a:rPr lang="sr-Latn-CS" sz="2400" dirty="0" err="1" smtClean="0">
                <a:solidFill>
                  <a:schemeClr val="bg1"/>
                </a:solidFill>
                <a:effectLst/>
                <a:latin typeface="Arial" pitchFamily="34" charset="0"/>
                <a:cs typeface="Arial" pitchFamily="34" charset="0"/>
              </a:rPr>
              <a:t>Programming</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Languages</a:t>
            </a:r>
            <a:endParaRPr lang="en-US" sz="2400" dirty="0" smtClean="0">
              <a:solidFill>
                <a:schemeClr val="bg1"/>
              </a:solidFill>
              <a:effectLst/>
              <a:latin typeface="Arial" pitchFamily="34" charset="0"/>
              <a:cs typeface="Arial" pitchFamily="34" charset="0"/>
            </a:endParaRPr>
          </a:p>
        </p:txBody>
      </p:sp>
      <p:sp>
        <p:nvSpPr>
          <p:cNvPr id="4" name="Subtitle 6"/>
          <p:cNvSpPr>
            <a:spLocks noGrp="1"/>
          </p:cNvSpPr>
          <p:nvPr/>
        </p:nvSpPr>
        <p:spPr bwMode="auto">
          <a:xfrm>
            <a:off x="266700" y="838200"/>
            <a:ext cx="84963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standard IEC 61131 standardize five languages for programming PLC :</a:t>
            </a:r>
          </a:p>
          <a:p>
            <a:pPr marR="0" algn="l">
              <a:spcBef>
                <a:spcPts val="0"/>
              </a:spcBef>
              <a:spcAft>
                <a:spcPts val="1200"/>
              </a:spcAft>
              <a:buClr>
                <a:srgbClr val="FF0000"/>
              </a:buClr>
              <a:buFont typeface="Arial" pitchFamily="34" charset="0"/>
              <a:buChar char="•"/>
            </a:pPr>
            <a:r>
              <a:rPr lang="en-US" sz="2400" dirty="0" smtClean="0">
                <a:solidFill>
                  <a:srgbClr val="FF0000"/>
                </a:solidFill>
                <a:latin typeface="Franklin Gothic Demi" pitchFamily="34" charset="0"/>
              </a:rPr>
              <a:t>Ladder Diagram (LD) </a:t>
            </a:r>
            <a:r>
              <a:rPr lang="en-US" sz="2400" dirty="0" smtClean="0">
                <a:solidFill>
                  <a:schemeClr val="bg1"/>
                </a:solidFill>
                <a:latin typeface="Franklin Gothic Demi" pitchFamily="34" charset="0"/>
              </a:rPr>
              <a:t>— a graphical depiction of a process with rungs of logic, similar to the relay ladder logic schemes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Function Block Diagram (FBD) </a:t>
            </a:r>
            <a:r>
              <a:rPr lang="en-US" sz="2400" dirty="0" smtClean="0">
                <a:solidFill>
                  <a:schemeClr val="bg1"/>
                </a:solidFill>
                <a:latin typeface="Franklin Gothic Demi" pitchFamily="34" charset="0"/>
              </a:rPr>
              <a:t>— a graphical depiction of process flow using simple and complex interconnecting blocks</a:t>
            </a:r>
          </a:p>
          <a:p>
            <a:pPr marR="0" algn="l">
              <a:spcBef>
                <a:spcPts val="0"/>
              </a:spcBef>
              <a:spcAft>
                <a:spcPts val="1200"/>
              </a:spcAft>
              <a:buClr>
                <a:srgbClr val="FF0000"/>
              </a:buClr>
              <a:buFont typeface="Arial" pitchFamily="34" charset="0"/>
              <a:buChar char="•"/>
            </a:pPr>
            <a:r>
              <a:rPr lang="en-US" sz="2400" dirty="0" smtClean="0">
                <a:solidFill>
                  <a:srgbClr val="FF0000"/>
                </a:solidFill>
                <a:latin typeface="Franklin Gothic Demi" pitchFamily="34" charset="0"/>
              </a:rPr>
              <a:t> Sequential Function Chart (SFC) </a:t>
            </a:r>
            <a:r>
              <a:rPr lang="en-US" sz="2400" dirty="0" smtClean="0">
                <a:solidFill>
                  <a:schemeClr val="bg1"/>
                </a:solidFill>
                <a:latin typeface="Franklin Gothic Demi" pitchFamily="34" charset="0"/>
              </a:rPr>
              <a:t>— a graphical depiction of interconnecting steps, actions, and transitions</a:t>
            </a:r>
          </a:p>
          <a:p>
            <a:pPr marR="0" algn="l">
              <a:spcBef>
                <a:spcPts val="0"/>
              </a:spcBef>
              <a:spcAft>
                <a:spcPts val="1200"/>
              </a:spcAft>
              <a:buClr>
                <a:srgbClr val="FF0000"/>
              </a:buClr>
              <a:buFont typeface="Arial" pitchFamily="34" charset="0"/>
              <a:buChar char="•"/>
            </a:pPr>
            <a:r>
              <a:rPr lang="en-US" sz="2400" dirty="0" smtClean="0">
                <a:solidFill>
                  <a:srgbClr val="FF0000"/>
                </a:solidFill>
                <a:latin typeface="Franklin Gothic Demi" pitchFamily="34" charset="0"/>
              </a:rPr>
              <a:t>Instruction List (IL) </a:t>
            </a:r>
            <a:r>
              <a:rPr lang="en-US" sz="2400" dirty="0" smtClean="0">
                <a:solidFill>
                  <a:schemeClr val="bg1"/>
                </a:solidFill>
                <a:latin typeface="Franklin Gothic Demi" pitchFamily="34" charset="0"/>
              </a:rPr>
              <a:t>— a low-level, text-based language that uses mnemonic instructions.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Structured Text (ST) </a:t>
            </a:r>
            <a:r>
              <a:rPr lang="en-US" sz="2400" dirty="0" smtClean="0">
                <a:solidFill>
                  <a:schemeClr val="bg1"/>
                </a:solidFill>
                <a:latin typeface="Franklin Gothic Demi" pitchFamily="34" charset="0"/>
              </a:rPr>
              <a:t>— a high-level, text-based language such as BASIC, C, or PASCAL specifically developed for industrial control applications.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PLC </a:t>
            </a:r>
            <a:r>
              <a:rPr lang="sr-Latn-CS" sz="2400" dirty="0" err="1" smtClean="0">
                <a:solidFill>
                  <a:schemeClr val="bg1"/>
                </a:solidFill>
                <a:effectLst/>
                <a:latin typeface="Arial" pitchFamily="34" charset="0"/>
                <a:cs typeface="Arial" pitchFamily="34" charset="0"/>
              </a:rPr>
              <a:t>Programming</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Languages</a:t>
            </a:r>
            <a:endParaRPr lang="en-US" sz="2400" dirty="0" smtClean="0">
              <a:solidFill>
                <a:schemeClr val="bg1"/>
              </a:solidFill>
              <a:effectLst/>
              <a:latin typeface="Arial" pitchFamily="34" charset="0"/>
              <a:cs typeface="Arial" pitchFamily="34" charset="0"/>
            </a:endParaRPr>
          </a:p>
        </p:txBody>
      </p:sp>
      <p:graphicFrame>
        <p:nvGraphicFramePr>
          <p:cNvPr id="167938" name="Object 2"/>
          <p:cNvGraphicFramePr>
            <a:graphicFrameLocks noChangeAspect="1"/>
          </p:cNvGraphicFramePr>
          <p:nvPr/>
        </p:nvGraphicFramePr>
        <p:xfrm>
          <a:off x="76200" y="1676400"/>
          <a:ext cx="8948517" cy="2552701"/>
        </p:xfrm>
        <a:graphic>
          <a:graphicData uri="http://schemas.openxmlformats.org/presentationml/2006/ole">
            <p:oleObj spid="_x0000_s167938" name="Visio" r:id="rId3" imgW="4546587" imgH="1297459" progId="Visio.Drawing.11">
              <p:embed/>
            </p:oleObj>
          </a:graphicData>
        </a:graphic>
      </p:graphicFrame>
      <p:sp>
        <p:nvSpPr>
          <p:cNvPr id="5" name="Rectangle 9"/>
          <p:cNvSpPr>
            <a:spLocks noChangeArrowheads="1"/>
          </p:cNvSpPr>
          <p:nvPr/>
        </p:nvSpPr>
        <p:spPr bwMode="auto">
          <a:xfrm>
            <a:off x="609600" y="4419600"/>
            <a:ext cx="74676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Standard IEC 61131 languages associated with PLC programming</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PLC </a:t>
            </a:r>
            <a:r>
              <a:rPr lang="sr-Latn-CS" sz="2400" dirty="0" err="1" smtClean="0">
                <a:solidFill>
                  <a:schemeClr val="bg1"/>
                </a:solidFill>
                <a:effectLst/>
                <a:latin typeface="Arial" pitchFamily="34" charset="0"/>
                <a:cs typeface="Arial" pitchFamily="34" charset="0"/>
              </a:rPr>
              <a:t>Programming</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Languages</a:t>
            </a:r>
            <a:r>
              <a:rPr lang="en-US" sz="2400" dirty="0" smtClean="0">
                <a:solidFill>
                  <a:schemeClr val="bg1"/>
                </a:solidFill>
                <a:effectLst/>
                <a:latin typeface="Arial" pitchFamily="34" charset="0"/>
                <a:cs typeface="Arial" pitchFamily="34" charset="0"/>
              </a:rPr>
              <a:t>: Ladder diagram</a:t>
            </a:r>
          </a:p>
        </p:txBody>
      </p:sp>
      <p:sp>
        <p:nvSpPr>
          <p:cNvPr id="6" name="Subtitle 6"/>
          <p:cNvSpPr>
            <a:spLocks noGrp="1"/>
          </p:cNvSpPr>
          <p:nvPr/>
        </p:nvSpPr>
        <p:spPr bwMode="auto">
          <a:xfrm>
            <a:off x="266700" y="838200"/>
            <a:ext cx="84963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Ladder diagram language is the most commonly used PLC language and is designed to mimic relay logic</a:t>
            </a:r>
          </a:p>
        </p:txBody>
      </p:sp>
      <p:sp>
        <p:nvSpPr>
          <p:cNvPr id="8" name="Rectangle 9"/>
          <p:cNvSpPr>
            <a:spLocks noChangeArrowheads="1"/>
          </p:cNvSpPr>
          <p:nvPr/>
        </p:nvSpPr>
        <p:spPr bwMode="auto">
          <a:xfrm>
            <a:off x="457200" y="4095690"/>
            <a:ext cx="35814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Hardwired relay control circuit</a:t>
            </a:r>
            <a:endParaRPr lang="en-US" sz="2000" i="1" dirty="0">
              <a:solidFill>
                <a:schemeClr val="bg1"/>
              </a:solidFill>
              <a:latin typeface="Franklin Gothic Demi" pitchFamily="34" charset="0"/>
            </a:endParaRPr>
          </a:p>
        </p:txBody>
      </p:sp>
      <p:sp>
        <p:nvSpPr>
          <p:cNvPr id="9" name="Rectangle 9"/>
          <p:cNvSpPr>
            <a:spLocks noChangeArrowheads="1"/>
          </p:cNvSpPr>
          <p:nvPr/>
        </p:nvSpPr>
        <p:spPr bwMode="auto">
          <a:xfrm>
            <a:off x="5562600" y="4038600"/>
            <a:ext cx="3124200" cy="707886"/>
          </a:xfrm>
          <a:prstGeom prst="rect">
            <a:avLst/>
          </a:prstGeom>
          <a:noFill/>
          <a:ln w="9525">
            <a:noFill/>
            <a:miter lim="800000"/>
            <a:headEnd/>
            <a:tailEnd/>
          </a:ln>
        </p:spPr>
        <p:txBody>
          <a:bodyPr wrap="square">
            <a:spAutoFit/>
          </a:bodyPr>
          <a:lstStyle/>
          <a:p>
            <a:pPr algn="ctr"/>
            <a:r>
              <a:rPr lang="en-US" sz="2000" i="1" dirty="0" smtClean="0">
                <a:solidFill>
                  <a:schemeClr val="bg1"/>
                </a:solidFill>
                <a:latin typeface="Franklin Gothic Demi" pitchFamily="34" charset="0"/>
              </a:rPr>
              <a:t>Equivalent ladder diagram (LD) program</a:t>
            </a:r>
            <a:endParaRPr lang="en-US" sz="2000" i="1" dirty="0">
              <a:solidFill>
                <a:schemeClr val="bg1"/>
              </a:solidFill>
              <a:latin typeface="Franklin Gothic Demi" pitchFamily="34" charset="0"/>
            </a:endParaRPr>
          </a:p>
        </p:txBody>
      </p:sp>
      <p:graphicFrame>
        <p:nvGraphicFramePr>
          <p:cNvPr id="168964" name="Object 4"/>
          <p:cNvGraphicFramePr>
            <a:graphicFrameLocks noChangeAspect="1"/>
          </p:cNvGraphicFramePr>
          <p:nvPr/>
        </p:nvGraphicFramePr>
        <p:xfrm>
          <a:off x="152400" y="2057400"/>
          <a:ext cx="8858251" cy="1828800"/>
        </p:xfrm>
        <a:graphic>
          <a:graphicData uri="http://schemas.openxmlformats.org/presentationml/2006/ole">
            <p:oleObj spid="_x0000_s168964" name="Visio" r:id="rId3" imgW="5166638" imgH="1066890" progId="Visio.Drawing.11">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0352" y="76200"/>
            <a:ext cx="81564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PLC </a:t>
            </a:r>
            <a:r>
              <a:rPr lang="sr-Latn-CS" sz="2400" dirty="0" err="1" smtClean="0">
                <a:solidFill>
                  <a:schemeClr val="bg1"/>
                </a:solidFill>
                <a:effectLst/>
                <a:latin typeface="Arial" pitchFamily="34" charset="0"/>
                <a:cs typeface="Arial" pitchFamily="34" charset="0"/>
              </a:rPr>
              <a:t>Programming</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Languages</a:t>
            </a:r>
            <a:r>
              <a:rPr lang="en-US" sz="2400" dirty="0" smtClean="0">
                <a:solidFill>
                  <a:schemeClr val="bg1"/>
                </a:solidFill>
                <a:effectLst/>
                <a:latin typeface="Arial" pitchFamily="34" charset="0"/>
                <a:cs typeface="Arial" pitchFamily="34" charset="0"/>
              </a:rPr>
              <a:t>: Function Block Diagram </a:t>
            </a:r>
          </a:p>
        </p:txBody>
      </p:sp>
      <p:sp>
        <p:nvSpPr>
          <p:cNvPr id="6" name="Subtitle 6"/>
          <p:cNvSpPr>
            <a:spLocks noGrp="1"/>
          </p:cNvSpPr>
          <p:nvPr/>
        </p:nvSpPr>
        <p:spPr bwMode="auto">
          <a:xfrm>
            <a:off x="266700" y="838200"/>
            <a:ext cx="84963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Functional block diagram programming uses instructions that are programmed as blocks wired together on screen to accomplish certain functions. Typical types of function blocks include logic, timers, and counters</a:t>
            </a:r>
          </a:p>
        </p:txBody>
      </p:sp>
      <p:sp>
        <p:nvSpPr>
          <p:cNvPr id="8" name="Rectangle 9"/>
          <p:cNvSpPr>
            <a:spLocks noChangeArrowheads="1"/>
          </p:cNvSpPr>
          <p:nvPr/>
        </p:nvSpPr>
        <p:spPr bwMode="auto">
          <a:xfrm>
            <a:off x="228600" y="5867400"/>
            <a:ext cx="4343400" cy="707886"/>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Function block diagram equivalents to ladder logic contacts</a:t>
            </a:r>
            <a:endParaRPr lang="en-US" sz="2000" i="1" dirty="0">
              <a:solidFill>
                <a:schemeClr val="bg1"/>
              </a:solidFill>
              <a:latin typeface="Franklin Gothic Demi" pitchFamily="34" charset="0"/>
            </a:endParaRPr>
          </a:p>
        </p:txBody>
      </p:sp>
      <p:graphicFrame>
        <p:nvGraphicFramePr>
          <p:cNvPr id="169988" name="Object 4"/>
          <p:cNvGraphicFramePr>
            <a:graphicFrameLocks noChangeAspect="1"/>
          </p:cNvGraphicFramePr>
          <p:nvPr/>
        </p:nvGraphicFramePr>
        <p:xfrm>
          <a:off x="228600" y="2525713"/>
          <a:ext cx="8723699" cy="3265487"/>
        </p:xfrm>
        <a:graphic>
          <a:graphicData uri="http://schemas.openxmlformats.org/presentationml/2006/ole">
            <p:oleObj spid="_x0000_s169988" name="Visio" r:id="rId3" imgW="6454248" imgH="2416789" progId="Visio.Drawing.11">
              <p:embed/>
            </p:oleObj>
          </a:graphicData>
        </a:graphic>
      </p:graphicFrame>
      <p:sp>
        <p:nvSpPr>
          <p:cNvPr id="10" name="Rectangle 9"/>
          <p:cNvSpPr>
            <a:spLocks noChangeArrowheads="1"/>
          </p:cNvSpPr>
          <p:nvPr/>
        </p:nvSpPr>
        <p:spPr bwMode="auto">
          <a:xfrm>
            <a:off x="4724400" y="5867400"/>
            <a:ext cx="4343400" cy="707886"/>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PLC ladder and equivalent function block diagram</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PLC </a:t>
            </a:r>
            <a:r>
              <a:rPr lang="sr-Latn-CS" sz="2400" dirty="0" err="1" smtClean="0">
                <a:solidFill>
                  <a:schemeClr val="bg1"/>
                </a:solidFill>
                <a:effectLst/>
                <a:latin typeface="Arial" pitchFamily="34" charset="0"/>
                <a:cs typeface="Arial" pitchFamily="34" charset="0"/>
              </a:rPr>
              <a:t>Programming</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Languages</a:t>
            </a:r>
            <a:r>
              <a:rPr lang="en-US" sz="2400" dirty="0" smtClean="0">
                <a:solidFill>
                  <a:schemeClr val="bg1"/>
                </a:solidFill>
                <a:effectLst/>
                <a:latin typeface="Arial" pitchFamily="34" charset="0"/>
                <a:cs typeface="Arial" pitchFamily="34" charset="0"/>
              </a:rPr>
              <a:t>: Sequential Function Chart </a:t>
            </a:r>
          </a:p>
        </p:txBody>
      </p:sp>
      <p:sp>
        <p:nvSpPr>
          <p:cNvPr id="6" name="Subtitle 6"/>
          <p:cNvSpPr>
            <a:spLocks noGrp="1"/>
          </p:cNvSpPr>
          <p:nvPr/>
        </p:nvSpPr>
        <p:spPr bwMode="auto">
          <a:xfrm>
            <a:off x="266700" y="914400"/>
            <a:ext cx="30099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Sequential function chart programming language is similar to a flowchart </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SFC programming is designed to accommodate the programming of more advanced processes</a:t>
            </a:r>
          </a:p>
        </p:txBody>
      </p:sp>
      <p:graphicFrame>
        <p:nvGraphicFramePr>
          <p:cNvPr id="171011" name="Object 3"/>
          <p:cNvGraphicFramePr>
            <a:graphicFrameLocks noChangeAspect="1"/>
          </p:cNvGraphicFramePr>
          <p:nvPr/>
        </p:nvGraphicFramePr>
        <p:xfrm>
          <a:off x="3473674" y="990600"/>
          <a:ext cx="5349535" cy="5105400"/>
        </p:xfrm>
        <a:graphic>
          <a:graphicData uri="http://schemas.openxmlformats.org/presentationml/2006/ole">
            <p:oleObj spid="_x0000_s171011" name="Visio" r:id="rId3" imgW="3165848" imgH="3021188" progId="Visio.Drawing.11">
              <p:embed/>
            </p:oleObj>
          </a:graphicData>
        </a:graphic>
      </p:graphicFrame>
      <p:sp>
        <p:nvSpPr>
          <p:cNvPr id="9" name="Rectangle 8"/>
          <p:cNvSpPr>
            <a:spLocks noChangeArrowheads="1"/>
          </p:cNvSpPr>
          <p:nvPr/>
        </p:nvSpPr>
        <p:spPr bwMode="auto">
          <a:xfrm>
            <a:off x="1066800" y="5410200"/>
            <a:ext cx="4343400" cy="707886"/>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Major elements of a sequential function chart program</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PLC </a:t>
            </a:r>
            <a:r>
              <a:rPr lang="sr-Latn-CS" sz="2400" dirty="0" err="1" smtClean="0">
                <a:solidFill>
                  <a:schemeClr val="bg1"/>
                </a:solidFill>
                <a:effectLst/>
                <a:latin typeface="Arial" pitchFamily="34" charset="0"/>
                <a:cs typeface="Arial" pitchFamily="34" charset="0"/>
              </a:rPr>
              <a:t>Programming</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Languages</a:t>
            </a:r>
            <a:r>
              <a:rPr lang="en-US" sz="2400" dirty="0" smtClean="0">
                <a:solidFill>
                  <a:schemeClr val="bg1"/>
                </a:solidFill>
                <a:effectLst/>
                <a:latin typeface="Arial" pitchFamily="34" charset="0"/>
                <a:cs typeface="Arial" pitchFamily="34" charset="0"/>
              </a:rPr>
              <a:t>: Structured Text </a:t>
            </a:r>
          </a:p>
        </p:txBody>
      </p:sp>
      <p:sp>
        <p:nvSpPr>
          <p:cNvPr id="6" name="Subtitle 6"/>
          <p:cNvSpPr>
            <a:spLocks noGrp="1"/>
          </p:cNvSpPr>
          <p:nvPr/>
        </p:nvSpPr>
        <p:spPr bwMode="auto">
          <a:xfrm>
            <a:off x="266700" y="914400"/>
            <a:ext cx="85725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Structured text is a high level text language primarily used to implement complex procedures that cannot be easily expressed with graphical languages</a:t>
            </a:r>
          </a:p>
        </p:txBody>
      </p:sp>
      <p:graphicFrame>
        <p:nvGraphicFramePr>
          <p:cNvPr id="172035" name="Object 3"/>
          <p:cNvGraphicFramePr>
            <a:graphicFrameLocks noChangeAspect="1"/>
          </p:cNvGraphicFramePr>
          <p:nvPr/>
        </p:nvGraphicFramePr>
        <p:xfrm>
          <a:off x="2757052" y="2286000"/>
          <a:ext cx="6020664" cy="4267200"/>
        </p:xfrm>
        <a:graphic>
          <a:graphicData uri="http://schemas.openxmlformats.org/presentationml/2006/ole">
            <p:oleObj spid="_x0000_s172035" name="Visio" r:id="rId3" imgW="2954755" imgH="2094316" progId="Visio.Drawing.11">
              <p:embed/>
            </p:oleObj>
          </a:graphicData>
        </a:graphic>
      </p:graphicFrame>
      <p:sp>
        <p:nvSpPr>
          <p:cNvPr id="8" name="Rectangle 7"/>
          <p:cNvSpPr>
            <a:spLocks noChangeArrowheads="1"/>
          </p:cNvSpPr>
          <p:nvPr/>
        </p:nvSpPr>
        <p:spPr bwMode="auto">
          <a:xfrm>
            <a:off x="304800" y="5077361"/>
            <a:ext cx="2057400" cy="1323439"/>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PLC ladder and equivalent structured text</a:t>
            </a:r>
          </a:p>
          <a:p>
            <a:r>
              <a:rPr lang="en-US" sz="2000" i="1" dirty="0" smtClean="0">
                <a:solidFill>
                  <a:schemeClr val="bg1"/>
                </a:solidFill>
                <a:latin typeface="Franklin Gothic Demi" pitchFamily="34" charset="0"/>
              </a:rPr>
              <a:t>program</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 |--- Normally Open Contact</a:t>
            </a:r>
          </a:p>
        </p:txBody>
      </p:sp>
      <p:sp>
        <p:nvSpPr>
          <p:cNvPr id="6" name="Subtitle 6"/>
          <p:cNvSpPr>
            <a:spLocks noGrp="1"/>
          </p:cNvSpPr>
          <p:nvPr/>
        </p:nvSpPr>
        <p:spPr bwMode="auto">
          <a:xfrm>
            <a:off x="266700" y="762000"/>
            <a:ext cx="85725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Is closed when the bit value stored at the PII is equal to "1". When the contact is closed, ladder rail power flows across the contact and the result of logic operation (RLO) = "1”</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Otherwise, if the signal state at the PII is "0", the contact is open. When the contact is opened, power does not flow across the contact and the result of logic operation (RLO) = "0"</a:t>
            </a:r>
          </a:p>
        </p:txBody>
      </p:sp>
      <p:sp>
        <p:nvSpPr>
          <p:cNvPr id="11" name="Rectangle 10"/>
          <p:cNvSpPr>
            <a:spLocks noChangeArrowheads="1"/>
          </p:cNvSpPr>
          <p:nvPr/>
        </p:nvSpPr>
        <p:spPr bwMode="auto">
          <a:xfrm>
            <a:off x="2895600" y="6172200"/>
            <a:ext cx="36576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Examine If Closed instruction</a:t>
            </a:r>
            <a:endParaRPr lang="en-US" sz="2000" i="1" dirty="0">
              <a:solidFill>
                <a:schemeClr val="bg1"/>
              </a:solidFill>
              <a:latin typeface="Franklin Gothic Demi" pitchFamily="34" charset="0"/>
            </a:endParaRPr>
          </a:p>
        </p:txBody>
      </p:sp>
      <p:graphicFrame>
        <p:nvGraphicFramePr>
          <p:cNvPr id="173064" name="Object 8"/>
          <p:cNvGraphicFramePr>
            <a:graphicFrameLocks noChangeAspect="1"/>
          </p:cNvGraphicFramePr>
          <p:nvPr/>
        </p:nvGraphicFramePr>
        <p:xfrm>
          <a:off x="55756" y="3276600"/>
          <a:ext cx="9022037" cy="2740026"/>
        </p:xfrm>
        <a:graphic>
          <a:graphicData uri="http://schemas.openxmlformats.org/presentationml/2006/ole">
            <p:oleObj spid="_x0000_s173064" name="Visio" r:id="rId3" imgW="6001020" imgH="1822660" progId="Visio.Drawing.11">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 / |--- Normally Closed Contact</a:t>
            </a:r>
          </a:p>
        </p:txBody>
      </p:sp>
      <p:sp>
        <p:nvSpPr>
          <p:cNvPr id="6" name="Subtitle 6"/>
          <p:cNvSpPr>
            <a:spLocks noGrp="1"/>
          </p:cNvSpPr>
          <p:nvPr/>
        </p:nvSpPr>
        <p:spPr bwMode="auto">
          <a:xfrm>
            <a:off x="266700" y="762000"/>
            <a:ext cx="85725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Is closed when the bit value stored at the PII is equal to “0". When the contact is closed, ladder rail power flows across the contact and the result of logic operation (RLO) = "1”</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Otherwise, if the signal state at the PII is “1", the contact is open. When the contact is opened, power does not flow across the contact and the result of logic operation (RLO) = "0"</a:t>
            </a:r>
          </a:p>
        </p:txBody>
      </p:sp>
      <p:sp>
        <p:nvSpPr>
          <p:cNvPr id="11" name="Rectangle 10"/>
          <p:cNvSpPr>
            <a:spLocks noChangeArrowheads="1"/>
          </p:cNvSpPr>
          <p:nvPr/>
        </p:nvSpPr>
        <p:spPr bwMode="auto">
          <a:xfrm>
            <a:off x="2819400" y="6172200"/>
            <a:ext cx="36576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Examine If Opened instruction</a:t>
            </a:r>
            <a:endParaRPr lang="en-US" sz="2000" i="1" dirty="0">
              <a:solidFill>
                <a:schemeClr val="bg1"/>
              </a:solidFill>
              <a:latin typeface="Franklin Gothic Demi" pitchFamily="34" charset="0"/>
            </a:endParaRPr>
          </a:p>
        </p:txBody>
      </p:sp>
      <p:graphicFrame>
        <p:nvGraphicFramePr>
          <p:cNvPr id="174083" name="Object 3"/>
          <p:cNvGraphicFramePr>
            <a:graphicFrameLocks noChangeAspect="1"/>
          </p:cNvGraphicFramePr>
          <p:nvPr/>
        </p:nvGraphicFramePr>
        <p:xfrm>
          <a:off x="55756" y="3279774"/>
          <a:ext cx="9022037" cy="2740026"/>
        </p:xfrm>
        <a:graphic>
          <a:graphicData uri="http://schemas.openxmlformats.org/presentationml/2006/ole">
            <p:oleObj spid="_x0000_s174083" name="Visio" r:id="rId3" imgW="6001020" imgH="1822660" progId="Visio.Drawing.11">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S7-300 </a:t>
            </a:r>
            <a:r>
              <a:rPr lang="en-US" sz="2400" dirty="0" smtClean="0">
                <a:solidFill>
                  <a:schemeClr val="bg1"/>
                </a:solidFill>
                <a:effectLst/>
                <a:latin typeface="Arial" pitchFamily="34" charset="0"/>
                <a:cs typeface="Arial" pitchFamily="34" charset="0"/>
              </a:rPr>
              <a:t> Memory Organization</a:t>
            </a:r>
          </a:p>
        </p:txBody>
      </p:sp>
      <p:sp>
        <p:nvSpPr>
          <p:cNvPr id="3" name="Subtitle 6"/>
          <p:cNvSpPr>
            <a:spLocks noGrp="1"/>
          </p:cNvSpPr>
          <p:nvPr/>
        </p:nvSpPr>
        <p:spPr bwMode="auto">
          <a:xfrm>
            <a:off x="266700" y="1143000"/>
            <a:ext cx="86487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a:t>
            </a:r>
            <a:r>
              <a:rPr lang="sr-Latn-CS" sz="2400" dirty="0" smtClean="0">
                <a:solidFill>
                  <a:schemeClr val="bg1"/>
                </a:solidFill>
                <a:latin typeface="Franklin Gothic Demi" pitchFamily="34" charset="0"/>
              </a:rPr>
              <a:t> S7-300 has</a:t>
            </a:r>
            <a:r>
              <a:rPr lang="en-US" sz="2400" dirty="0" smtClean="0">
                <a:solidFill>
                  <a:schemeClr val="bg1"/>
                </a:solidFill>
                <a:latin typeface="Franklin Gothic Demi" pitchFamily="34" charset="0"/>
              </a:rPr>
              <a:t> three memory areas </a:t>
            </a:r>
            <a:r>
              <a:rPr lang="sr-Latn-CS" sz="2400" dirty="0" smtClean="0">
                <a:solidFill>
                  <a:schemeClr val="bg1"/>
                </a:solidFill>
                <a:latin typeface="Franklin Gothic Demi" pitchFamily="34" charset="0"/>
              </a:rPr>
              <a:t>in</a:t>
            </a:r>
            <a:r>
              <a:rPr lang="en-US" sz="2400" dirty="0" smtClean="0">
                <a:solidFill>
                  <a:schemeClr val="bg1"/>
                </a:solidFill>
                <a:latin typeface="Franklin Gothic Demi" pitchFamily="34" charset="0"/>
              </a:rPr>
              <a:t> CPU</a:t>
            </a:r>
            <a:r>
              <a:rPr lang="sr-Latn-CS" sz="2400" dirty="0" smtClean="0">
                <a:solidFill>
                  <a:schemeClr val="bg1"/>
                </a:solidFill>
                <a:latin typeface="Franklin Gothic Demi" pitchFamily="34" charset="0"/>
              </a:rPr>
              <a:t>:</a:t>
            </a:r>
          </a:p>
          <a:p>
            <a:pPr lvl="1" algn="l">
              <a:spcBef>
                <a:spcPts val="0"/>
              </a:spcBef>
              <a:spcAft>
                <a:spcPts val="1200"/>
              </a:spcAft>
              <a:buClr>
                <a:srgbClr val="FF0000"/>
              </a:buClr>
              <a:buFont typeface="Arial" pitchFamily="34" charset="0"/>
              <a:buChar char="•"/>
            </a:pPr>
            <a:r>
              <a:rPr lang="sr-Latn-CS" sz="2200" dirty="0" smtClean="0">
                <a:solidFill>
                  <a:schemeClr val="bg1"/>
                </a:solidFill>
                <a:latin typeface="Franklin Gothic Demi" pitchFamily="34" charset="0"/>
              </a:rPr>
              <a:t> </a:t>
            </a:r>
            <a:r>
              <a:rPr lang="sr-Latn-CS" dirty="0" smtClean="0">
                <a:solidFill>
                  <a:schemeClr val="bg1"/>
                </a:solidFill>
                <a:latin typeface="Franklin Gothic Demi" pitchFamily="34" charset="0"/>
              </a:rPr>
              <a:t>Load memory</a:t>
            </a:r>
          </a:p>
          <a:p>
            <a:pPr lvl="1" algn="l">
              <a:spcBef>
                <a:spcPts val="0"/>
              </a:spcBef>
              <a:spcAft>
                <a:spcPts val="1200"/>
              </a:spcAft>
              <a:buClr>
                <a:srgbClr val="FF0000"/>
              </a:buClr>
              <a:buFont typeface="Arial" pitchFamily="34" charset="0"/>
              <a:buChar char="•"/>
            </a:pPr>
            <a:r>
              <a:rPr lang="sr-Latn-CS" dirty="0" smtClean="0">
                <a:solidFill>
                  <a:schemeClr val="bg1"/>
                </a:solidFill>
                <a:latin typeface="Franklin Gothic Demi" pitchFamily="34" charset="0"/>
              </a:rPr>
              <a:t> System memory</a:t>
            </a:r>
          </a:p>
          <a:p>
            <a:pPr lvl="1" algn="l">
              <a:spcBef>
                <a:spcPts val="0"/>
              </a:spcBef>
              <a:spcAft>
                <a:spcPts val="1200"/>
              </a:spcAft>
              <a:buClr>
                <a:srgbClr val="FF0000"/>
              </a:buClr>
              <a:buFont typeface="Arial" pitchFamily="34" charset="0"/>
              <a:buChar char="•"/>
            </a:pPr>
            <a:r>
              <a:rPr lang="sr-Latn-CS" dirty="0" smtClean="0">
                <a:solidFill>
                  <a:schemeClr val="bg1"/>
                </a:solidFill>
                <a:latin typeface="Franklin Gothic Demi" pitchFamily="34" charset="0"/>
              </a:rPr>
              <a:t> Work memor</a:t>
            </a:r>
            <a:r>
              <a:rPr lang="sr-Latn-CS" sz="2200" dirty="0" smtClean="0">
                <a:solidFill>
                  <a:schemeClr val="bg1"/>
                </a:solidFill>
                <a:latin typeface="Franklin Gothic Demi" pitchFamily="34" charset="0"/>
              </a:rPr>
              <a:t>y</a:t>
            </a:r>
          </a:p>
        </p:txBody>
      </p:sp>
      <p:pic>
        <p:nvPicPr>
          <p:cNvPr id="4" name="Picture 2"/>
          <p:cNvPicPr>
            <a:picLocks noChangeAspect="1" noChangeArrowheads="1"/>
          </p:cNvPicPr>
          <p:nvPr/>
        </p:nvPicPr>
        <p:blipFill>
          <a:blip r:embed="rId2"/>
          <a:srcRect/>
          <a:stretch>
            <a:fillRect/>
          </a:stretch>
        </p:blipFill>
        <p:spPr bwMode="auto">
          <a:xfrm>
            <a:off x="304800" y="3352800"/>
            <a:ext cx="8458200" cy="26757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Instructions: ---( ) Output Coil</a:t>
            </a:r>
          </a:p>
        </p:txBody>
      </p:sp>
      <p:sp>
        <p:nvSpPr>
          <p:cNvPr id="6" name="Subtitle 6"/>
          <p:cNvSpPr>
            <a:spLocks noGrp="1"/>
          </p:cNvSpPr>
          <p:nvPr/>
        </p:nvSpPr>
        <p:spPr bwMode="auto">
          <a:xfrm>
            <a:off x="266700" y="762000"/>
            <a:ext cx="85725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This instruction looks and operates like a relay coil and is associated with a POI memory bit. This instruction signals the PLC to energize (switch on) or de-energize (switch off ) the output</a:t>
            </a:r>
          </a:p>
        </p:txBody>
      </p:sp>
      <p:sp>
        <p:nvSpPr>
          <p:cNvPr id="11" name="Rectangle 10"/>
          <p:cNvSpPr>
            <a:spLocks noChangeArrowheads="1"/>
          </p:cNvSpPr>
          <p:nvPr/>
        </p:nvSpPr>
        <p:spPr bwMode="auto">
          <a:xfrm>
            <a:off x="2819400" y="6172200"/>
            <a:ext cx="41148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Output Coil energize instruction</a:t>
            </a:r>
            <a:endParaRPr lang="en-US" sz="2000" i="1" dirty="0">
              <a:solidFill>
                <a:schemeClr val="bg1"/>
              </a:solidFill>
              <a:latin typeface="Franklin Gothic Demi" pitchFamily="34" charset="0"/>
            </a:endParaRPr>
          </a:p>
        </p:txBody>
      </p:sp>
      <p:graphicFrame>
        <p:nvGraphicFramePr>
          <p:cNvPr id="175107" name="Object 3"/>
          <p:cNvGraphicFramePr>
            <a:graphicFrameLocks noChangeAspect="1"/>
          </p:cNvGraphicFramePr>
          <p:nvPr/>
        </p:nvGraphicFramePr>
        <p:xfrm>
          <a:off x="94529" y="2389188"/>
          <a:ext cx="8866621" cy="2868612"/>
        </p:xfrm>
        <a:graphic>
          <a:graphicData uri="http://schemas.openxmlformats.org/presentationml/2006/ole">
            <p:oleObj spid="_x0000_s175107" name="Visio" r:id="rId3" imgW="6422935" imgH="2078098" progId="Visio.Drawing.11">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a:t>
            </a:r>
            <a:r>
              <a:rPr lang="en-US" sz="2400" dirty="0" smtClean="0">
                <a:solidFill>
                  <a:schemeClr val="bg1"/>
                </a:solidFill>
                <a:effectLst/>
                <a:latin typeface="Arial" pitchFamily="34" charset="0"/>
                <a:cs typeface="Arial" pitchFamily="34" charset="0"/>
              </a:rPr>
              <a:t>Instructions</a:t>
            </a:r>
            <a:r>
              <a:rPr lang="sr-Latn-CS" sz="2400" dirty="0" smtClean="0">
                <a:solidFill>
                  <a:schemeClr val="bg1"/>
                </a:solidFill>
                <a:effectLst/>
                <a:latin typeface="Arial" pitchFamily="34" charset="0"/>
                <a:cs typeface="Arial" pitchFamily="34" charset="0"/>
              </a:rPr>
              <a:t> Addressing</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762000"/>
            <a:ext cx="8572500" cy="58674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sr-Latn-CS" sz="2400" dirty="0" smtClean="0">
                <a:solidFill>
                  <a:schemeClr val="bg1"/>
                </a:solidFill>
                <a:latin typeface="Franklin Gothic Demi" pitchFamily="34" charset="0"/>
              </a:rPr>
              <a:t>Th</a:t>
            </a:r>
            <a:r>
              <a:rPr lang="sr-Latn-CS" sz="2400" dirty="0" smtClean="0">
                <a:solidFill>
                  <a:schemeClr val="bg1"/>
                </a:solidFill>
                <a:latin typeface="Franklin Gothic Demi" pitchFamily="34" charset="0"/>
              </a:rPr>
              <a:t>ose</a:t>
            </a:r>
            <a:r>
              <a:rPr lang="en-US" sz="2400" dirty="0" smtClean="0">
                <a:solidFill>
                  <a:schemeClr val="bg1"/>
                </a:solidFill>
                <a:latin typeface="Franklin Gothic Demi" pitchFamily="34" charset="0"/>
              </a:rPr>
              <a:t> address</a:t>
            </a:r>
            <a:r>
              <a:rPr lang="sr-Latn-CS" sz="2400" dirty="0" smtClean="0">
                <a:solidFill>
                  <a:schemeClr val="bg1"/>
                </a:solidFill>
                <a:latin typeface="Franklin Gothic Demi" pitchFamily="34" charset="0"/>
              </a:rPr>
              <a:t>es </a:t>
            </a:r>
            <a:r>
              <a:rPr lang="en-US" sz="2400" dirty="0" smtClean="0">
                <a:solidFill>
                  <a:schemeClr val="bg1"/>
                </a:solidFill>
                <a:latin typeface="Franklin Gothic Demi" pitchFamily="34" charset="0"/>
              </a:rPr>
              <a:t>indicates </a:t>
            </a:r>
            <a:r>
              <a:rPr lang="en-US" sz="2400" dirty="0" smtClean="0">
                <a:solidFill>
                  <a:schemeClr val="bg1"/>
                </a:solidFill>
                <a:latin typeface="Franklin Gothic Demi" pitchFamily="34" charset="0"/>
              </a:rPr>
              <a:t>what PLC input is connected to what input </a:t>
            </a:r>
            <a:r>
              <a:rPr lang="en-US" sz="2400" dirty="0" smtClean="0">
                <a:solidFill>
                  <a:schemeClr val="bg1"/>
                </a:solidFill>
                <a:latin typeface="Franklin Gothic Demi" pitchFamily="34" charset="0"/>
              </a:rPr>
              <a:t>device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and </a:t>
            </a:r>
            <a:r>
              <a:rPr lang="en-US" sz="2400" dirty="0" smtClean="0">
                <a:solidFill>
                  <a:schemeClr val="bg1"/>
                </a:solidFill>
                <a:latin typeface="Franklin Gothic Demi" pitchFamily="34" charset="0"/>
              </a:rPr>
              <a:t>what PLC output will drive what output </a:t>
            </a:r>
            <a:r>
              <a:rPr lang="en-US" sz="2400" dirty="0" smtClean="0">
                <a:solidFill>
                  <a:schemeClr val="bg1"/>
                </a:solidFill>
                <a:latin typeface="Franklin Gothic Demi" pitchFamily="34" charset="0"/>
              </a:rPr>
              <a:t>device</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Addressing</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formats </a:t>
            </a:r>
            <a:r>
              <a:rPr lang="en-US" sz="2400" dirty="0" smtClean="0">
                <a:solidFill>
                  <a:schemeClr val="bg1"/>
                </a:solidFill>
                <a:latin typeface="Franklin Gothic Demi" pitchFamily="34" charset="0"/>
              </a:rPr>
              <a:t>can vary from one PLC family to another as </a:t>
            </a:r>
            <a:r>
              <a:rPr lang="en-US" sz="2400" dirty="0" smtClean="0">
                <a:solidFill>
                  <a:schemeClr val="bg1"/>
                </a:solidFill>
                <a:latin typeface="Franklin Gothic Demi" pitchFamily="34" charset="0"/>
              </a:rPr>
              <a:t>well</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as </a:t>
            </a:r>
            <a:r>
              <a:rPr lang="en-US" sz="2400" dirty="0" smtClean="0">
                <a:solidFill>
                  <a:schemeClr val="bg1"/>
                </a:solidFill>
                <a:latin typeface="Franklin Gothic Demi" pitchFamily="34" charset="0"/>
              </a:rPr>
              <a:t>for different </a:t>
            </a:r>
            <a:r>
              <a:rPr lang="en-US" sz="2400" dirty="0" smtClean="0">
                <a:solidFill>
                  <a:schemeClr val="bg1"/>
                </a:solidFill>
                <a:latin typeface="Franklin Gothic Demi" pitchFamily="34" charset="0"/>
              </a:rPr>
              <a:t>manufacturers</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assignment of an I/O address can be included </a:t>
            </a:r>
            <a:r>
              <a:rPr lang="en-US" sz="2400" dirty="0" smtClean="0">
                <a:solidFill>
                  <a:schemeClr val="bg1"/>
                </a:solidFill>
                <a:latin typeface="Franklin Gothic Demi" pitchFamily="34" charset="0"/>
              </a:rPr>
              <a:t>in</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a:t>
            </a:r>
            <a:r>
              <a:rPr lang="en-US" sz="2400" dirty="0" smtClean="0">
                <a:solidFill>
                  <a:schemeClr val="bg1"/>
                </a:solidFill>
                <a:latin typeface="Franklin Gothic Demi" pitchFamily="34" charset="0"/>
              </a:rPr>
              <a:t>I/O connection diagram</a:t>
            </a:r>
            <a:endParaRPr lang="en-US" sz="2400" dirty="0" smtClean="0">
              <a:solidFill>
                <a:schemeClr val="bg1"/>
              </a:solidFill>
              <a:latin typeface="Franklin Gothic Demi" pitchFamily="34" charset="0"/>
            </a:endParaRPr>
          </a:p>
        </p:txBody>
      </p:sp>
      <p:graphicFrame>
        <p:nvGraphicFramePr>
          <p:cNvPr id="186372" name="Object 4"/>
          <p:cNvGraphicFramePr>
            <a:graphicFrameLocks noChangeAspect="1"/>
          </p:cNvGraphicFramePr>
          <p:nvPr/>
        </p:nvGraphicFramePr>
        <p:xfrm>
          <a:off x="1418350" y="3673476"/>
          <a:ext cx="5973050" cy="2563790"/>
        </p:xfrm>
        <a:graphic>
          <a:graphicData uri="http://schemas.openxmlformats.org/presentationml/2006/ole">
            <p:oleObj spid="_x0000_s186372" name="Visio" r:id="rId3" imgW="3117401" imgH="1338374" progId="Visio.Drawing.11">
              <p:embed/>
            </p:oleObj>
          </a:graphicData>
        </a:graphic>
      </p:graphicFrame>
      <p:sp>
        <p:nvSpPr>
          <p:cNvPr id="8" name="Rectangle 7"/>
          <p:cNvSpPr>
            <a:spLocks noChangeArrowheads="1"/>
          </p:cNvSpPr>
          <p:nvPr/>
        </p:nvSpPr>
        <p:spPr bwMode="auto">
          <a:xfrm>
            <a:off x="3429000" y="6305490"/>
            <a:ext cx="28194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I/O connection diagram</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Bit Logic </a:t>
            </a:r>
            <a:r>
              <a:rPr lang="en-US" sz="2400" dirty="0" smtClean="0">
                <a:solidFill>
                  <a:schemeClr val="bg1"/>
                </a:solidFill>
                <a:effectLst/>
                <a:latin typeface="Arial" pitchFamily="34" charset="0"/>
                <a:cs typeface="Arial" pitchFamily="34" charset="0"/>
              </a:rPr>
              <a:t>Instructions</a:t>
            </a:r>
            <a:r>
              <a:rPr lang="sr-Latn-CS" sz="2400" dirty="0" smtClean="0">
                <a:solidFill>
                  <a:schemeClr val="bg1"/>
                </a:solidFill>
                <a:effectLst/>
                <a:latin typeface="Arial" pitchFamily="34" charset="0"/>
                <a:cs typeface="Arial" pitchFamily="34" charset="0"/>
              </a:rPr>
              <a:t> Addressing</a:t>
            </a:r>
            <a:endParaRPr lang="en-US" sz="2400" dirty="0" smtClean="0">
              <a:solidFill>
                <a:schemeClr val="bg1"/>
              </a:solidFill>
              <a:effectLst/>
              <a:latin typeface="Arial" pitchFamily="34" charset="0"/>
              <a:cs typeface="Arial" pitchFamily="34" charset="0"/>
            </a:endParaRPr>
          </a:p>
        </p:txBody>
      </p:sp>
      <p:sp>
        <p:nvSpPr>
          <p:cNvPr id="8" name="Rectangle 7"/>
          <p:cNvSpPr>
            <a:spLocks noChangeArrowheads="1"/>
          </p:cNvSpPr>
          <p:nvPr/>
        </p:nvSpPr>
        <p:spPr bwMode="auto">
          <a:xfrm>
            <a:off x="2286000" y="6305490"/>
            <a:ext cx="44958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Addressing format for </a:t>
            </a:r>
            <a:r>
              <a:rPr lang="sr-Latn-CS" sz="2000" i="1" dirty="0" smtClean="0">
                <a:solidFill>
                  <a:schemeClr val="bg1"/>
                </a:solidFill>
                <a:latin typeface="Franklin Gothic Demi" pitchFamily="34" charset="0"/>
              </a:rPr>
              <a:t>Siemens S7-300</a:t>
            </a:r>
            <a:endParaRPr lang="en-US" sz="2000" i="1" dirty="0">
              <a:solidFill>
                <a:schemeClr val="bg1"/>
              </a:solidFill>
              <a:latin typeface="Franklin Gothic Demi" pitchFamily="34" charset="0"/>
            </a:endParaRPr>
          </a:p>
        </p:txBody>
      </p:sp>
      <p:graphicFrame>
        <p:nvGraphicFramePr>
          <p:cNvPr id="187395" name="Object 3"/>
          <p:cNvGraphicFramePr>
            <a:graphicFrameLocks noChangeAspect="1"/>
          </p:cNvGraphicFramePr>
          <p:nvPr/>
        </p:nvGraphicFramePr>
        <p:xfrm>
          <a:off x="990600" y="609600"/>
          <a:ext cx="7193904" cy="5614526"/>
        </p:xfrm>
        <a:graphic>
          <a:graphicData uri="http://schemas.openxmlformats.org/presentationml/2006/ole">
            <p:oleObj spid="_x0000_s187395" name="Visio" r:id="rId3" imgW="4873752" imgH="3802997" progId="Visio.Drawing.11">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Multiple </a:t>
            </a:r>
            <a:r>
              <a:rPr lang="en-US" sz="2400" dirty="0" smtClean="0">
                <a:solidFill>
                  <a:schemeClr val="bg1"/>
                </a:solidFill>
                <a:effectLst/>
                <a:latin typeface="Arial" pitchFamily="34" charset="0"/>
                <a:cs typeface="Arial" pitchFamily="34" charset="0"/>
              </a:rPr>
              <a:t>Branch</a:t>
            </a:r>
            <a:r>
              <a:rPr lang="sr-Latn-CS" sz="2400" dirty="0" smtClean="0">
                <a:solidFill>
                  <a:schemeClr val="bg1"/>
                </a:solidFill>
                <a:effectLst/>
                <a:latin typeface="Arial" pitchFamily="34" charset="0"/>
                <a:cs typeface="Arial" pitchFamily="34" charset="0"/>
              </a:rPr>
              <a:t>: OR </a:t>
            </a:r>
            <a:r>
              <a:rPr lang="en-US" sz="2400" dirty="0" smtClean="0">
                <a:solidFill>
                  <a:schemeClr val="bg1"/>
                </a:solidFill>
                <a:effectLst/>
                <a:latin typeface="Arial" pitchFamily="34" charset="0"/>
                <a:cs typeface="Arial" pitchFamily="34" charset="0"/>
              </a:rPr>
              <a:t>Instruction</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762000"/>
            <a:ext cx="85725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Branch instructions are used to create parallel paths </a:t>
            </a:r>
            <a:r>
              <a:rPr lang="en-US" sz="2400" dirty="0" smtClean="0">
                <a:solidFill>
                  <a:schemeClr val="bg1"/>
                </a:solidFill>
                <a:latin typeface="Franklin Gothic Demi" pitchFamily="34" charset="0"/>
              </a:rPr>
              <a:t>of</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input </a:t>
            </a:r>
            <a:r>
              <a:rPr lang="en-US" sz="2400" dirty="0" smtClean="0">
                <a:solidFill>
                  <a:schemeClr val="bg1"/>
                </a:solidFill>
                <a:latin typeface="Franklin Gothic Demi" pitchFamily="34" charset="0"/>
              </a:rPr>
              <a:t>condition instructions. This allows more than </a:t>
            </a:r>
            <a:r>
              <a:rPr lang="en-US" sz="2400" dirty="0" smtClean="0">
                <a:solidFill>
                  <a:schemeClr val="bg1"/>
                </a:solidFill>
                <a:latin typeface="Franklin Gothic Demi" pitchFamily="34" charset="0"/>
              </a:rPr>
              <a:t>one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combination </a:t>
            </a:r>
            <a:r>
              <a:rPr lang="en-US" sz="2400" dirty="0" smtClean="0">
                <a:solidFill>
                  <a:schemeClr val="bg1"/>
                </a:solidFill>
                <a:latin typeface="Franklin Gothic Demi" pitchFamily="34" charset="0"/>
              </a:rPr>
              <a:t>of input conditions (OR logic) to </a:t>
            </a:r>
            <a:r>
              <a:rPr lang="en-US" sz="2400" dirty="0" smtClean="0">
                <a:solidFill>
                  <a:schemeClr val="bg1"/>
                </a:solidFill>
                <a:latin typeface="Franklin Gothic Demi" pitchFamily="34" charset="0"/>
              </a:rPr>
              <a:t>establish</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logic </a:t>
            </a:r>
            <a:r>
              <a:rPr lang="en-US" sz="2400" dirty="0" smtClean="0">
                <a:solidFill>
                  <a:schemeClr val="bg1"/>
                </a:solidFill>
                <a:latin typeface="Franklin Gothic Demi" pitchFamily="34" charset="0"/>
              </a:rPr>
              <a:t>continuity in a </a:t>
            </a:r>
            <a:r>
              <a:rPr lang="en-US" sz="2400" dirty="0" smtClean="0">
                <a:solidFill>
                  <a:schemeClr val="bg1"/>
                </a:solidFill>
                <a:latin typeface="Franklin Gothic Demi" pitchFamily="34" charset="0"/>
              </a:rPr>
              <a:t>rung</a:t>
            </a:r>
            <a:endParaRPr lang="en-US" sz="2400" dirty="0" smtClean="0">
              <a:solidFill>
                <a:schemeClr val="bg1"/>
              </a:solidFill>
              <a:latin typeface="Franklin Gothic Demi" pitchFamily="34" charset="0"/>
            </a:endParaRPr>
          </a:p>
        </p:txBody>
      </p:sp>
      <p:graphicFrame>
        <p:nvGraphicFramePr>
          <p:cNvPr id="188420" name="Object 4"/>
          <p:cNvGraphicFramePr>
            <a:graphicFrameLocks noChangeAspect="1"/>
          </p:cNvGraphicFramePr>
          <p:nvPr/>
        </p:nvGraphicFramePr>
        <p:xfrm>
          <a:off x="1371600" y="2209800"/>
          <a:ext cx="6492551" cy="3810000"/>
        </p:xfrm>
        <a:graphic>
          <a:graphicData uri="http://schemas.openxmlformats.org/presentationml/2006/ole">
            <p:oleObj spid="_x0000_s188420" name="Visio" r:id="rId3" imgW="3181409" imgH="1867268" progId="Visio.Drawing.11">
              <p:embed/>
            </p:oleObj>
          </a:graphicData>
        </a:graphic>
      </p:graphicFrame>
      <p:sp>
        <p:nvSpPr>
          <p:cNvPr id="8" name="Rectangle 7"/>
          <p:cNvSpPr>
            <a:spLocks noChangeArrowheads="1"/>
          </p:cNvSpPr>
          <p:nvPr/>
        </p:nvSpPr>
        <p:spPr bwMode="auto">
          <a:xfrm>
            <a:off x="3124200" y="6305490"/>
            <a:ext cx="32766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Typical branch instruction</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Multiple </a:t>
            </a:r>
            <a:r>
              <a:rPr lang="en-US" sz="2400" dirty="0" smtClean="0">
                <a:solidFill>
                  <a:schemeClr val="bg1"/>
                </a:solidFill>
                <a:effectLst/>
                <a:latin typeface="Arial" pitchFamily="34" charset="0"/>
                <a:cs typeface="Arial" pitchFamily="34" charset="0"/>
              </a:rPr>
              <a:t>Branch</a:t>
            </a:r>
            <a:r>
              <a:rPr lang="sr-Latn-CS" sz="2400" dirty="0" smtClean="0">
                <a:solidFill>
                  <a:schemeClr val="bg1"/>
                </a:solidFill>
                <a:effectLst/>
                <a:latin typeface="Arial" pitchFamily="34" charset="0"/>
                <a:cs typeface="Arial" pitchFamily="34" charset="0"/>
              </a:rPr>
              <a:t>: OR </a:t>
            </a:r>
            <a:r>
              <a:rPr lang="en-US" sz="2400" dirty="0" smtClean="0">
                <a:solidFill>
                  <a:schemeClr val="bg1"/>
                </a:solidFill>
                <a:effectLst/>
                <a:latin typeface="Arial" pitchFamily="34" charset="0"/>
                <a:cs typeface="Arial" pitchFamily="34" charset="0"/>
              </a:rPr>
              <a:t>Instruction</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762000"/>
            <a:ext cx="8572500" cy="36576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Input and output branches can be nested to </a:t>
            </a:r>
            <a:r>
              <a:rPr lang="en-US" sz="2400" dirty="0" smtClean="0">
                <a:solidFill>
                  <a:schemeClr val="bg1"/>
                </a:solidFill>
                <a:latin typeface="Franklin Gothic Demi" pitchFamily="34" charset="0"/>
              </a:rPr>
              <a:t>avoid</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redundant </a:t>
            </a:r>
            <a:r>
              <a:rPr lang="en-US" sz="2400" dirty="0" smtClean="0">
                <a:solidFill>
                  <a:schemeClr val="bg1"/>
                </a:solidFill>
                <a:latin typeface="Franklin Gothic Demi" pitchFamily="34" charset="0"/>
              </a:rPr>
              <a:t>instructions and to speed up processor </a:t>
            </a:r>
            <a:r>
              <a:rPr lang="en-US" sz="2400" dirty="0" smtClean="0">
                <a:solidFill>
                  <a:schemeClr val="bg1"/>
                </a:solidFill>
                <a:latin typeface="Franklin Gothic Demi" pitchFamily="34" charset="0"/>
              </a:rPr>
              <a:t>scan</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time</a:t>
            </a:r>
            <a:endParaRPr lang="en-US" sz="2400" dirty="0" smtClean="0">
              <a:solidFill>
                <a:schemeClr val="bg1"/>
              </a:solidFill>
              <a:latin typeface="Franklin Gothic Demi" pitchFamily="34" charset="0"/>
            </a:endParaRPr>
          </a:p>
        </p:txBody>
      </p:sp>
      <p:sp>
        <p:nvSpPr>
          <p:cNvPr id="8" name="Rectangle 7"/>
          <p:cNvSpPr>
            <a:spLocks noChangeArrowheads="1"/>
          </p:cNvSpPr>
          <p:nvPr/>
        </p:nvSpPr>
        <p:spPr bwMode="auto">
          <a:xfrm>
            <a:off x="3124200" y="5924490"/>
            <a:ext cx="32766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Nested contact </a:t>
            </a:r>
            <a:r>
              <a:rPr lang="en-US" sz="2000" i="1" dirty="0" smtClean="0">
                <a:solidFill>
                  <a:schemeClr val="bg1"/>
                </a:solidFill>
                <a:latin typeface="Franklin Gothic Demi" pitchFamily="34" charset="0"/>
              </a:rPr>
              <a:t>program</a:t>
            </a:r>
            <a:endParaRPr lang="en-US" sz="2000" i="1" dirty="0">
              <a:solidFill>
                <a:schemeClr val="bg1"/>
              </a:solidFill>
              <a:latin typeface="Franklin Gothic Demi" pitchFamily="34" charset="0"/>
            </a:endParaRPr>
          </a:p>
        </p:txBody>
      </p:sp>
      <p:graphicFrame>
        <p:nvGraphicFramePr>
          <p:cNvPr id="189443" name="Object 3"/>
          <p:cNvGraphicFramePr>
            <a:graphicFrameLocks noChangeAspect="1"/>
          </p:cNvGraphicFramePr>
          <p:nvPr/>
        </p:nvGraphicFramePr>
        <p:xfrm>
          <a:off x="607455" y="2133600"/>
          <a:ext cx="7758980" cy="3581400"/>
        </p:xfrm>
        <a:graphic>
          <a:graphicData uri="http://schemas.openxmlformats.org/presentationml/2006/ole">
            <p:oleObj spid="_x0000_s189443" name="Visio" r:id="rId3" imgW="2871568" imgH="1324895" progId="Visio.Drawing.11">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Internal Relay Instructions</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762000"/>
            <a:ext cx="8724900" cy="152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Most PLCs have an area of the memory allocated for </a:t>
            </a:r>
            <a:r>
              <a:rPr lang="en-US" sz="2400" dirty="0" smtClean="0">
                <a:solidFill>
                  <a:schemeClr val="bg1"/>
                </a:solidFill>
                <a:latin typeface="Franklin Gothic Demi" pitchFamily="34" charset="0"/>
              </a:rPr>
              <a:t>what</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are </a:t>
            </a:r>
            <a:r>
              <a:rPr lang="en-US" sz="2400" dirty="0" smtClean="0">
                <a:solidFill>
                  <a:schemeClr val="bg1"/>
                </a:solidFill>
                <a:latin typeface="Franklin Gothic Demi" pitchFamily="34" charset="0"/>
              </a:rPr>
              <a:t>known as internal storage bits. These storage bits </a:t>
            </a:r>
            <a:r>
              <a:rPr lang="en-US" sz="2400" dirty="0" smtClean="0">
                <a:solidFill>
                  <a:schemeClr val="bg1"/>
                </a:solidFill>
                <a:latin typeface="Franklin Gothic Demi" pitchFamily="34" charset="0"/>
              </a:rPr>
              <a:t>are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also</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called </a:t>
            </a:r>
            <a:r>
              <a:rPr lang="en-US" sz="2400" dirty="0" smtClean="0">
                <a:solidFill>
                  <a:schemeClr val="bg1"/>
                </a:solidFill>
                <a:latin typeface="Franklin Gothic Demi" pitchFamily="34" charset="0"/>
              </a:rPr>
              <a:t>internal outputs, internal coils, internal </a:t>
            </a:r>
            <a:r>
              <a:rPr lang="en-US" sz="2400" dirty="0" smtClean="0">
                <a:solidFill>
                  <a:schemeClr val="bg1"/>
                </a:solidFill>
                <a:latin typeface="Franklin Gothic Demi" pitchFamily="34" charset="0"/>
              </a:rPr>
              <a:t>control</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relays</a:t>
            </a:r>
            <a:r>
              <a:rPr lang="en-US" sz="2400" dirty="0" smtClean="0">
                <a:solidFill>
                  <a:schemeClr val="bg1"/>
                </a:solidFill>
                <a:latin typeface="Franklin Gothic Demi" pitchFamily="34" charset="0"/>
              </a:rPr>
              <a:t>, or simply internal </a:t>
            </a:r>
            <a:r>
              <a:rPr lang="sr-Latn-CS" sz="2400" dirty="0" smtClean="0">
                <a:solidFill>
                  <a:schemeClr val="bg1"/>
                </a:solidFill>
                <a:latin typeface="Franklin Gothic Demi" pitchFamily="34" charset="0"/>
              </a:rPr>
              <a:t>memory </a:t>
            </a:r>
            <a:r>
              <a:rPr lang="en-US" sz="2400" dirty="0" smtClean="0">
                <a:solidFill>
                  <a:schemeClr val="bg1"/>
                </a:solidFill>
                <a:latin typeface="Franklin Gothic Demi" pitchFamily="34" charset="0"/>
              </a:rPr>
              <a:t>bits</a:t>
            </a:r>
            <a:r>
              <a:rPr lang="sr-Latn-CS" sz="2400" dirty="0" smtClean="0">
                <a:solidFill>
                  <a:schemeClr val="bg1"/>
                </a:solidFill>
                <a:latin typeface="Franklin Gothic Demi" pitchFamily="34" charset="0"/>
              </a:rPr>
              <a:t> (M-memory)</a:t>
            </a:r>
          </a:p>
        </p:txBody>
      </p:sp>
      <p:sp>
        <p:nvSpPr>
          <p:cNvPr id="8" name="Rectangle 7"/>
          <p:cNvSpPr>
            <a:spLocks noChangeArrowheads="1"/>
          </p:cNvSpPr>
          <p:nvPr/>
        </p:nvSpPr>
        <p:spPr bwMode="auto">
          <a:xfrm>
            <a:off x="2819400" y="6324600"/>
            <a:ext cx="44196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Programmed internal relay control</a:t>
            </a:r>
            <a:endParaRPr lang="en-US" sz="2000" i="1" dirty="0">
              <a:solidFill>
                <a:schemeClr val="bg1"/>
              </a:solidFill>
              <a:latin typeface="Franklin Gothic Demi" pitchFamily="34" charset="0"/>
            </a:endParaRPr>
          </a:p>
        </p:txBody>
      </p:sp>
      <p:graphicFrame>
        <p:nvGraphicFramePr>
          <p:cNvPr id="190467" name="Object 3"/>
          <p:cNvGraphicFramePr>
            <a:graphicFrameLocks noChangeAspect="1"/>
          </p:cNvGraphicFramePr>
          <p:nvPr/>
        </p:nvGraphicFramePr>
        <p:xfrm>
          <a:off x="914400" y="2329233"/>
          <a:ext cx="7239000" cy="3996493"/>
        </p:xfrm>
        <a:graphic>
          <a:graphicData uri="http://schemas.openxmlformats.org/presentationml/2006/ole">
            <p:oleObj spid="_x0000_s190467" name="Visio" r:id="rId3" imgW="3094541" imgH="1707997" progId="Visio.Drawing.11">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Modes of Operation</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762000"/>
            <a:ext cx="8572500" cy="152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 processor has basically two modes of operation: </a:t>
            </a:r>
            <a:r>
              <a:rPr lang="en-US" sz="2400" dirty="0" smtClean="0">
                <a:solidFill>
                  <a:schemeClr val="bg1"/>
                </a:solidFill>
                <a:latin typeface="Franklin Gothic Demi" pitchFamily="34" charset="0"/>
              </a:rPr>
              <a:t>the</a:t>
            </a: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program</a:t>
            </a:r>
            <a:r>
              <a:rPr lang="en-U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mode and some variation of the </a:t>
            </a:r>
            <a:r>
              <a:rPr lang="en-US" sz="2400" dirty="0" smtClean="0">
                <a:solidFill>
                  <a:srgbClr val="00B0F0"/>
                </a:solidFill>
                <a:latin typeface="Franklin Gothic Demi" pitchFamily="34" charset="0"/>
              </a:rPr>
              <a:t>run</a:t>
            </a:r>
            <a:r>
              <a:rPr lang="en-U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mode</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pPr>
            <a:r>
              <a:rPr lang="en-US" sz="2400" dirty="0" smtClean="0">
                <a:solidFill>
                  <a:srgbClr val="FF0000"/>
                </a:solidFill>
                <a:latin typeface="Franklin Gothic Demi" pitchFamily="34" charset="0"/>
              </a:rPr>
              <a:t>Program </a:t>
            </a:r>
            <a:r>
              <a:rPr lang="en-US" sz="2400" dirty="0" smtClean="0">
                <a:solidFill>
                  <a:srgbClr val="FF0000"/>
                </a:solidFill>
                <a:latin typeface="Franklin Gothic Demi" pitchFamily="34" charset="0"/>
              </a:rPr>
              <a:t>Mode </a:t>
            </a:r>
            <a:r>
              <a:rPr lang="en-US" sz="2400" dirty="0" smtClean="0">
                <a:solidFill>
                  <a:schemeClr val="bg1"/>
                </a:solidFill>
                <a:latin typeface="Franklin Gothic Demi" pitchFamily="34" charset="0"/>
              </a:rPr>
              <a:t>is </a:t>
            </a:r>
            <a:r>
              <a:rPr lang="en-US" sz="2400" dirty="0" smtClean="0">
                <a:solidFill>
                  <a:schemeClr val="bg1"/>
                </a:solidFill>
                <a:latin typeface="Franklin Gothic Demi" pitchFamily="34" charset="0"/>
              </a:rPr>
              <a:t>used to </a:t>
            </a:r>
            <a:r>
              <a:rPr lang="en-US" sz="2400" dirty="0" smtClean="0">
                <a:solidFill>
                  <a:schemeClr val="bg1"/>
                </a:solidFill>
                <a:latin typeface="Franklin Gothic Demi" pitchFamily="34" charset="0"/>
              </a:rPr>
              <a:t>enter</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 </a:t>
            </a:r>
            <a:r>
              <a:rPr lang="en-US" sz="2400" dirty="0" smtClean="0">
                <a:solidFill>
                  <a:schemeClr val="bg1"/>
                </a:solidFill>
                <a:latin typeface="Franklin Gothic Demi" pitchFamily="34" charset="0"/>
              </a:rPr>
              <a:t>new program, edit or update an existing </a:t>
            </a:r>
            <a:r>
              <a:rPr lang="en-US" sz="2400" dirty="0" smtClean="0">
                <a:solidFill>
                  <a:schemeClr val="bg1"/>
                </a:solidFill>
                <a:latin typeface="Franklin Gothic Demi" pitchFamily="34" charset="0"/>
              </a:rPr>
              <a:t>program,</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upload files</a:t>
            </a:r>
            <a:r>
              <a:rPr lang="en-US" sz="2400" dirty="0" smtClean="0">
                <a:solidFill>
                  <a:schemeClr val="bg1"/>
                </a:solidFill>
                <a:latin typeface="Franklin Gothic Demi" pitchFamily="34" charset="0"/>
              </a:rPr>
              <a:t>, download </a:t>
            </a:r>
            <a:r>
              <a:rPr lang="en-US" sz="2400" dirty="0" smtClean="0">
                <a:solidFill>
                  <a:schemeClr val="bg1"/>
                </a:solidFill>
                <a:latin typeface="Franklin Gothic Demi" pitchFamily="34" charset="0"/>
              </a:rPr>
              <a:t>files</a:t>
            </a:r>
            <a:r>
              <a:rPr lang="en-US" sz="2400" dirty="0" smtClean="0">
                <a:solidFill>
                  <a:schemeClr val="bg1"/>
                </a:solidFill>
                <a:latin typeface="Franklin Gothic Demi" pitchFamily="34" charset="0"/>
              </a:rPr>
              <a:t>, document (print out) </a:t>
            </a:r>
            <a:r>
              <a:rPr lang="en-US" sz="2400" dirty="0" smtClean="0">
                <a:solidFill>
                  <a:schemeClr val="bg1"/>
                </a:solidFill>
                <a:latin typeface="Franklin Gothic Demi" pitchFamily="34" charset="0"/>
              </a:rPr>
              <a:t>programs,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or </a:t>
            </a:r>
            <a:r>
              <a:rPr lang="en-US" sz="2400" dirty="0" smtClean="0">
                <a:solidFill>
                  <a:schemeClr val="bg1"/>
                </a:solidFill>
                <a:latin typeface="Franklin Gothic Demi" pitchFamily="34" charset="0"/>
              </a:rPr>
              <a:t>change any software </a:t>
            </a:r>
            <a:r>
              <a:rPr lang="en-US" sz="2400" dirty="0" smtClean="0">
                <a:solidFill>
                  <a:schemeClr val="bg1"/>
                </a:solidFill>
                <a:latin typeface="Franklin Gothic Demi" pitchFamily="34" charset="0"/>
              </a:rPr>
              <a:t>configuration file </a:t>
            </a:r>
            <a:r>
              <a:rPr lang="en-US" sz="2400" dirty="0" smtClean="0">
                <a:solidFill>
                  <a:schemeClr val="bg1"/>
                </a:solidFill>
                <a:latin typeface="Franklin Gothic Demi" pitchFamily="34" charset="0"/>
              </a:rPr>
              <a:t>in </a:t>
            </a:r>
            <a:r>
              <a:rPr lang="en-US" sz="2400" dirty="0" smtClean="0">
                <a:solidFill>
                  <a:schemeClr val="bg1"/>
                </a:solidFill>
                <a:latin typeface="Franklin Gothic Demi" pitchFamily="34" charset="0"/>
              </a:rPr>
              <a:t>the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program</a:t>
            </a:r>
            <a:r>
              <a:rPr lang="en-US" sz="2400" dirty="0" smtClean="0">
                <a:solidFill>
                  <a:schemeClr val="bg1"/>
                </a:solidFill>
                <a:latin typeface="Franklin Gothic Demi" pitchFamily="34" charset="0"/>
              </a:rPr>
              <a:t>. When the PLC is switched into the </a:t>
            </a:r>
            <a:r>
              <a:rPr lang="en-US" sz="2400" dirty="0" smtClean="0">
                <a:solidFill>
                  <a:schemeClr val="bg1"/>
                </a:solidFill>
                <a:latin typeface="Franklin Gothic Demi" pitchFamily="34" charset="0"/>
              </a:rPr>
              <a:t>program</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mode</a:t>
            </a:r>
            <a:r>
              <a:rPr lang="en-US" sz="2400" dirty="0" smtClean="0">
                <a:solidFill>
                  <a:schemeClr val="bg1"/>
                </a:solidFill>
                <a:latin typeface="Franklin Gothic Demi" pitchFamily="34" charset="0"/>
              </a:rPr>
              <a:t>, all outputs from the PLC are forced off </a:t>
            </a:r>
            <a:r>
              <a:rPr lang="en-US" sz="2400" dirty="0" smtClean="0">
                <a:solidFill>
                  <a:schemeClr val="bg1"/>
                </a:solidFill>
                <a:latin typeface="Franklin Gothic Demi" pitchFamily="34" charset="0"/>
              </a:rPr>
              <a:t>regardless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of </a:t>
            </a:r>
            <a:r>
              <a:rPr lang="en-US" sz="2400" dirty="0" smtClean="0">
                <a:solidFill>
                  <a:schemeClr val="bg1"/>
                </a:solidFill>
                <a:latin typeface="Franklin Gothic Demi" pitchFamily="34" charset="0"/>
              </a:rPr>
              <a:t>their rung logic status, and the ladder I/O </a:t>
            </a:r>
            <a:r>
              <a:rPr lang="en-US" sz="2400" dirty="0" smtClean="0">
                <a:solidFill>
                  <a:schemeClr val="bg1"/>
                </a:solidFill>
                <a:latin typeface="Franklin Gothic Demi" pitchFamily="34" charset="0"/>
              </a:rPr>
              <a:t>scan</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sequence </a:t>
            </a:r>
            <a:r>
              <a:rPr lang="en-US" sz="2400" dirty="0" smtClean="0">
                <a:solidFill>
                  <a:schemeClr val="bg1"/>
                </a:solidFill>
                <a:latin typeface="Franklin Gothic Demi" pitchFamily="34" charset="0"/>
              </a:rPr>
              <a:t>is </a:t>
            </a:r>
            <a:r>
              <a:rPr lang="en-US" sz="2400" dirty="0" smtClean="0">
                <a:solidFill>
                  <a:schemeClr val="bg1"/>
                </a:solidFill>
                <a:latin typeface="Franklin Gothic Demi" pitchFamily="34" charset="0"/>
              </a:rPr>
              <a:t>halted</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pPr>
            <a:r>
              <a:rPr lang="en-US" sz="2400" dirty="0" smtClean="0">
                <a:solidFill>
                  <a:srgbClr val="FF0000"/>
                </a:solidFill>
                <a:latin typeface="Franklin Gothic Demi" pitchFamily="34" charset="0"/>
              </a:rPr>
              <a:t>Run Mode </a:t>
            </a:r>
            <a:r>
              <a:rPr lang="en-US" sz="2400" dirty="0" smtClean="0">
                <a:solidFill>
                  <a:schemeClr val="bg1"/>
                </a:solidFill>
                <a:latin typeface="Franklin Gothic Demi" pitchFamily="34" charset="0"/>
              </a:rPr>
              <a:t>is used to execute the </a:t>
            </a:r>
            <a:r>
              <a:rPr lang="en-US" sz="2400" dirty="0" smtClean="0">
                <a:solidFill>
                  <a:schemeClr val="bg1"/>
                </a:solidFill>
                <a:latin typeface="Franklin Gothic Demi" pitchFamily="34" charset="0"/>
              </a:rPr>
              <a:t>user</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program</a:t>
            </a:r>
            <a:r>
              <a:rPr lang="en-US" sz="2400" dirty="0" smtClean="0">
                <a:solidFill>
                  <a:schemeClr val="bg1"/>
                </a:solidFill>
                <a:latin typeface="Franklin Gothic Demi" pitchFamily="34" charset="0"/>
              </a:rPr>
              <a:t>. Input devices are monitored and output </a:t>
            </a:r>
            <a:r>
              <a:rPr lang="en-US" sz="2400" dirty="0" smtClean="0">
                <a:solidFill>
                  <a:schemeClr val="bg1"/>
                </a:solidFill>
                <a:latin typeface="Franklin Gothic Demi" pitchFamily="34" charset="0"/>
              </a:rPr>
              <a:t>devices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are </a:t>
            </a:r>
            <a:r>
              <a:rPr lang="en-US" sz="2400" dirty="0" smtClean="0">
                <a:solidFill>
                  <a:schemeClr val="bg1"/>
                </a:solidFill>
                <a:latin typeface="Franklin Gothic Demi" pitchFamily="34" charset="0"/>
              </a:rPr>
              <a:t>energized accordingly. After all </a:t>
            </a:r>
            <a:r>
              <a:rPr lang="en-US" sz="2400" dirty="0" smtClean="0">
                <a:solidFill>
                  <a:schemeClr val="bg1"/>
                </a:solidFill>
                <a:latin typeface="Franklin Gothic Demi" pitchFamily="34" charset="0"/>
              </a:rPr>
              <a:t>instructions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have </a:t>
            </a:r>
            <a:r>
              <a:rPr lang="en-US" sz="2400" dirty="0" smtClean="0">
                <a:solidFill>
                  <a:schemeClr val="bg1"/>
                </a:solidFill>
                <a:latin typeface="Franklin Gothic Demi" pitchFamily="34" charset="0"/>
              </a:rPr>
              <a:t>been entered in a new program or all </a:t>
            </a:r>
            <a:r>
              <a:rPr lang="en-US" sz="2400" dirty="0" smtClean="0">
                <a:solidFill>
                  <a:schemeClr val="bg1"/>
                </a:solidFill>
                <a:latin typeface="Franklin Gothic Demi" pitchFamily="34" charset="0"/>
              </a:rPr>
              <a:t>changes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made </a:t>
            </a:r>
            <a:r>
              <a:rPr lang="en-US" sz="2400" dirty="0" smtClean="0">
                <a:solidFill>
                  <a:schemeClr val="bg1"/>
                </a:solidFill>
                <a:latin typeface="Franklin Gothic Demi" pitchFamily="34" charset="0"/>
              </a:rPr>
              <a:t>to an existing program, the processor is put </a:t>
            </a:r>
            <a:r>
              <a:rPr lang="en-US" sz="2400" dirty="0" smtClean="0">
                <a:solidFill>
                  <a:schemeClr val="bg1"/>
                </a:solidFill>
                <a:latin typeface="Franklin Gothic Demi" pitchFamily="34" charset="0"/>
              </a:rPr>
              <a:t>in</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a:t>
            </a:r>
            <a:r>
              <a:rPr lang="en-US" sz="2400" dirty="0" smtClean="0">
                <a:solidFill>
                  <a:schemeClr val="bg1"/>
                </a:solidFill>
                <a:latin typeface="Franklin Gothic Demi" pitchFamily="34" charset="0"/>
              </a:rPr>
              <a:t>run mode</a:t>
            </a:r>
            <a:endParaRPr lang="sr-Latn-CS" sz="2400" dirty="0" smtClean="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04800" y="76200"/>
            <a:ext cx="8382000"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Modes of Operation</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762000"/>
            <a:ext cx="5600700" cy="5791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pPr>
            <a:r>
              <a:rPr lang="en-US" sz="2400" dirty="0" smtClean="0">
                <a:solidFill>
                  <a:srgbClr val="FF0000"/>
                </a:solidFill>
                <a:latin typeface="Franklin Gothic Demi" pitchFamily="34" charset="0"/>
              </a:rPr>
              <a:t>Test </a:t>
            </a:r>
            <a:r>
              <a:rPr lang="en-US" sz="2400" dirty="0" smtClean="0">
                <a:solidFill>
                  <a:srgbClr val="FF0000"/>
                </a:solidFill>
                <a:latin typeface="Franklin Gothic Demi" pitchFamily="34" charset="0"/>
              </a:rPr>
              <a:t>Mode </a:t>
            </a:r>
            <a:r>
              <a:rPr lang="en-US" sz="2400" dirty="0" smtClean="0">
                <a:solidFill>
                  <a:schemeClr val="bg1"/>
                </a:solidFill>
                <a:latin typeface="Franklin Gothic Demi" pitchFamily="34" charset="0"/>
              </a:rPr>
              <a:t>is </a:t>
            </a:r>
            <a:r>
              <a:rPr lang="en-US" sz="2400" dirty="0" smtClean="0">
                <a:solidFill>
                  <a:schemeClr val="bg1"/>
                </a:solidFill>
                <a:latin typeface="Franklin Gothic Demi" pitchFamily="34" charset="0"/>
              </a:rPr>
              <a:t>used to operate </a:t>
            </a:r>
            <a:r>
              <a:rPr lang="en-US" sz="2400" dirty="0" smtClean="0">
                <a:solidFill>
                  <a:schemeClr val="bg1"/>
                </a:solidFill>
                <a:latin typeface="Franklin Gothic Demi" pitchFamily="34" charset="0"/>
              </a:rPr>
              <a:t>or</a:t>
            </a:r>
            <a:r>
              <a:rPr lang="sr-Latn-CS" sz="2400" dirty="0" smtClean="0">
                <a:solidFill>
                  <a:schemeClr val="bg1"/>
                </a:solidFill>
                <a:latin typeface="Franklin Gothic Demi" pitchFamily="34" charset="0"/>
              </a:rPr>
              <a:t> m</a:t>
            </a:r>
            <a:r>
              <a:rPr lang="en-US" sz="2400" dirty="0" err="1" smtClean="0">
                <a:solidFill>
                  <a:schemeClr val="bg1"/>
                </a:solidFill>
                <a:latin typeface="Franklin Gothic Demi" pitchFamily="34" charset="0"/>
              </a:rPr>
              <a:t>onitor</a:t>
            </a:r>
            <a:r>
              <a:rPr lang="en-U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user program </a:t>
            </a:r>
            <a:r>
              <a:rPr lang="en-US" sz="2400" dirty="0" smtClean="0">
                <a:solidFill>
                  <a:srgbClr val="00B0F0"/>
                </a:solidFill>
                <a:latin typeface="Franklin Gothic Demi" pitchFamily="34" charset="0"/>
              </a:rPr>
              <a:t>without energizing</a:t>
            </a:r>
            <a:r>
              <a:rPr lang="en-U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any</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outputs</a:t>
            </a:r>
            <a:r>
              <a:rPr lang="en-US" sz="2400" dirty="0" smtClean="0">
                <a:solidFill>
                  <a:schemeClr val="bg1"/>
                </a:solidFill>
                <a:latin typeface="Franklin Gothic Demi" pitchFamily="34" charset="0"/>
              </a:rPr>
              <a:t>. The processor still reads inputs, </a:t>
            </a:r>
            <a:r>
              <a:rPr lang="en-US" sz="2400" dirty="0" smtClean="0">
                <a:solidFill>
                  <a:schemeClr val="bg1"/>
                </a:solidFill>
                <a:latin typeface="Franklin Gothic Demi" pitchFamily="34" charset="0"/>
              </a:rPr>
              <a:t>executes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a:t>
            </a:r>
            <a:r>
              <a:rPr lang="en-US" sz="2400" dirty="0" smtClean="0">
                <a:solidFill>
                  <a:schemeClr val="bg1"/>
                </a:solidFill>
                <a:latin typeface="Franklin Gothic Demi" pitchFamily="34" charset="0"/>
              </a:rPr>
              <a:t>ladder program, and updates the output </a:t>
            </a:r>
            <a:r>
              <a:rPr lang="en-US" sz="2400" dirty="0" smtClean="0">
                <a:solidFill>
                  <a:schemeClr val="bg1"/>
                </a:solidFill>
                <a:latin typeface="Franklin Gothic Demi" pitchFamily="34" charset="0"/>
              </a:rPr>
              <a:t>status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table files</a:t>
            </a:r>
            <a:r>
              <a:rPr lang="en-US" sz="2400" dirty="0" smtClean="0">
                <a:solidFill>
                  <a:schemeClr val="bg1"/>
                </a:solidFill>
                <a:latin typeface="Franklin Gothic Demi" pitchFamily="34" charset="0"/>
              </a:rPr>
              <a:t>, but without energizing the </a:t>
            </a:r>
            <a:r>
              <a:rPr lang="en-US" sz="2400" dirty="0" smtClean="0">
                <a:solidFill>
                  <a:schemeClr val="bg1"/>
                </a:solidFill>
                <a:latin typeface="Franklin Gothic Demi" pitchFamily="34" charset="0"/>
              </a:rPr>
              <a:t>output</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circuits</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pPr>
            <a:r>
              <a:rPr lang="en-US" sz="2400" dirty="0" smtClean="0">
                <a:solidFill>
                  <a:srgbClr val="FF0000"/>
                </a:solidFill>
                <a:latin typeface="Franklin Gothic Demi" pitchFamily="34" charset="0"/>
              </a:rPr>
              <a:t>Remote Mode </a:t>
            </a:r>
            <a:r>
              <a:rPr lang="en-US" sz="2400" dirty="0" smtClean="0">
                <a:solidFill>
                  <a:schemeClr val="bg1"/>
                </a:solidFill>
                <a:latin typeface="Franklin Gothic Demi" pitchFamily="34" charset="0"/>
              </a:rPr>
              <a:t>allows </a:t>
            </a:r>
            <a:r>
              <a:rPr lang="en-US" sz="2400" dirty="0" smtClean="0">
                <a:solidFill>
                  <a:schemeClr val="bg1"/>
                </a:solidFill>
                <a:latin typeface="Franklin Gothic Demi" pitchFamily="34" charset="0"/>
              </a:rPr>
              <a:t>the PLC to be remotely </a:t>
            </a:r>
            <a:r>
              <a:rPr lang="en-US" sz="2400" dirty="0" smtClean="0">
                <a:solidFill>
                  <a:schemeClr val="bg1"/>
                </a:solidFill>
                <a:latin typeface="Franklin Gothic Demi" pitchFamily="34" charset="0"/>
              </a:rPr>
              <a:t>changed</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between </a:t>
            </a:r>
            <a:r>
              <a:rPr lang="en-US" sz="2400" dirty="0" smtClean="0">
                <a:solidFill>
                  <a:schemeClr val="bg1"/>
                </a:solidFill>
                <a:latin typeface="Franklin Gothic Demi" pitchFamily="34" charset="0"/>
              </a:rPr>
              <a:t>program and run mode by a personal </a:t>
            </a:r>
            <a:r>
              <a:rPr lang="en-US" sz="2400" dirty="0" smtClean="0">
                <a:solidFill>
                  <a:schemeClr val="bg1"/>
                </a:solidFill>
                <a:latin typeface="Franklin Gothic Demi" pitchFamily="34" charset="0"/>
              </a:rPr>
              <a:t>computer</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connected </a:t>
            </a:r>
            <a:r>
              <a:rPr lang="en-US" sz="2400" dirty="0" smtClean="0">
                <a:solidFill>
                  <a:schemeClr val="bg1"/>
                </a:solidFill>
                <a:latin typeface="Franklin Gothic Demi" pitchFamily="34" charset="0"/>
              </a:rPr>
              <a:t>to the PLC processor. The </a:t>
            </a:r>
            <a:r>
              <a:rPr lang="en-US" sz="2400" dirty="0" smtClean="0">
                <a:solidFill>
                  <a:schemeClr val="bg1"/>
                </a:solidFill>
                <a:latin typeface="Franklin Gothic Demi" pitchFamily="34" charset="0"/>
              </a:rPr>
              <a:t>remote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mode </a:t>
            </a:r>
            <a:r>
              <a:rPr lang="en-US" sz="2400" dirty="0" smtClean="0">
                <a:solidFill>
                  <a:schemeClr val="bg1"/>
                </a:solidFill>
                <a:latin typeface="Franklin Gothic Demi" pitchFamily="34" charset="0"/>
              </a:rPr>
              <a:t>may be </a:t>
            </a:r>
            <a:r>
              <a:rPr lang="en-US" sz="2400" dirty="0" smtClean="0">
                <a:solidFill>
                  <a:schemeClr val="bg1"/>
                </a:solidFill>
                <a:latin typeface="Franklin Gothic Demi" pitchFamily="34" charset="0"/>
              </a:rPr>
              <a:t>beneficial </a:t>
            </a:r>
            <a:r>
              <a:rPr lang="en-US" sz="2400" dirty="0" smtClean="0">
                <a:solidFill>
                  <a:schemeClr val="bg1"/>
                </a:solidFill>
                <a:latin typeface="Franklin Gothic Demi" pitchFamily="34" charset="0"/>
              </a:rPr>
              <a:t>when the controller is in </a:t>
            </a:r>
            <a:r>
              <a:rPr lang="en-US" sz="2400" dirty="0" smtClean="0">
                <a:solidFill>
                  <a:schemeClr val="bg1"/>
                </a:solidFill>
                <a:latin typeface="Franklin Gothic Demi" pitchFamily="34" charset="0"/>
              </a:rPr>
              <a:t>a</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location </a:t>
            </a:r>
            <a:r>
              <a:rPr lang="en-US" sz="2400" dirty="0" smtClean="0">
                <a:solidFill>
                  <a:schemeClr val="bg1"/>
                </a:solidFill>
                <a:latin typeface="Franklin Gothic Demi" pitchFamily="34" charset="0"/>
              </a:rPr>
              <a:t>that is not easily </a:t>
            </a:r>
            <a:r>
              <a:rPr lang="en-US" sz="2400" dirty="0" smtClean="0">
                <a:solidFill>
                  <a:schemeClr val="bg1"/>
                </a:solidFill>
                <a:latin typeface="Franklin Gothic Demi" pitchFamily="34" charset="0"/>
              </a:rPr>
              <a:t>accessible</a:t>
            </a:r>
            <a:endParaRPr lang="sr-Latn-CS" sz="2400" dirty="0" smtClean="0">
              <a:solidFill>
                <a:schemeClr val="bg1"/>
              </a:solidFill>
              <a:latin typeface="Franklin Gothic Demi" pitchFamily="34" charset="0"/>
            </a:endParaRPr>
          </a:p>
        </p:txBody>
      </p:sp>
      <p:graphicFrame>
        <p:nvGraphicFramePr>
          <p:cNvPr id="192514" name="Object 2"/>
          <p:cNvGraphicFramePr>
            <a:graphicFrameLocks noChangeAspect="1"/>
          </p:cNvGraphicFramePr>
          <p:nvPr/>
        </p:nvGraphicFramePr>
        <p:xfrm>
          <a:off x="5962201" y="914400"/>
          <a:ext cx="2926601" cy="4495800"/>
        </p:xfrm>
        <a:graphic>
          <a:graphicData uri="http://schemas.openxmlformats.org/presentationml/2006/ole">
            <p:oleObj spid="_x0000_s192514" name="Visio" r:id="rId3" imgW="965747" imgH="1482747" progId="Visio.Drawing.11">
              <p:embed/>
            </p:oleObj>
          </a:graphicData>
        </a:graphic>
      </p:graphicFrame>
      <p:sp>
        <p:nvSpPr>
          <p:cNvPr id="5" name="Rectangle 4"/>
          <p:cNvSpPr>
            <a:spLocks noChangeArrowheads="1"/>
          </p:cNvSpPr>
          <p:nvPr/>
        </p:nvSpPr>
        <p:spPr bwMode="auto">
          <a:xfrm>
            <a:off x="6019800" y="5537537"/>
            <a:ext cx="2819400" cy="1200329"/>
          </a:xfrm>
          <a:prstGeom prst="rect">
            <a:avLst/>
          </a:prstGeom>
          <a:noFill/>
          <a:ln w="9525">
            <a:noFill/>
            <a:miter lim="800000"/>
            <a:headEnd/>
            <a:tailEnd/>
          </a:ln>
        </p:spPr>
        <p:txBody>
          <a:bodyPr wrap="square">
            <a:spAutoFit/>
          </a:bodyPr>
          <a:lstStyle/>
          <a:p>
            <a:r>
              <a:rPr lang="en-US" i="1" dirty="0" smtClean="0">
                <a:solidFill>
                  <a:schemeClr val="bg1"/>
                </a:solidFill>
                <a:latin typeface="Franklin Gothic Demi" pitchFamily="34" charset="0"/>
              </a:rPr>
              <a:t>Three-position </a:t>
            </a:r>
            <a:r>
              <a:rPr lang="en-US" i="1" dirty="0" err="1" smtClean="0">
                <a:solidFill>
                  <a:schemeClr val="bg1"/>
                </a:solidFill>
                <a:latin typeface="Franklin Gothic Demi" pitchFamily="34" charset="0"/>
              </a:rPr>
              <a:t>keyswitch</a:t>
            </a:r>
            <a:r>
              <a:rPr lang="en-US" i="1" dirty="0" smtClean="0">
                <a:solidFill>
                  <a:schemeClr val="bg1"/>
                </a:solidFill>
                <a:latin typeface="Franklin Gothic Demi" pitchFamily="34" charset="0"/>
              </a:rPr>
              <a:t> used to </a:t>
            </a:r>
            <a:r>
              <a:rPr lang="en-US" i="1" dirty="0" smtClean="0">
                <a:solidFill>
                  <a:schemeClr val="bg1"/>
                </a:solidFill>
                <a:latin typeface="Franklin Gothic Demi" pitchFamily="34" charset="0"/>
              </a:rPr>
              <a:t>select</a:t>
            </a:r>
            <a:r>
              <a:rPr lang="sr-Latn-CS" i="1" dirty="0" smtClean="0">
                <a:solidFill>
                  <a:schemeClr val="bg1"/>
                </a:solidFill>
                <a:latin typeface="Franklin Gothic Demi" pitchFamily="34" charset="0"/>
              </a:rPr>
              <a:t> </a:t>
            </a:r>
            <a:r>
              <a:rPr lang="en-US" i="1" dirty="0" smtClean="0">
                <a:solidFill>
                  <a:schemeClr val="bg1"/>
                </a:solidFill>
                <a:latin typeface="Franklin Gothic Demi" pitchFamily="34" charset="0"/>
              </a:rPr>
              <a:t>different </a:t>
            </a:r>
            <a:r>
              <a:rPr lang="en-US" i="1" dirty="0" smtClean="0">
                <a:solidFill>
                  <a:schemeClr val="bg1"/>
                </a:solidFill>
                <a:latin typeface="Franklin Gothic Demi" pitchFamily="34" charset="0"/>
              </a:rPr>
              <a:t>processor modes of operation</a:t>
            </a:r>
            <a:endParaRPr lang="en-US"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S7-300 </a:t>
            </a:r>
            <a:r>
              <a:rPr lang="en-US" sz="2400" dirty="0" smtClean="0">
                <a:solidFill>
                  <a:schemeClr val="bg1"/>
                </a:solidFill>
                <a:effectLst/>
                <a:latin typeface="Arial" pitchFamily="34" charset="0"/>
                <a:cs typeface="Arial" pitchFamily="34" charset="0"/>
              </a:rPr>
              <a:t> Memory Organization</a:t>
            </a:r>
            <a:r>
              <a:rPr lang="sr-Latn-CS" sz="2400" dirty="0" smtClean="0">
                <a:solidFill>
                  <a:schemeClr val="bg1"/>
                </a:solidFill>
                <a:effectLst/>
                <a:latin typeface="Arial" pitchFamily="34" charset="0"/>
                <a:cs typeface="Arial" pitchFamily="34" charset="0"/>
              </a:rPr>
              <a:t>: Load memory</a:t>
            </a:r>
            <a:endParaRPr lang="en-US" sz="2400" dirty="0" smtClean="0">
              <a:solidFill>
                <a:schemeClr val="bg1"/>
              </a:solidFill>
              <a:effectLst/>
              <a:latin typeface="Arial" pitchFamily="34" charset="0"/>
              <a:cs typeface="Arial" pitchFamily="34" charset="0"/>
            </a:endParaRPr>
          </a:p>
        </p:txBody>
      </p:sp>
      <p:sp>
        <p:nvSpPr>
          <p:cNvPr id="3" name="Subtitle 6"/>
          <p:cNvSpPr>
            <a:spLocks noGrp="1"/>
          </p:cNvSpPr>
          <p:nvPr/>
        </p:nvSpPr>
        <p:spPr bwMode="auto">
          <a:xfrm>
            <a:off x="266700" y="1371600"/>
            <a:ext cx="49149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load memory is located on a </a:t>
            </a:r>
            <a:r>
              <a:rPr lang="en-US" sz="2400" dirty="0" smtClean="0">
                <a:solidFill>
                  <a:srgbClr val="00B0F0"/>
                </a:solidFill>
                <a:latin typeface="Franklin Gothic Demi" pitchFamily="34" charset="0"/>
              </a:rPr>
              <a:t>SIMATIC Micro Memory Card (MMC)</a:t>
            </a:r>
            <a:endParaRPr lang="sr-Latn-CS" sz="2400" dirty="0" smtClean="0">
              <a:solidFill>
                <a:srgbClr val="00B0F0"/>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It is used for storing code blocks and</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data blocks, as well as system data (configuration, connections, module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parameters etc.).</a:t>
            </a: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It is possible to</a:t>
            </a:r>
            <a:r>
              <a:rPr lang="en-US" sz="2400" dirty="0" smtClean="0">
                <a:solidFill>
                  <a:schemeClr val="bg1"/>
                </a:solidFill>
                <a:latin typeface="Franklin Gothic Demi" pitchFamily="34" charset="0"/>
              </a:rPr>
              <a:t> store the entire configuration data of project on MMC</a:t>
            </a:r>
            <a:endParaRPr lang="sr-Latn-CS" sz="2200" dirty="0" smtClean="0">
              <a:solidFill>
                <a:schemeClr val="bg1"/>
              </a:solidFill>
              <a:latin typeface="Franklin Gothic Demi" pitchFamily="34" charset="0"/>
            </a:endParaRPr>
          </a:p>
        </p:txBody>
      </p:sp>
      <p:pic>
        <p:nvPicPr>
          <p:cNvPr id="5" name="Picture 2"/>
          <p:cNvPicPr>
            <a:picLocks noChangeAspect="1" noChangeArrowheads="1"/>
          </p:cNvPicPr>
          <p:nvPr/>
        </p:nvPicPr>
        <p:blipFill>
          <a:blip r:embed="rId2"/>
          <a:srcRect/>
          <a:stretch>
            <a:fillRect/>
          </a:stretch>
        </p:blipFill>
        <p:spPr bwMode="auto">
          <a:xfrm>
            <a:off x="5405437" y="800099"/>
            <a:ext cx="3586163" cy="53721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S7-300 </a:t>
            </a:r>
            <a:r>
              <a:rPr lang="en-US" sz="2400" dirty="0" smtClean="0">
                <a:solidFill>
                  <a:schemeClr val="bg1"/>
                </a:solidFill>
                <a:effectLst/>
                <a:latin typeface="Arial" pitchFamily="34" charset="0"/>
                <a:cs typeface="Arial" pitchFamily="34" charset="0"/>
              </a:rPr>
              <a:t> Memory Organization</a:t>
            </a:r>
            <a:r>
              <a:rPr lang="sr-Latn-CS" sz="2400" dirty="0" smtClean="0">
                <a:solidFill>
                  <a:schemeClr val="bg1"/>
                </a:solidFill>
                <a:effectLst/>
                <a:latin typeface="Arial" pitchFamily="34" charset="0"/>
                <a:cs typeface="Arial" pitchFamily="34" charset="0"/>
              </a:rPr>
              <a:t>: System memory</a:t>
            </a:r>
            <a:endParaRPr lang="en-US" sz="2400" dirty="0" smtClean="0">
              <a:solidFill>
                <a:schemeClr val="bg1"/>
              </a:solidFill>
              <a:effectLst/>
              <a:latin typeface="Arial" pitchFamily="34" charset="0"/>
              <a:cs typeface="Arial" pitchFamily="34" charset="0"/>
            </a:endParaRPr>
          </a:p>
        </p:txBody>
      </p:sp>
      <p:sp>
        <p:nvSpPr>
          <p:cNvPr id="3" name="Subtitle 6"/>
          <p:cNvSpPr>
            <a:spLocks noGrp="1"/>
          </p:cNvSpPr>
          <p:nvPr/>
        </p:nvSpPr>
        <p:spPr bwMode="auto">
          <a:xfrm>
            <a:off x="266700" y="1371600"/>
            <a:ext cx="84963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integrated CPU system memory is not expandable</a:t>
            </a: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It contains</a:t>
            </a:r>
            <a:r>
              <a:rPr lang="sr-Latn-CS" sz="2400" dirty="0" smtClean="0">
                <a:solidFill>
                  <a:schemeClr val="bg1"/>
                </a:solidFill>
                <a:latin typeface="Franklin Gothic Demi" pitchFamily="34" charset="0"/>
              </a:rPr>
              <a:t>:</a:t>
            </a: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T</a:t>
            </a:r>
            <a:r>
              <a:rPr lang="en-US" sz="2400" dirty="0" smtClean="0">
                <a:solidFill>
                  <a:schemeClr val="bg1"/>
                </a:solidFill>
                <a:latin typeface="Franklin Gothic Demi" pitchFamily="34" charset="0"/>
              </a:rPr>
              <a:t>he address areas for memory bits, timers and counters</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T</a:t>
            </a:r>
            <a:r>
              <a:rPr lang="en-US" sz="2400" dirty="0" smtClean="0">
                <a:solidFill>
                  <a:schemeClr val="bg1"/>
                </a:solidFill>
                <a:latin typeface="Franklin Gothic Demi" pitchFamily="34" charset="0"/>
              </a:rPr>
              <a:t>he I/O process image</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L</a:t>
            </a:r>
            <a:r>
              <a:rPr lang="en-US" sz="2400" dirty="0" err="1" smtClean="0">
                <a:solidFill>
                  <a:schemeClr val="bg1"/>
                </a:solidFill>
                <a:latin typeface="Franklin Gothic Demi" pitchFamily="34" charset="0"/>
              </a:rPr>
              <a:t>ocal</a:t>
            </a:r>
            <a:r>
              <a:rPr lang="en-US" sz="2400" dirty="0" smtClean="0">
                <a:solidFill>
                  <a:schemeClr val="bg1"/>
                </a:solidFill>
                <a:latin typeface="Franklin Gothic Demi" pitchFamily="34" charset="0"/>
              </a:rPr>
              <a:t> data</a:t>
            </a:r>
            <a:endParaRPr lang="sr-Latn-CS" sz="2400" dirty="0" smtClean="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S7-300 </a:t>
            </a:r>
            <a:r>
              <a:rPr lang="en-US" sz="2400" dirty="0" smtClean="0">
                <a:solidFill>
                  <a:schemeClr val="bg1"/>
                </a:solidFill>
                <a:effectLst/>
                <a:latin typeface="Arial" pitchFamily="34" charset="0"/>
                <a:cs typeface="Arial" pitchFamily="34" charset="0"/>
              </a:rPr>
              <a:t> Memory Organization</a:t>
            </a:r>
            <a:r>
              <a:rPr lang="sr-Latn-CS" sz="2400" dirty="0" smtClean="0">
                <a:solidFill>
                  <a:schemeClr val="bg1"/>
                </a:solidFill>
                <a:effectLst/>
                <a:latin typeface="Arial" pitchFamily="34" charset="0"/>
                <a:cs typeface="Arial" pitchFamily="34" charset="0"/>
              </a:rPr>
              <a:t>:</a:t>
            </a:r>
            <a:r>
              <a:rPr lang="en-US" sz="2400" dirty="0" smtClean="0">
                <a:solidFill>
                  <a:schemeClr val="bg1"/>
                </a:solidFill>
                <a:effectLst/>
                <a:latin typeface="Arial" pitchFamily="34" charset="0"/>
                <a:cs typeface="Arial" pitchFamily="34" charset="0"/>
              </a:rPr>
              <a:t> Process Input Image</a:t>
            </a:r>
          </a:p>
        </p:txBody>
      </p:sp>
      <p:sp>
        <p:nvSpPr>
          <p:cNvPr id="3" name="Subtitle 6"/>
          <p:cNvSpPr>
            <a:spLocks noGrp="1"/>
          </p:cNvSpPr>
          <p:nvPr/>
        </p:nvSpPr>
        <p:spPr bwMode="auto">
          <a:xfrm>
            <a:off x="266700" y="838200"/>
            <a:ext cx="4000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PII is a part of the program memory allocated to storing the on/off status of connected discrete inputs</a:t>
            </a:r>
            <a:endParaRPr lang="sr-Latn-CS" sz="2400" dirty="0" smtClean="0">
              <a:solidFill>
                <a:schemeClr val="bg1"/>
              </a:solidFill>
              <a:latin typeface="Franklin Gothic Demi" pitchFamily="34" charset="0"/>
            </a:endParaRPr>
          </a:p>
        </p:txBody>
      </p:sp>
      <p:graphicFrame>
        <p:nvGraphicFramePr>
          <p:cNvPr id="133121" name="Object 1"/>
          <p:cNvGraphicFramePr>
            <a:graphicFrameLocks noChangeAspect="1"/>
          </p:cNvGraphicFramePr>
          <p:nvPr/>
        </p:nvGraphicFramePr>
        <p:xfrm>
          <a:off x="4795902" y="761999"/>
          <a:ext cx="3890898" cy="5874169"/>
        </p:xfrm>
        <a:graphic>
          <a:graphicData uri="http://schemas.openxmlformats.org/presentationml/2006/ole">
            <p:oleObj spid="_x0000_s133121" name="Visio" r:id="rId3" imgW="2613282" imgH="3944547" progId="Visio.Drawing.11">
              <p:embed/>
            </p:oleObj>
          </a:graphicData>
        </a:graphic>
      </p:graphicFrame>
      <p:sp>
        <p:nvSpPr>
          <p:cNvPr id="5" name="Rectangle 9"/>
          <p:cNvSpPr>
            <a:spLocks noChangeArrowheads="1"/>
          </p:cNvSpPr>
          <p:nvPr/>
        </p:nvSpPr>
        <p:spPr bwMode="auto">
          <a:xfrm>
            <a:off x="304800" y="5791200"/>
            <a:ext cx="5334000" cy="707886"/>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Connection of an open and closed switch to the PII through the input module</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S7-300 </a:t>
            </a:r>
            <a:r>
              <a:rPr lang="en-US" sz="2400" dirty="0" smtClean="0">
                <a:solidFill>
                  <a:schemeClr val="bg1"/>
                </a:solidFill>
                <a:effectLst/>
                <a:latin typeface="Arial" pitchFamily="34" charset="0"/>
                <a:cs typeface="Arial" pitchFamily="34" charset="0"/>
              </a:rPr>
              <a:t> Memory Organization</a:t>
            </a:r>
            <a:r>
              <a:rPr lang="sr-Latn-CS" sz="2400" dirty="0" smtClean="0">
                <a:solidFill>
                  <a:schemeClr val="bg1"/>
                </a:solidFill>
                <a:effectLst/>
                <a:latin typeface="Arial" pitchFamily="34" charset="0"/>
                <a:cs typeface="Arial" pitchFamily="34" charset="0"/>
              </a:rPr>
              <a:t>:</a:t>
            </a:r>
            <a:r>
              <a:rPr lang="en-US" sz="2400" dirty="0" smtClean="0">
                <a:solidFill>
                  <a:schemeClr val="bg1"/>
                </a:solidFill>
                <a:effectLst/>
                <a:latin typeface="Arial" pitchFamily="34" charset="0"/>
                <a:cs typeface="Arial" pitchFamily="34" charset="0"/>
              </a:rPr>
              <a:t> Process Output Image</a:t>
            </a:r>
          </a:p>
        </p:txBody>
      </p:sp>
      <p:sp>
        <p:nvSpPr>
          <p:cNvPr id="3" name="Subtitle 6"/>
          <p:cNvSpPr>
            <a:spLocks noGrp="1"/>
          </p:cNvSpPr>
          <p:nvPr/>
        </p:nvSpPr>
        <p:spPr bwMode="auto">
          <a:xfrm>
            <a:off x="266700" y="838200"/>
            <a:ext cx="4000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POI is that part of the program memory allocated to storing the actual on/off status of connected discrete outputs</a:t>
            </a:r>
            <a:endParaRPr lang="sr-Latn-CS" sz="2400" dirty="0" smtClean="0">
              <a:solidFill>
                <a:schemeClr val="bg1"/>
              </a:solidFill>
              <a:latin typeface="Franklin Gothic Demi" pitchFamily="34" charset="0"/>
            </a:endParaRPr>
          </a:p>
        </p:txBody>
      </p:sp>
      <p:sp>
        <p:nvSpPr>
          <p:cNvPr id="5" name="Rectangle 9"/>
          <p:cNvSpPr>
            <a:spLocks noChangeArrowheads="1"/>
          </p:cNvSpPr>
          <p:nvPr/>
        </p:nvSpPr>
        <p:spPr bwMode="auto">
          <a:xfrm>
            <a:off x="304800" y="5410200"/>
            <a:ext cx="3657600" cy="1015663"/>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Connections of pilot lights to the output image table file through the output module</a:t>
            </a:r>
            <a:endParaRPr lang="en-US" sz="2000" i="1" dirty="0">
              <a:solidFill>
                <a:schemeClr val="bg1"/>
              </a:solidFill>
              <a:latin typeface="Franklin Gothic Demi" pitchFamily="34" charset="0"/>
            </a:endParaRPr>
          </a:p>
        </p:txBody>
      </p:sp>
      <p:graphicFrame>
        <p:nvGraphicFramePr>
          <p:cNvPr id="162819" name="Object 3"/>
          <p:cNvGraphicFramePr>
            <a:graphicFrameLocks noChangeAspect="1"/>
          </p:cNvGraphicFramePr>
          <p:nvPr/>
        </p:nvGraphicFramePr>
        <p:xfrm>
          <a:off x="3943084" y="914400"/>
          <a:ext cx="4938979" cy="5715000"/>
        </p:xfrm>
        <a:graphic>
          <a:graphicData uri="http://schemas.openxmlformats.org/presentationml/2006/ole">
            <p:oleObj spid="_x0000_s162819" name="Visio" r:id="rId3" imgW="3243860" imgH="3752361" progId="Visio.Drawing.11">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S7-300 </a:t>
            </a:r>
            <a:r>
              <a:rPr lang="en-US" sz="2400" dirty="0" smtClean="0">
                <a:solidFill>
                  <a:schemeClr val="bg1"/>
                </a:solidFill>
                <a:effectLst/>
                <a:latin typeface="Arial" pitchFamily="34" charset="0"/>
                <a:cs typeface="Arial" pitchFamily="34" charset="0"/>
              </a:rPr>
              <a:t> Address areas of the system memory</a:t>
            </a:r>
          </a:p>
        </p:txBody>
      </p:sp>
      <p:pic>
        <p:nvPicPr>
          <p:cNvPr id="154627" name="Picture 3"/>
          <p:cNvPicPr>
            <a:picLocks noChangeAspect="1" noChangeArrowheads="1"/>
          </p:cNvPicPr>
          <p:nvPr/>
        </p:nvPicPr>
        <p:blipFill>
          <a:blip r:embed="rId2"/>
          <a:srcRect/>
          <a:stretch>
            <a:fillRect/>
          </a:stretch>
        </p:blipFill>
        <p:spPr bwMode="auto">
          <a:xfrm>
            <a:off x="152400" y="1734600"/>
            <a:ext cx="8763001" cy="420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S7-300 </a:t>
            </a:r>
            <a:r>
              <a:rPr lang="en-US" sz="2400" dirty="0" smtClean="0">
                <a:solidFill>
                  <a:schemeClr val="bg1"/>
                </a:solidFill>
                <a:effectLst/>
                <a:latin typeface="Arial" pitchFamily="34" charset="0"/>
                <a:cs typeface="Arial" pitchFamily="34" charset="0"/>
              </a:rPr>
              <a:t> Main memory</a:t>
            </a:r>
          </a:p>
        </p:txBody>
      </p:sp>
      <p:sp>
        <p:nvSpPr>
          <p:cNvPr id="4" name="Subtitle 6"/>
          <p:cNvSpPr>
            <a:spLocks noGrp="1"/>
          </p:cNvSpPr>
          <p:nvPr/>
        </p:nvSpPr>
        <p:spPr bwMode="auto">
          <a:xfrm>
            <a:off x="228600" y="1676400"/>
            <a:ext cx="8763000" cy="2362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main memory is integrated in the CPU and cannot be extended</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It is used to execute the code and process user program data</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Programs only run in the main memory and system memory</a:t>
            </a:r>
            <a:endParaRPr lang="sr-Latn-CS" sz="2400" dirty="0" smtClean="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19761</TotalTime>
  <Words>2032</Words>
  <Application>Microsoft Office PowerPoint</Application>
  <PresentationFormat>On-screen Show (4:3)</PresentationFormat>
  <Paragraphs>142</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Flow</vt:lpstr>
      <vt:lpstr>Visio</vt:lpstr>
      <vt:lpstr>Microsoft Office Visio Drawing</vt:lpstr>
      <vt:lpstr>Basics of PLC Programming</vt:lpstr>
      <vt:lpstr>Processor Memory Organization</vt:lpstr>
      <vt:lpstr>S7-300  Memory Organization</vt:lpstr>
      <vt:lpstr>S7-300  Memory Organization: Load memory</vt:lpstr>
      <vt:lpstr>S7-300  Memory Organization: System memory</vt:lpstr>
      <vt:lpstr>S7-300  Memory Organization: Process Input Image</vt:lpstr>
      <vt:lpstr>S7-300  Memory Organization: Process Output Image</vt:lpstr>
      <vt:lpstr>S7-300  Address areas of the system memory</vt:lpstr>
      <vt:lpstr>S7-300  Main memory</vt:lpstr>
      <vt:lpstr>S7-300  Memory specification</vt:lpstr>
      <vt:lpstr>S7-300  Retentivity of load memory, system memory, and main memory</vt:lpstr>
      <vt:lpstr>S7-300  Retentivity of load memory, system memory, and main memory</vt:lpstr>
      <vt:lpstr>Program Scan</vt:lpstr>
      <vt:lpstr>Program Scan</vt:lpstr>
      <vt:lpstr>Program Scan</vt:lpstr>
      <vt:lpstr>Program Scan</vt:lpstr>
      <vt:lpstr>Program Scan: Data flow</vt:lpstr>
      <vt:lpstr>Program Scan</vt:lpstr>
      <vt:lpstr>Program Scan</vt:lpstr>
      <vt:lpstr>Program Scan: single rung program</vt:lpstr>
      <vt:lpstr>Program Scan: multiple rung program</vt:lpstr>
      <vt:lpstr>PLC Programming Languages</vt:lpstr>
      <vt:lpstr>PLC Programming Languages</vt:lpstr>
      <vt:lpstr>PLC Programming Languages: Ladder diagram</vt:lpstr>
      <vt:lpstr>PLC Programming Languages: Function Block Diagram </vt:lpstr>
      <vt:lpstr>PLC Programming Languages: Sequential Function Chart </vt:lpstr>
      <vt:lpstr>PLC Programming Languages: Structured Text </vt:lpstr>
      <vt:lpstr>Bit Logic Instructions: ---| |--- Normally Open Contact</vt:lpstr>
      <vt:lpstr>Bit Logic Instructions: ---| / |--- Normally Closed Contact</vt:lpstr>
      <vt:lpstr>Bit Logic Instructions: ---( ) Output Coil</vt:lpstr>
      <vt:lpstr>Bit Logic Instructions Addressing</vt:lpstr>
      <vt:lpstr>Bit Logic Instructions Addressing</vt:lpstr>
      <vt:lpstr>Multiple Branch: OR Instruction</vt:lpstr>
      <vt:lpstr>Multiple Branch: OR Instruction</vt:lpstr>
      <vt:lpstr>Internal Relay Instructions</vt:lpstr>
      <vt:lpstr>Modes of Operation</vt:lpstr>
      <vt:lpstr>Modes of Operation</vt:lpstr>
    </vt:vector>
  </TitlesOfParts>
  <Company>ETF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Razvoj laboratorije za Embedded sisteme na ETF I.Sarajevo</dc:title>
  <dc:creator>STROKS</dc:creator>
  <cp:lastModifiedBy>Slobodan</cp:lastModifiedBy>
  <cp:revision>987</cp:revision>
  <dcterms:created xsi:type="dcterms:W3CDTF">2009-10-15T19:09:20Z</dcterms:created>
  <dcterms:modified xsi:type="dcterms:W3CDTF">2012-11-09T10:09:48Z</dcterms:modified>
</cp:coreProperties>
</file>