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0"/>
  </p:notesMasterIdLst>
  <p:sldIdLst>
    <p:sldId id="261" r:id="rId2"/>
    <p:sldId id="262" r:id="rId3"/>
    <p:sldId id="264" r:id="rId4"/>
    <p:sldId id="263" r:id="rId5"/>
    <p:sldId id="265" r:id="rId6"/>
    <p:sldId id="266" r:id="rId7"/>
    <p:sldId id="267" r:id="rId8"/>
    <p:sldId id="268" r:id="rId9"/>
    <p:sldId id="295" r:id="rId10"/>
    <p:sldId id="296" r:id="rId11"/>
    <p:sldId id="269" r:id="rId12"/>
    <p:sldId id="270" r:id="rId13"/>
    <p:sldId id="272" r:id="rId14"/>
    <p:sldId id="297" r:id="rId15"/>
    <p:sldId id="298" r:id="rId16"/>
    <p:sldId id="299" r:id="rId17"/>
    <p:sldId id="300" r:id="rId18"/>
    <p:sldId id="301" r:id="rId19"/>
    <p:sldId id="304" r:id="rId20"/>
    <p:sldId id="302" r:id="rId21"/>
    <p:sldId id="305" r:id="rId22"/>
    <p:sldId id="306" r:id="rId23"/>
    <p:sldId id="303" r:id="rId24"/>
    <p:sldId id="307" r:id="rId25"/>
    <p:sldId id="273" r:id="rId26"/>
    <p:sldId id="308" r:id="rId27"/>
    <p:sldId id="310" r:id="rId28"/>
    <p:sldId id="311" r:id="rId29"/>
    <p:sldId id="309" r:id="rId30"/>
    <p:sldId id="312" r:id="rId31"/>
    <p:sldId id="313" r:id="rId32"/>
    <p:sldId id="315" r:id="rId33"/>
    <p:sldId id="317" r:id="rId34"/>
    <p:sldId id="318" r:id="rId35"/>
    <p:sldId id="320" r:id="rId36"/>
    <p:sldId id="321" r:id="rId37"/>
    <p:sldId id="319" r:id="rId38"/>
    <p:sldId id="322" r:id="rId39"/>
    <p:sldId id="326" r:id="rId40"/>
    <p:sldId id="324" r:id="rId41"/>
    <p:sldId id="325" r:id="rId42"/>
    <p:sldId id="323" r:id="rId43"/>
    <p:sldId id="327" r:id="rId44"/>
    <p:sldId id="328" r:id="rId45"/>
    <p:sldId id="329" r:id="rId46"/>
    <p:sldId id="330" r:id="rId47"/>
    <p:sldId id="316" r:id="rId48"/>
    <p:sldId id="331" r:id="rId49"/>
    <p:sldId id="332" r:id="rId50"/>
    <p:sldId id="333" r:id="rId51"/>
    <p:sldId id="334" r:id="rId52"/>
    <p:sldId id="335" r:id="rId53"/>
    <p:sldId id="336" r:id="rId54"/>
    <p:sldId id="337" r:id="rId55"/>
    <p:sldId id="338" r:id="rId56"/>
    <p:sldId id="339" r:id="rId57"/>
    <p:sldId id="340" r:id="rId58"/>
    <p:sldId id="341" r:id="rId59"/>
    <p:sldId id="342" r:id="rId60"/>
    <p:sldId id="343" r:id="rId61"/>
    <p:sldId id="345" r:id="rId62"/>
    <p:sldId id="346" r:id="rId63"/>
    <p:sldId id="347" r:id="rId64"/>
    <p:sldId id="350" r:id="rId65"/>
    <p:sldId id="348" r:id="rId66"/>
    <p:sldId id="349" r:id="rId67"/>
    <p:sldId id="356" r:id="rId68"/>
    <p:sldId id="351" r:id="rId69"/>
    <p:sldId id="352" r:id="rId70"/>
    <p:sldId id="353" r:id="rId71"/>
    <p:sldId id="354" r:id="rId72"/>
    <p:sldId id="355" r:id="rId73"/>
    <p:sldId id="357" r:id="rId74"/>
    <p:sldId id="358" r:id="rId75"/>
    <p:sldId id="359" r:id="rId76"/>
    <p:sldId id="360" r:id="rId77"/>
    <p:sldId id="361" r:id="rId78"/>
    <p:sldId id="362" r:id="rId79"/>
    <p:sldId id="363" r:id="rId80"/>
    <p:sldId id="364" r:id="rId81"/>
    <p:sldId id="365" r:id="rId82"/>
    <p:sldId id="366" r:id="rId83"/>
    <p:sldId id="367" r:id="rId84"/>
    <p:sldId id="369" r:id="rId85"/>
    <p:sldId id="370" r:id="rId86"/>
    <p:sldId id="371" r:id="rId87"/>
    <p:sldId id="372" r:id="rId88"/>
    <p:sldId id="373" r:id="rId89"/>
    <p:sldId id="374" r:id="rId90"/>
    <p:sldId id="375" r:id="rId91"/>
    <p:sldId id="376" r:id="rId92"/>
    <p:sldId id="377" r:id="rId93"/>
    <p:sldId id="378" r:id="rId94"/>
    <p:sldId id="379" r:id="rId95"/>
    <p:sldId id="380" r:id="rId96"/>
    <p:sldId id="381" r:id="rId97"/>
    <p:sldId id="382" r:id="rId98"/>
    <p:sldId id="383" r:id="rId9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18995" autoAdjust="0"/>
    <p:restoredTop sz="94660"/>
  </p:normalViewPr>
  <p:slideViewPr>
    <p:cSldViewPr>
      <p:cViewPr>
        <p:scale>
          <a:sx n="75" d="100"/>
          <a:sy n="75" d="100"/>
        </p:scale>
        <p:origin x="-2664" y="-87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CC6CDD14-F9F1-4D70-8E01-8CD3926A622C}" type="datetimeFigureOut">
              <a:rPr lang="en-US"/>
              <a:pPr>
                <a:defRPr/>
              </a:pPr>
              <a:t>10/23/2017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EEA7CADE-1FA7-4454-BCBB-C50E3173D67A}" type="slidenum">
              <a:rPr lang="en-US"/>
              <a:pPr>
                <a:defRPr/>
              </a:pPr>
              <a:t>‹#›</a:t>
            </a:fld>
            <a:endParaRPr lang="en-US"/>
          </a:p>
        </p:txBody>
      </p:sp>
    </p:spTree>
    <p:extLst>
      <p:ext uri="{BB962C8B-B14F-4D97-AF65-F5344CB8AC3E}">
        <p14:creationId xmlns:p14="http://schemas.microsoft.com/office/powerpoint/2010/main" xmlns="" val="77268378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fld id="{EB375CC8-4068-44A3-8C75-F625F40549F3}" type="datetimeFigureOut">
              <a:rPr lang="en-US"/>
              <a:pPr>
                <a:defRPr/>
              </a:pPr>
              <a:t>10/23/2017</a:t>
            </a:fld>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lvl1pPr>
          </a:lstStyle>
          <a:p>
            <a:pPr>
              <a:defRPr/>
            </a:pPr>
            <a:fld id="{935AE881-F61F-49CA-9CE1-C7A671757815}"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F0F41143-AA7F-4B1A-8639-58C31EEAFD54}" type="datetimeFigureOut">
              <a:rPr lang="en-US"/>
              <a:pPr>
                <a:defRPr/>
              </a:pPr>
              <a:t>10/23/2017</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8C51CB98-8ECD-403B-9F93-0100A3AA86F3}"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A87A658D-58BF-464F-8FC4-A20DF0C55860}" type="datetimeFigureOut">
              <a:rPr lang="en-US"/>
              <a:pPr>
                <a:defRPr/>
              </a:pPr>
              <a:t>10/23/2017</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B95860F2-7EC6-4E94-B1DF-495CE427E362}"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A9E41F05-2921-4FFA-AD1B-C81B6F33C28A}" type="datetimeFigureOut">
              <a:rPr lang="en-US"/>
              <a:pPr>
                <a:defRPr/>
              </a:pPr>
              <a:t>10/23/2017</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A8AD1D99-75EE-4A34-8EE6-B89476A74759}"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071B8F4-1039-4A80-A980-60B8381012D5}" type="datetimeFigureOut">
              <a:rPr lang="en-US"/>
              <a:pPr>
                <a:defRPr/>
              </a:pPr>
              <a:t>10/23/2017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43E0F96-6AFC-4085-A57F-52383A082ACD}"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E0B19A80-0E8B-4DC0-A13A-95FCEBD91672}" type="datetimeFigureOut">
              <a:rPr lang="en-US"/>
              <a:pPr>
                <a:defRPr/>
              </a:pPr>
              <a:t>10/23/2017</a:t>
            </a:fld>
            <a:endParaRPr lang="en-US" dirty="0"/>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FB2B6F1C-034A-4DFF-B81D-75420850A927}"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4BA0CBDD-2DBE-457C-A3E2-C3D095C62261}" type="datetimeFigureOut">
              <a:rPr lang="en-US"/>
              <a:pPr>
                <a:defRPr/>
              </a:pPr>
              <a:t>10/23/2017</a:t>
            </a:fld>
            <a:endParaRPr lang="en-US" dirty="0"/>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66ADA5A7-A9F7-4F9B-B4BD-26DA9495142C}"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2978452F-7275-4267-9012-A6046B1998B4}" type="datetimeFigureOut">
              <a:rPr lang="en-US"/>
              <a:pPr>
                <a:defRPr/>
              </a:pPr>
              <a:t>10/23/2017</a:t>
            </a:fld>
            <a:endParaRPr lang="en-US" dirty="0"/>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36A3CA27-FE6B-4FD9-9450-F1052718BCAE}"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356E8146-D6B7-478B-A53F-149D940636D5}" type="datetimeFigureOut">
              <a:rPr lang="en-US"/>
              <a:pPr>
                <a:defRPr/>
              </a:pPr>
              <a:t>10/23/2017</a:t>
            </a:fld>
            <a:endParaRPr lang="en-US" dirty="0"/>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47477956-DBB2-4A00-8900-F60D37501B14}"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B22A3F49-4CB6-45E3-8A11-9C81E1291981}" type="datetimeFigureOut">
              <a:rPr lang="en-US"/>
              <a:pPr>
                <a:defRPr/>
              </a:pPr>
              <a:t>10/23/2017</a:t>
            </a:fld>
            <a:endParaRPr lang="en-US" dirty="0"/>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3B9450EE-B11F-49B8-95D3-14DD180849EF}"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777ACED6-9D74-44D8-B23B-2F352F80DF62}" type="datetimeFigureOut">
              <a:rPr lang="en-US"/>
              <a:pPr>
                <a:defRPr/>
              </a:pPr>
              <a:t>10/23/2017</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67566834-5E83-4993-A342-D1DDB72A7FF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smtClean="0">
                <a:solidFill>
                  <a:schemeClr val="tx2">
                    <a:shade val="90000"/>
                  </a:schemeClr>
                </a:solidFill>
                <a:latin typeface="+mn-lt"/>
              </a:defRPr>
            </a:lvl1pPr>
          </a:lstStyle>
          <a:p>
            <a:pPr>
              <a:defRPr/>
            </a:pPr>
            <a:fld id="{D1F04F9B-C6D9-43B4-8799-D6E05CD53A76}" type="datetimeFigureOut">
              <a:rPr lang="en-US"/>
              <a:pPr>
                <a:defRPr/>
              </a:pPr>
              <a:t>10/23/2017</a:t>
            </a:fld>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dirty="0">
                <a:solidFill>
                  <a:schemeClr val="tx2">
                    <a:shade val="90000"/>
                  </a:schemeClr>
                </a:solidFill>
                <a:latin typeface="+mn-lt"/>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smtClean="0">
                <a:solidFill>
                  <a:schemeClr val="tx2">
                    <a:shade val="90000"/>
                  </a:schemeClr>
                </a:solidFill>
                <a:latin typeface="+mn-lt"/>
              </a:defRPr>
            </a:lvl1pPr>
          </a:lstStyle>
          <a:p>
            <a:pPr>
              <a:defRPr/>
            </a:pPr>
            <a:fld id="{279A7D0A-EC5B-423D-A629-01A1968114A7}" type="slidenum">
              <a:rPr lang="en-US"/>
              <a:pPr>
                <a:defRPr/>
              </a:pPr>
              <a:t>‹#›</a:t>
            </a:fld>
            <a:endParaRPr lang="en-US" dirty="0"/>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grpSp>
    </p:spTree>
  </p:cSld>
  <p:clrMap bg1="lt1" tx1="dk1" bg2="lt2" tx2="dk2" accent1="accent1" accent2="accent2" accent3="accent3" accent4="accent4" accent5="accent5" accent6="accent6" hlink="hlink" folHlink="folHlink"/>
  <p:sldLayoutIdLst>
    <p:sldLayoutId id="2147483683" r:id="rId1"/>
    <p:sldLayoutId id="2147483675" r:id="rId2"/>
    <p:sldLayoutId id="2147483684" r:id="rId3"/>
    <p:sldLayoutId id="2147483676" r:id="rId4"/>
    <p:sldLayoutId id="2147483677" r:id="rId5"/>
    <p:sldLayoutId id="2147483678" r:id="rId6"/>
    <p:sldLayoutId id="2147483679" r:id="rId7"/>
    <p:sldLayoutId id="2147483680" r:id="rId8"/>
    <p:sldLayoutId id="2147483685" r:id="rId9"/>
    <p:sldLayoutId id="2147483681" r:id="rId10"/>
    <p:sldLayoutId id="2147483682" r:id="rId11"/>
  </p:sldLayoutIdLst>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5.v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6.v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7.vml"/></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8.v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9.v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10.vml"/></Relationships>
</file>

<file path=ppt/slides/_rels/slide8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11.vml"/></Relationships>
</file>

<file path=ppt/slides/_rels/slide9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33400" y="76200"/>
            <a:ext cx="7851648" cy="838200"/>
          </a:xfrm>
        </p:spPr>
        <p:txBody>
          <a:bodyPr>
            <a:noAutofit/>
          </a:bodyPr>
          <a:lstStyle/>
          <a:p>
            <a:pPr algn="ctr" fontAlgn="auto">
              <a:spcAft>
                <a:spcPts val="0"/>
              </a:spcAft>
              <a:defRPr/>
            </a:pPr>
            <a:r>
              <a:rPr lang="en-US" sz="2400" dirty="0" err="1" smtClean="0">
                <a:solidFill>
                  <a:schemeClr val="bg1"/>
                </a:solidFill>
                <a:effectLst/>
                <a:latin typeface="Arial" pitchFamily="34" charset="0"/>
                <a:cs typeface="Arial" pitchFamily="34" charset="0"/>
              </a:rPr>
              <a:t>Uvod</a:t>
            </a:r>
            <a:r>
              <a:rPr lang="en-US" sz="2400" dirty="0" smtClean="0">
                <a:solidFill>
                  <a:schemeClr val="bg1"/>
                </a:solidFill>
                <a:effectLst/>
                <a:latin typeface="Arial" pitchFamily="34" charset="0"/>
                <a:cs typeface="Arial" pitchFamily="34" charset="0"/>
              </a:rPr>
              <a:t> u PLC</a:t>
            </a:r>
          </a:p>
        </p:txBody>
      </p:sp>
      <p:sp>
        <p:nvSpPr>
          <p:cNvPr id="7" name="Subtitle 6"/>
          <p:cNvSpPr>
            <a:spLocks noGrp="1"/>
          </p:cNvSpPr>
          <p:nvPr>
            <p:ph type="subTitle" idx="1"/>
          </p:nvPr>
        </p:nvSpPr>
        <p:spPr>
          <a:xfrm>
            <a:off x="304800" y="1219200"/>
            <a:ext cx="8610600" cy="5410200"/>
          </a:xfrm>
        </p:spPr>
        <p:txBody>
          <a:bodyPr>
            <a:normAutofit/>
          </a:bodyPr>
          <a:lstStyle/>
          <a:p>
            <a:pPr marR="0" indent="395288" algn="l">
              <a:lnSpc>
                <a:spcPct val="90000"/>
              </a:lnSpc>
              <a:spcAft>
                <a:spcPts val="600"/>
              </a:spcAft>
              <a:buClr>
                <a:srgbClr val="FF0000"/>
              </a:buClr>
              <a:buFont typeface="Arial" charset="0"/>
              <a:buChar char="•"/>
            </a:pPr>
            <a:r>
              <a:rPr lang="en-US" sz="2800" smtClean="0">
                <a:solidFill>
                  <a:schemeClr val="bg1"/>
                </a:solidFill>
                <a:latin typeface="Franklin Gothic Demi" pitchFamily="34" charset="0"/>
              </a:rPr>
              <a:t>PLC </a:t>
            </a:r>
            <a:r>
              <a:rPr lang="hr-BA" sz="2800" smtClean="0">
                <a:solidFill>
                  <a:schemeClr val="bg1"/>
                </a:solidFill>
                <a:latin typeface="Franklin Gothic Demi" pitchFamily="34" charset="0"/>
              </a:rPr>
              <a:t>često se zove i progamabilni kontroler je tip računara koji se koristi za upravljanje sistemima u industriji, </a:t>
            </a:r>
            <a:r>
              <a:rPr lang="en-US" sz="2800" smtClean="0">
                <a:solidFill>
                  <a:schemeClr val="bg1"/>
                </a:solidFill>
                <a:latin typeface="Franklin Gothic Demi" pitchFamily="34" charset="0"/>
              </a:rPr>
              <a:t> </a:t>
            </a:r>
            <a:r>
              <a:rPr lang="hr-BA" sz="2800" smtClean="0">
                <a:solidFill>
                  <a:schemeClr val="bg1"/>
                </a:solidFill>
                <a:latin typeface="Franklin Gothic Demi" pitchFamily="34" charset="0"/>
              </a:rPr>
              <a:t>građevinarstvu, infrasktukrurnim objektima</a:t>
            </a:r>
          </a:p>
          <a:p>
            <a:pPr marR="0" indent="395288" algn="l">
              <a:lnSpc>
                <a:spcPct val="90000"/>
              </a:lnSpc>
              <a:spcAft>
                <a:spcPts val="600"/>
              </a:spcAft>
              <a:buClr>
                <a:srgbClr val="FF0000"/>
              </a:buClr>
              <a:buFont typeface="Arial" charset="0"/>
              <a:buChar char="•"/>
            </a:pPr>
            <a:r>
              <a:rPr lang="hr-BA" sz="2800" smtClean="0">
                <a:solidFill>
                  <a:schemeClr val="bg1"/>
                </a:solidFill>
                <a:latin typeface="Franklin Gothic Demi" pitchFamily="34" charset="0"/>
              </a:rPr>
              <a:t>Ima mogućnost memorisanja:</a:t>
            </a:r>
          </a:p>
          <a:p>
            <a:pPr lvl="1" indent="395288" algn="l">
              <a:lnSpc>
                <a:spcPct val="130000"/>
              </a:lnSpc>
              <a:spcBef>
                <a:spcPct val="0"/>
              </a:spcBef>
              <a:buClr>
                <a:srgbClr val="FF0000"/>
              </a:buClr>
              <a:buFont typeface="Courier New" pitchFamily="49" charset="0"/>
              <a:buChar char="o"/>
            </a:pPr>
            <a:r>
              <a:rPr lang="hr-BA" smtClean="0">
                <a:solidFill>
                  <a:srgbClr val="002060"/>
                </a:solidFill>
                <a:latin typeface="Franklin Gothic Demi" pitchFamily="34" charset="0"/>
              </a:rPr>
              <a:t>Logičkih instrukcije</a:t>
            </a:r>
          </a:p>
          <a:p>
            <a:pPr lvl="1" indent="395288" algn="l">
              <a:lnSpc>
                <a:spcPct val="130000"/>
              </a:lnSpc>
              <a:spcBef>
                <a:spcPct val="0"/>
              </a:spcBef>
              <a:buClr>
                <a:srgbClr val="FF0000"/>
              </a:buClr>
              <a:buFont typeface="Courier New" pitchFamily="49" charset="0"/>
              <a:buChar char="o"/>
            </a:pPr>
            <a:r>
              <a:rPr lang="hr-BA" smtClean="0">
                <a:solidFill>
                  <a:srgbClr val="002060"/>
                </a:solidFill>
                <a:latin typeface="Franklin Gothic Demi" pitchFamily="34" charset="0"/>
              </a:rPr>
              <a:t>Aritmetičkih instrukcije</a:t>
            </a:r>
          </a:p>
          <a:p>
            <a:pPr lvl="1" indent="395288" algn="l">
              <a:lnSpc>
                <a:spcPct val="130000"/>
              </a:lnSpc>
              <a:spcBef>
                <a:spcPct val="0"/>
              </a:spcBef>
              <a:buClr>
                <a:srgbClr val="FF0000"/>
              </a:buClr>
              <a:buFont typeface="Courier New" pitchFamily="49" charset="0"/>
              <a:buChar char="o"/>
            </a:pPr>
            <a:r>
              <a:rPr lang="hr-BA" smtClean="0">
                <a:solidFill>
                  <a:srgbClr val="002060"/>
                </a:solidFill>
                <a:latin typeface="Franklin Gothic Demi" pitchFamily="34" charset="0"/>
              </a:rPr>
              <a:t>Sekvencijalnih instrukcije  (tajmeri i brojači)</a:t>
            </a:r>
          </a:p>
          <a:p>
            <a:pPr lvl="1" indent="395288" algn="l">
              <a:lnSpc>
                <a:spcPct val="130000"/>
              </a:lnSpc>
              <a:spcBef>
                <a:spcPct val="0"/>
              </a:spcBef>
              <a:buClr>
                <a:srgbClr val="FF0000"/>
              </a:buClr>
              <a:buFont typeface="Courier New" pitchFamily="49" charset="0"/>
              <a:buChar char="o"/>
            </a:pPr>
            <a:r>
              <a:rPr lang="hr-BA" smtClean="0">
                <a:solidFill>
                  <a:srgbClr val="002060"/>
                </a:solidFill>
                <a:latin typeface="Franklin Gothic Demi" pitchFamily="34" charset="0"/>
              </a:rPr>
              <a:t> Instrukcija za komunikaciju</a:t>
            </a:r>
          </a:p>
          <a:p>
            <a:pPr lvl="1" indent="395288" algn="l">
              <a:lnSpc>
                <a:spcPct val="130000"/>
              </a:lnSpc>
              <a:spcBef>
                <a:spcPct val="0"/>
              </a:spcBef>
              <a:buClr>
                <a:srgbClr val="FF0000"/>
              </a:buClr>
              <a:buFont typeface="Courier New" pitchFamily="49" charset="0"/>
              <a:buChar char="o"/>
            </a:pPr>
            <a:r>
              <a:rPr lang="hr-BA" smtClean="0">
                <a:solidFill>
                  <a:srgbClr val="002060"/>
                </a:solidFill>
                <a:latin typeface="Franklin Gothic Demi" pitchFamily="34" charset="0"/>
              </a:rPr>
              <a:t>Specijalnih matematičke  instrukcije</a:t>
            </a:r>
          </a:p>
          <a:p>
            <a:pPr lvl="1" indent="395288" algn="l">
              <a:lnSpc>
                <a:spcPct val="130000"/>
              </a:lnSpc>
              <a:spcBef>
                <a:spcPct val="0"/>
              </a:spcBef>
              <a:buClr>
                <a:srgbClr val="FF0000"/>
              </a:buClr>
              <a:buFont typeface="Courier New" pitchFamily="49" charset="0"/>
              <a:buChar char="o"/>
            </a:pPr>
            <a:r>
              <a:rPr lang="hr-BA" smtClean="0">
                <a:solidFill>
                  <a:srgbClr val="002060"/>
                </a:solidFill>
                <a:latin typeface="Franklin Gothic Demi" pitchFamily="34" charset="0"/>
              </a:rPr>
              <a:t>Instrukcija za konverziju podataka</a:t>
            </a:r>
          </a:p>
          <a:p>
            <a:pPr lvl="1" indent="395288" algn="l">
              <a:lnSpc>
                <a:spcPct val="130000"/>
              </a:lnSpc>
              <a:spcBef>
                <a:spcPct val="0"/>
              </a:spcBef>
              <a:buClr>
                <a:srgbClr val="FF0000"/>
              </a:buClr>
              <a:buFont typeface="Courier New" pitchFamily="49" charset="0"/>
              <a:buChar char="o"/>
            </a:pPr>
            <a:r>
              <a:rPr lang="hr-BA" smtClean="0">
                <a:solidFill>
                  <a:srgbClr val="002060"/>
                </a:solidFill>
                <a:latin typeface="Franklin Gothic Demi" pitchFamily="34" charset="0"/>
              </a:rPr>
              <a:t>Instrukcija za upravljačke PID strukture</a:t>
            </a:r>
          </a:p>
          <a:p>
            <a:pPr marR="0" indent="395288" algn="l">
              <a:lnSpc>
                <a:spcPct val="90000"/>
              </a:lnSpc>
              <a:spcAft>
                <a:spcPts val="1200"/>
              </a:spcAft>
              <a:buClr>
                <a:srgbClr val="FF0000"/>
              </a:buClr>
              <a:buFont typeface="Arial" charset="0"/>
              <a:buChar char="•"/>
            </a:pPr>
            <a:endParaRPr lang="hr-BA" sz="2800" smtClean="0">
              <a:solidFill>
                <a:schemeClr val="bg1"/>
              </a:solidFill>
            </a:endParaRPr>
          </a:p>
          <a:p>
            <a:pPr marR="0" indent="395288" algn="l">
              <a:lnSpc>
                <a:spcPct val="90000"/>
              </a:lnSpc>
              <a:spcAft>
                <a:spcPts val="1200"/>
              </a:spcAft>
              <a:buClr>
                <a:srgbClr val="FF0000"/>
              </a:buClr>
              <a:buFont typeface="Arial" charset="0"/>
              <a:buChar char="•"/>
            </a:pPr>
            <a:endParaRPr lang="en-US" sz="2800" smtClean="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33400" y="1524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Relay- and PLC-based control panels</a:t>
            </a:r>
          </a:p>
        </p:txBody>
      </p:sp>
      <p:sp>
        <p:nvSpPr>
          <p:cNvPr id="12293" name="Rectangle 8"/>
          <p:cNvSpPr>
            <a:spLocks noChangeArrowheads="1"/>
          </p:cNvSpPr>
          <p:nvPr/>
        </p:nvSpPr>
        <p:spPr bwMode="auto">
          <a:xfrm>
            <a:off x="609600" y="6198513"/>
            <a:ext cx="4191000" cy="430887"/>
          </a:xfrm>
          <a:prstGeom prst="rect">
            <a:avLst/>
          </a:prstGeom>
          <a:noFill/>
          <a:ln w="9525">
            <a:noFill/>
            <a:miter lim="800000"/>
            <a:headEnd/>
            <a:tailEnd/>
          </a:ln>
        </p:spPr>
        <p:txBody>
          <a:bodyPr wrap="square">
            <a:spAutoFit/>
          </a:bodyPr>
          <a:lstStyle/>
          <a:p>
            <a:pPr algn="just"/>
            <a:r>
              <a:rPr lang="hr-BA" sz="2200" dirty="0" err="1" smtClean="0">
                <a:solidFill>
                  <a:schemeClr val="bg1"/>
                </a:solidFill>
                <a:latin typeface="Franklin Gothic Demi" pitchFamily="34" charset="0"/>
              </a:rPr>
              <a:t>Relay</a:t>
            </a:r>
            <a:r>
              <a:rPr lang="en-US" sz="2200" dirty="0" smtClean="0">
                <a:solidFill>
                  <a:schemeClr val="bg1"/>
                </a:solidFill>
                <a:latin typeface="Franklin Gothic Demi" pitchFamily="34" charset="0"/>
              </a:rPr>
              <a:t> </a:t>
            </a:r>
            <a:r>
              <a:rPr lang="hr-BA" sz="2200" dirty="0" err="1" smtClean="0">
                <a:solidFill>
                  <a:schemeClr val="bg1"/>
                </a:solidFill>
                <a:latin typeface="Franklin Gothic Demi" pitchFamily="34" charset="0"/>
              </a:rPr>
              <a:t>based</a:t>
            </a:r>
            <a:r>
              <a:rPr lang="en-US" sz="2200" dirty="0" smtClean="0">
                <a:solidFill>
                  <a:schemeClr val="bg1"/>
                </a:solidFill>
                <a:latin typeface="Franklin Gothic Demi" pitchFamily="34" charset="0"/>
              </a:rPr>
              <a:t> </a:t>
            </a:r>
            <a:r>
              <a:rPr lang="hr-BA" sz="2200" dirty="0" err="1" smtClean="0">
                <a:solidFill>
                  <a:schemeClr val="bg1"/>
                </a:solidFill>
                <a:latin typeface="Franklin Gothic Demi" pitchFamily="34" charset="0"/>
              </a:rPr>
              <a:t>control</a:t>
            </a:r>
            <a:r>
              <a:rPr lang="hr-BA" sz="2200" dirty="0" smtClean="0">
                <a:solidFill>
                  <a:schemeClr val="bg1"/>
                </a:solidFill>
                <a:latin typeface="Franklin Gothic Demi" pitchFamily="34" charset="0"/>
              </a:rPr>
              <a:t> panel</a:t>
            </a:r>
          </a:p>
        </p:txBody>
      </p:sp>
      <p:sp>
        <p:nvSpPr>
          <p:cNvPr id="12294" name="Rectangle 9"/>
          <p:cNvSpPr>
            <a:spLocks noChangeArrowheads="1"/>
          </p:cNvSpPr>
          <p:nvPr/>
        </p:nvSpPr>
        <p:spPr bwMode="auto">
          <a:xfrm>
            <a:off x="4724400" y="6199187"/>
            <a:ext cx="4038600" cy="430213"/>
          </a:xfrm>
          <a:prstGeom prst="rect">
            <a:avLst/>
          </a:prstGeom>
          <a:noFill/>
          <a:ln w="9525">
            <a:noFill/>
            <a:miter lim="800000"/>
            <a:headEnd/>
            <a:tailEnd/>
          </a:ln>
        </p:spPr>
        <p:txBody>
          <a:bodyPr wrap="square">
            <a:spAutoFit/>
          </a:bodyPr>
          <a:lstStyle/>
          <a:p>
            <a:pPr algn="ctr"/>
            <a:r>
              <a:rPr lang="en-US" sz="2200" dirty="0" smtClean="0">
                <a:solidFill>
                  <a:schemeClr val="bg1"/>
                </a:solidFill>
                <a:latin typeface="Franklin Gothic Demi" pitchFamily="34" charset="0"/>
              </a:rPr>
              <a:t>PLC-based control panel</a:t>
            </a:r>
            <a:endParaRPr lang="en-US" sz="2200" dirty="0">
              <a:solidFill>
                <a:schemeClr val="bg1"/>
              </a:solidFill>
              <a:latin typeface="Franklin Gothic Demi" pitchFamily="34" charset="0"/>
            </a:endParaRPr>
          </a:p>
        </p:txBody>
      </p:sp>
      <p:pic>
        <p:nvPicPr>
          <p:cNvPr id="54274" name="Picture 2"/>
          <p:cNvPicPr>
            <a:picLocks noChangeAspect="1" noChangeArrowheads="1"/>
          </p:cNvPicPr>
          <p:nvPr/>
        </p:nvPicPr>
        <p:blipFill>
          <a:blip r:embed="rId2"/>
          <a:srcRect/>
          <a:stretch>
            <a:fillRect/>
          </a:stretch>
        </p:blipFill>
        <p:spPr bwMode="auto">
          <a:xfrm>
            <a:off x="304800" y="838200"/>
            <a:ext cx="4191000" cy="5238750"/>
          </a:xfrm>
          <a:prstGeom prst="rect">
            <a:avLst/>
          </a:prstGeom>
          <a:noFill/>
          <a:ln w="9525">
            <a:noFill/>
            <a:miter lim="800000"/>
            <a:headEnd/>
            <a:tailEnd/>
          </a:ln>
          <a:effectLst/>
        </p:spPr>
      </p:pic>
      <p:pic>
        <p:nvPicPr>
          <p:cNvPr id="54275" name="Picture 3"/>
          <p:cNvPicPr>
            <a:picLocks noChangeAspect="1" noChangeArrowheads="1"/>
          </p:cNvPicPr>
          <p:nvPr/>
        </p:nvPicPr>
        <p:blipFill>
          <a:blip r:embed="rId3"/>
          <a:srcRect/>
          <a:stretch>
            <a:fillRect/>
          </a:stretch>
        </p:blipFill>
        <p:spPr bwMode="auto">
          <a:xfrm>
            <a:off x="4757737" y="838200"/>
            <a:ext cx="3929063" cy="522783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33400" y="152400"/>
            <a:ext cx="7851648" cy="8382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PLC</a:t>
            </a:r>
            <a:r>
              <a:rPr lang="hr-BA" sz="2400" dirty="0" smtClean="0">
                <a:solidFill>
                  <a:schemeClr val="bg1"/>
                </a:solidFill>
                <a:effectLst/>
                <a:latin typeface="Arial" pitchFamily="34" charset="0"/>
                <a:cs typeface="Arial" pitchFamily="34" charset="0"/>
              </a:rPr>
              <a:t> danas – softverska unapređenja</a:t>
            </a:r>
            <a:endParaRPr lang="en-US" sz="2400" dirty="0" smtClean="0">
              <a:solidFill>
                <a:schemeClr val="bg1"/>
              </a:solidFill>
              <a:effectLst/>
              <a:latin typeface="Arial" pitchFamily="34" charset="0"/>
              <a:cs typeface="Arial" pitchFamily="34" charset="0"/>
            </a:endParaRPr>
          </a:p>
        </p:txBody>
      </p:sp>
      <p:sp>
        <p:nvSpPr>
          <p:cNvPr id="7" name="Subtitle 6"/>
          <p:cNvSpPr>
            <a:spLocks noGrp="1"/>
          </p:cNvSpPr>
          <p:nvPr>
            <p:ph type="subTitle" idx="1"/>
          </p:nvPr>
        </p:nvSpPr>
        <p:spPr>
          <a:xfrm>
            <a:off x="304800" y="1371600"/>
            <a:ext cx="8610600" cy="5105400"/>
          </a:xfrm>
        </p:spPr>
        <p:txBody>
          <a:bodyPr>
            <a:normAutofit/>
          </a:bodyPr>
          <a:lstStyle/>
          <a:p>
            <a:pPr marR="0" indent="395288" algn="l">
              <a:lnSpc>
                <a:spcPct val="90000"/>
              </a:lnSpc>
              <a:buClr>
                <a:srgbClr val="FF0000"/>
              </a:buClr>
              <a:buFont typeface="Arial" charset="0"/>
              <a:buChar char="•"/>
            </a:pPr>
            <a:r>
              <a:rPr lang="hr-BA" sz="2800" smtClean="0">
                <a:solidFill>
                  <a:schemeClr val="bg1"/>
                </a:solidFill>
                <a:latin typeface="Franklin Gothic Demi" pitchFamily="34" charset="0"/>
              </a:rPr>
              <a:t>Neka od unapređenja su:</a:t>
            </a:r>
          </a:p>
          <a:p>
            <a:pPr lvl="1" indent="395288" algn="just">
              <a:lnSpc>
                <a:spcPct val="90000"/>
              </a:lnSpc>
              <a:buClr>
                <a:srgbClr val="FF0000"/>
              </a:buClr>
              <a:buFont typeface="Courier New" pitchFamily="49" charset="0"/>
              <a:buChar char="o"/>
            </a:pPr>
            <a:r>
              <a:rPr lang="en-US" sz="2600" smtClean="0">
                <a:solidFill>
                  <a:srgbClr val="002060"/>
                </a:solidFill>
                <a:latin typeface="Franklin Gothic Demi" pitchFamily="34" charset="0"/>
              </a:rPr>
              <a:t>PLC</a:t>
            </a:r>
            <a:r>
              <a:rPr lang="hr-BA" sz="2600" smtClean="0">
                <a:solidFill>
                  <a:srgbClr val="002060"/>
                </a:solidFill>
                <a:latin typeface="Franklin Gothic Demi" pitchFamily="34" charset="0"/>
              </a:rPr>
              <a:t> se mogu danas programirati objektno – orijentisanim jezicima koji podržavaju </a:t>
            </a:r>
            <a:r>
              <a:rPr lang="en-US" sz="2600" smtClean="0">
                <a:solidFill>
                  <a:srgbClr val="002060"/>
                </a:solidFill>
                <a:latin typeface="Franklin Gothic Demi" pitchFamily="34" charset="0"/>
              </a:rPr>
              <a:t>IEC 1131-3 standard</a:t>
            </a:r>
            <a:endParaRPr lang="hr-BA" sz="2600" smtClean="0">
              <a:solidFill>
                <a:srgbClr val="002060"/>
              </a:solidFill>
              <a:latin typeface="Franklin Gothic Demi" pitchFamily="34" charset="0"/>
            </a:endParaRPr>
          </a:p>
          <a:p>
            <a:pPr lvl="1" indent="395288" algn="just">
              <a:lnSpc>
                <a:spcPct val="90000"/>
              </a:lnSpc>
              <a:buClr>
                <a:srgbClr val="FF0000"/>
              </a:buClr>
              <a:buFont typeface="Courier New" pitchFamily="49" charset="0"/>
              <a:buChar char="o"/>
            </a:pPr>
            <a:r>
              <a:rPr lang="hr-BA" sz="2600" smtClean="0">
                <a:solidFill>
                  <a:srgbClr val="002060"/>
                </a:solidFill>
                <a:latin typeface="Franklin Gothic Demi" pitchFamily="34" charset="0"/>
              </a:rPr>
              <a:t>Mali</a:t>
            </a:r>
            <a:r>
              <a:rPr lang="en-US" sz="2600" smtClean="0">
                <a:solidFill>
                  <a:srgbClr val="002060"/>
                </a:solidFill>
                <a:latin typeface="Franklin Gothic Demi" pitchFamily="34" charset="0"/>
              </a:rPr>
              <a:t> PLC</a:t>
            </a:r>
            <a:r>
              <a:rPr lang="hr-BA" sz="2600" smtClean="0">
                <a:solidFill>
                  <a:srgbClr val="002060"/>
                </a:solidFill>
                <a:latin typeface="Franklin Gothic Demi" pitchFamily="34" charset="0"/>
              </a:rPr>
              <a:t> danas podržavaju kompleksnan set instrukcija što proširuje njihovu primjenu</a:t>
            </a:r>
          </a:p>
          <a:p>
            <a:pPr lvl="1" indent="395288" algn="just">
              <a:lnSpc>
                <a:spcPct val="90000"/>
              </a:lnSpc>
              <a:buClr>
                <a:srgbClr val="FF0000"/>
              </a:buClr>
              <a:buFont typeface="Courier New" pitchFamily="49" charset="0"/>
              <a:buChar char="o"/>
            </a:pPr>
            <a:r>
              <a:rPr lang="hr-BA" sz="2600" smtClean="0">
                <a:solidFill>
                  <a:srgbClr val="002060"/>
                </a:solidFill>
                <a:latin typeface="Franklin Gothic Demi" pitchFamily="34" charset="0"/>
              </a:rPr>
              <a:t>Jezici visokog nivoa kao što su </a:t>
            </a:r>
            <a:r>
              <a:rPr lang="en-US" sz="2600" smtClean="0">
                <a:solidFill>
                  <a:srgbClr val="002060"/>
                </a:solidFill>
                <a:latin typeface="Franklin Gothic Demi" pitchFamily="34" charset="0"/>
              </a:rPr>
              <a:t>BASIC </a:t>
            </a:r>
            <a:r>
              <a:rPr lang="hr-BA" sz="2600" smtClean="0">
                <a:solidFill>
                  <a:srgbClr val="002060"/>
                </a:solidFill>
                <a:latin typeface="Franklin Gothic Demi" pitchFamily="34" charset="0"/>
              </a:rPr>
              <a:t>i </a:t>
            </a:r>
            <a:r>
              <a:rPr lang="en-US" sz="2600" smtClean="0">
                <a:solidFill>
                  <a:srgbClr val="002060"/>
                </a:solidFill>
                <a:latin typeface="Franklin Gothic Demi" pitchFamily="34" charset="0"/>
              </a:rPr>
              <a:t>C</a:t>
            </a:r>
            <a:r>
              <a:rPr lang="hr-BA" sz="2600" smtClean="0">
                <a:solidFill>
                  <a:srgbClr val="002060"/>
                </a:solidFill>
                <a:latin typeface="Franklin Gothic Demi" pitchFamily="34" charset="0"/>
              </a:rPr>
              <a:t> mogu biti implementirani u nekim modulima kontrolera da bi obezbijedili veću fleksibilnost programiranja</a:t>
            </a:r>
          </a:p>
          <a:p>
            <a:pPr lvl="1" indent="395288" algn="just">
              <a:lnSpc>
                <a:spcPct val="90000"/>
              </a:lnSpc>
              <a:buClr>
                <a:srgbClr val="FF0000"/>
              </a:buClr>
              <a:buFont typeface="Courier New" pitchFamily="49" charset="0"/>
              <a:buChar char="o"/>
            </a:pPr>
            <a:r>
              <a:rPr lang="hr-BA" sz="2600" smtClean="0">
                <a:solidFill>
                  <a:srgbClr val="002060"/>
                </a:solidFill>
                <a:latin typeface="Franklin Gothic Demi" pitchFamily="34" charset="0"/>
              </a:rPr>
              <a:t>Složeni funkcionalni blokovi su ugrađeni u leder programe da bi unaprijedili softverske mogućnosti i pojednostavili način programiranja</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33400" y="152400"/>
            <a:ext cx="7851648" cy="8382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PLC</a:t>
            </a:r>
            <a:r>
              <a:rPr lang="hr-BA" sz="2400" dirty="0" smtClean="0">
                <a:solidFill>
                  <a:schemeClr val="bg1"/>
                </a:solidFill>
                <a:effectLst/>
                <a:latin typeface="Arial" pitchFamily="34" charset="0"/>
                <a:cs typeface="Arial" pitchFamily="34" charset="0"/>
              </a:rPr>
              <a:t> danas – softverska unapređenja</a:t>
            </a:r>
            <a:endParaRPr lang="en-US" sz="2400" dirty="0" smtClean="0">
              <a:solidFill>
                <a:schemeClr val="bg1"/>
              </a:solidFill>
              <a:effectLst/>
              <a:latin typeface="Arial" pitchFamily="34" charset="0"/>
              <a:cs typeface="Arial" pitchFamily="34" charset="0"/>
            </a:endParaRPr>
          </a:p>
        </p:txBody>
      </p:sp>
      <p:sp>
        <p:nvSpPr>
          <p:cNvPr id="14339" name="Subtitle 6"/>
          <p:cNvSpPr>
            <a:spLocks noGrp="1"/>
          </p:cNvSpPr>
          <p:nvPr>
            <p:ph type="subTitle" idx="1"/>
          </p:nvPr>
        </p:nvSpPr>
        <p:spPr>
          <a:xfrm>
            <a:off x="304800" y="1371600"/>
            <a:ext cx="8610600" cy="5105400"/>
          </a:xfrm>
        </p:spPr>
        <p:txBody>
          <a:bodyPr/>
          <a:lstStyle/>
          <a:p>
            <a:pPr marR="0" indent="395288" algn="l">
              <a:buClr>
                <a:srgbClr val="FF0000"/>
              </a:buClr>
              <a:buFont typeface="Arial" charset="0"/>
              <a:buChar char="•"/>
            </a:pPr>
            <a:r>
              <a:rPr lang="hr-BA" sz="2800" dirty="0" smtClean="0">
                <a:solidFill>
                  <a:schemeClr val="bg1"/>
                </a:solidFill>
                <a:latin typeface="Franklin Gothic Demi" pitchFamily="34" charset="0"/>
              </a:rPr>
              <a:t>Neka od unapređenja su:</a:t>
            </a:r>
          </a:p>
          <a:p>
            <a:pPr lvl="1" indent="395288" algn="just">
              <a:buClr>
                <a:srgbClr val="FF0000"/>
              </a:buClr>
              <a:buFont typeface="Courier New" pitchFamily="49" charset="0"/>
              <a:buChar char="o"/>
            </a:pPr>
            <a:r>
              <a:rPr lang="hr-BA" sz="2600" dirty="0" smtClean="0">
                <a:solidFill>
                  <a:srgbClr val="002060"/>
                </a:solidFill>
                <a:latin typeface="Franklin Gothic Demi" pitchFamily="34" charset="0"/>
              </a:rPr>
              <a:t>Mogućnost jednostavne dijagnostike i otkrivanja grešaka počevši od samog PLC </a:t>
            </a:r>
            <a:r>
              <a:rPr lang="hr-BA" sz="2600" dirty="0" err="1" smtClean="0">
                <a:solidFill>
                  <a:srgbClr val="002060"/>
                </a:solidFill>
                <a:latin typeface="Franklin Gothic Demi" pitchFamily="34" charset="0"/>
              </a:rPr>
              <a:t>kontrolera</a:t>
            </a:r>
            <a:r>
              <a:rPr lang="hr-BA" sz="2600" dirty="0" smtClean="0">
                <a:solidFill>
                  <a:srgbClr val="002060"/>
                </a:solidFill>
                <a:latin typeface="Franklin Gothic Demi" pitchFamily="34" charset="0"/>
              </a:rPr>
              <a:t> preko dijagnostike mašina i procesa kojim PLC upravlja</a:t>
            </a:r>
          </a:p>
          <a:p>
            <a:pPr lvl="1" indent="395288" algn="just">
              <a:buClr>
                <a:srgbClr val="FF0000"/>
              </a:buClr>
              <a:buFont typeface="Courier New" pitchFamily="49" charset="0"/>
              <a:buChar char="o"/>
            </a:pPr>
            <a:r>
              <a:rPr lang="hr-BA" sz="2600" dirty="0" smtClean="0">
                <a:solidFill>
                  <a:srgbClr val="002060"/>
                </a:solidFill>
                <a:latin typeface="Franklin Gothic Demi" pitchFamily="34" charset="0"/>
              </a:rPr>
              <a:t>Primjena matematika u pokretnom zarezu omogućava kompleksna izračunavanja potrebna pri različitim upravljačkim zadacima</a:t>
            </a:r>
          </a:p>
          <a:p>
            <a:pPr lvl="1" indent="395288" algn="just">
              <a:buClr>
                <a:srgbClr val="FF0000"/>
              </a:buClr>
              <a:buFont typeface="Courier New" pitchFamily="49" charset="0"/>
              <a:buChar char="o"/>
            </a:pPr>
            <a:r>
              <a:rPr lang="hr-BA" sz="2600" dirty="0" smtClean="0">
                <a:solidFill>
                  <a:srgbClr val="002060"/>
                </a:solidFill>
                <a:latin typeface="Franklin Gothic Demi" pitchFamily="34" charset="0"/>
              </a:rPr>
              <a:t>Unaprijeđena obrada podataka koja podržava kompleksne upravljačke algoritme i akviziciju podataka koja </a:t>
            </a:r>
            <a:r>
              <a:rPr lang="hr-BA" sz="2600" dirty="0" err="1" smtClean="0">
                <a:solidFill>
                  <a:srgbClr val="002060"/>
                </a:solidFill>
                <a:latin typeface="Franklin Gothic Demi" pitchFamily="34" charset="0"/>
              </a:rPr>
              <a:t>podrazumjeva</a:t>
            </a:r>
            <a:r>
              <a:rPr lang="hr-BA" sz="2600" dirty="0" smtClean="0">
                <a:solidFill>
                  <a:srgbClr val="002060"/>
                </a:solidFill>
                <a:latin typeface="Franklin Gothic Demi" pitchFamily="34" charset="0"/>
              </a:rPr>
              <a:t> smještanje praćenje i pretraživanje velike količine podataka</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33400" y="152400"/>
            <a:ext cx="7851648" cy="533400"/>
          </a:xfrm>
        </p:spPr>
        <p:txBody>
          <a:bodyPr>
            <a:noAutofit/>
          </a:bodyPr>
          <a:lstStyle/>
          <a:p>
            <a:pPr algn="ctr" fontAlgn="auto">
              <a:spcAft>
                <a:spcPts val="0"/>
              </a:spcAft>
              <a:defRPr/>
            </a:pPr>
            <a:r>
              <a:rPr lang="hr-BA" sz="2400" dirty="0" err="1" smtClean="0">
                <a:solidFill>
                  <a:schemeClr val="bg1"/>
                </a:solidFill>
                <a:effectLst/>
                <a:latin typeface="Arial" pitchFamily="34" charset="0"/>
                <a:cs typeface="Arial" pitchFamily="34" charset="0"/>
              </a:rPr>
              <a:t>Parts</a:t>
            </a:r>
            <a:r>
              <a:rPr lang="hr-BA" sz="2400" dirty="0" smtClean="0">
                <a:solidFill>
                  <a:schemeClr val="bg1"/>
                </a:solidFill>
                <a:effectLst/>
                <a:latin typeface="Arial" pitchFamily="34" charset="0"/>
                <a:cs typeface="Arial" pitchFamily="34" charset="0"/>
              </a:rPr>
              <a:t> </a:t>
            </a:r>
            <a:r>
              <a:rPr lang="hr-BA" sz="2400" dirty="0" err="1" smtClean="0">
                <a:solidFill>
                  <a:schemeClr val="bg1"/>
                </a:solidFill>
                <a:effectLst/>
                <a:latin typeface="Arial" pitchFamily="34" charset="0"/>
                <a:cs typeface="Arial" pitchFamily="34" charset="0"/>
              </a:rPr>
              <a:t>of</a:t>
            </a:r>
            <a:r>
              <a:rPr lang="hr-BA" sz="2400" dirty="0" smtClean="0">
                <a:solidFill>
                  <a:schemeClr val="bg1"/>
                </a:solidFill>
                <a:effectLst/>
                <a:latin typeface="Arial" pitchFamily="34" charset="0"/>
                <a:cs typeface="Arial" pitchFamily="34" charset="0"/>
              </a:rPr>
              <a:t> a PLC</a:t>
            </a:r>
            <a:endParaRPr lang="en-US" sz="2400" dirty="0" smtClean="0">
              <a:solidFill>
                <a:schemeClr val="bg1"/>
              </a:solidFill>
              <a:effectLst/>
              <a:latin typeface="Arial" pitchFamily="34" charset="0"/>
              <a:cs typeface="Arial" pitchFamily="34" charset="0"/>
            </a:endParaRPr>
          </a:p>
        </p:txBody>
      </p:sp>
      <p:pic>
        <p:nvPicPr>
          <p:cNvPr id="15366" name="Picture 6"/>
          <p:cNvPicPr>
            <a:picLocks noChangeAspect="1" noChangeArrowheads="1"/>
          </p:cNvPicPr>
          <p:nvPr/>
        </p:nvPicPr>
        <p:blipFill>
          <a:blip r:embed="rId2"/>
          <a:srcRect/>
          <a:stretch>
            <a:fillRect/>
          </a:stretch>
        </p:blipFill>
        <p:spPr bwMode="auto">
          <a:xfrm>
            <a:off x="152400" y="922406"/>
            <a:ext cx="8761020" cy="524979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33400" y="1524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Architecture of </a:t>
            </a:r>
            <a:r>
              <a:rPr lang="hr-BA" sz="2400" dirty="0" smtClean="0">
                <a:solidFill>
                  <a:schemeClr val="bg1"/>
                </a:solidFill>
                <a:effectLst/>
                <a:latin typeface="Arial" pitchFamily="34" charset="0"/>
                <a:cs typeface="Arial" pitchFamily="34" charset="0"/>
              </a:rPr>
              <a:t>PLC</a:t>
            </a:r>
            <a:endParaRPr lang="en-US" sz="2400" dirty="0" smtClean="0">
              <a:solidFill>
                <a:schemeClr val="bg1"/>
              </a:solidFill>
              <a:effectLst/>
              <a:latin typeface="Arial" pitchFamily="34" charset="0"/>
              <a:cs typeface="Arial" pitchFamily="34" charset="0"/>
            </a:endParaRPr>
          </a:p>
        </p:txBody>
      </p:sp>
      <p:sp>
        <p:nvSpPr>
          <p:cNvPr id="5" name="Subtitle 6"/>
          <p:cNvSpPr>
            <a:spLocks noGrp="1"/>
          </p:cNvSpPr>
          <p:nvPr>
            <p:ph type="subTitle" idx="1"/>
          </p:nvPr>
        </p:nvSpPr>
        <p:spPr>
          <a:xfrm>
            <a:off x="304800" y="838200"/>
            <a:ext cx="8610600" cy="838200"/>
          </a:xfrm>
        </p:spPr>
        <p:txBody>
          <a:bodyPr/>
          <a:lstStyle/>
          <a:p>
            <a:pPr marR="0" indent="395288" algn="l">
              <a:buClr>
                <a:srgbClr val="FF0000"/>
              </a:buClr>
              <a:buFont typeface="Arial" charset="0"/>
              <a:buChar char="•"/>
            </a:pPr>
            <a:r>
              <a:rPr lang="en-US" sz="2200" dirty="0" smtClean="0">
                <a:solidFill>
                  <a:schemeClr val="bg1"/>
                </a:solidFill>
                <a:latin typeface="Franklin Gothic Demi" pitchFamily="34" charset="0"/>
              </a:rPr>
              <a:t>There are two ways in which I/Os (Inputs/Outputs) are incorporated into the PLC: fixed and modular</a:t>
            </a:r>
            <a:endParaRPr lang="hr-BA" sz="2200" dirty="0" smtClean="0">
              <a:solidFill>
                <a:srgbClr val="002060"/>
              </a:solidFill>
              <a:latin typeface="Franklin Gothic Demi" pitchFamily="34" charset="0"/>
            </a:endParaRPr>
          </a:p>
        </p:txBody>
      </p:sp>
      <p:pic>
        <p:nvPicPr>
          <p:cNvPr id="55298" name="Picture 2"/>
          <p:cNvPicPr>
            <a:picLocks noChangeAspect="1" noChangeArrowheads="1"/>
          </p:cNvPicPr>
          <p:nvPr/>
        </p:nvPicPr>
        <p:blipFill>
          <a:blip r:embed="rId2"/>
          <a:srcRect/>
          <a:stretch>
            <a:fillRect/>
          </a:stretch>
        </p:blipFill>
        <p:spPr bwMode="auto">
          <a:xfrm>
            <a:off x="216601" y="3409950"/>
            <a:ext cx="3669599" cy="1619250"/>
          </a:xfrm>
          <a:prstGeom prst="rect">
            <a:avLst/>
          </a:prstGeom>
          <a:noFill/>
          <a:ln w="9525">
            <a:noFill/>
            <a:miter lim="800000"/>
            <a:headEnd/>
            <a:tailEnd/>
          </a:ln>
          <a:effectLst/>
        </p:spPr>
      </p:pic>
      <p:sp>
        <p:nvSpPr>
          <p:cNvPr id="7" name="Rectangle 9"/>
          <p:cNvSpPr>
            <a:spLocks noChangeArrowheads="1"/>
          </p:cNvSpPr>
          <p:nvPr/>
        </p:nvSpPr>
        <p:spPr bwMode="auto">
          <a:xfrm>
            <a:off x="1066800" y="5029200"/>
            <a:ext cx="2133600" cy="400110"/>
          </a:xfrm>
          <a:prstGeom prst="rect">
            <a:avLst/>
          </a:prstGeom>
          <a:noFill/>
          <a:ln w="9525">
            <a:noFill/>
            <a:miter lim="800000"/>
            <a:headEnd/>
            <a:tailEnd/>
          </a:ln>
        </p:spPr>
        <p:txBody>
          <a:bodyPr wrap="square">
            <a:spAutoFit/>
          </a:bodyPr>
          <a:lstStyle/>
          <a:p>
            <a:pPr algn="ctr"/>
            <a:r>
              <a:rPr lang="en-US" sz="2000" i="1" dirty="0" smtClean="0">
                <a:solidFill>
                  <a:schemeClr val="bg1"/>
                </a:solidFill>
                <a:latin typeface="Franklin Gothic Demi" pitchFamily="34" charset="0"/>
              </a:rPr>
              <a:t>Modular type</a:t>
            </a:r>
            <a:endParaRPr lang="en-US" sz="2000" i="1" dirty="0">
              <a:solidFill>
                <a:schemeClr val="bg1"/>
              </a:solidFill>
              <a:latin typeface="Franklin Gothic Demi" pitchFamily="34" charset="0"/>
            </a:endParaRPr>
          </a:p>
        </p:txBody>
      </p:sp>
      <p:pic>
        <p:nvPicPr>
          <p:cNvPr id="55300" name="Picture 4"/>
          <p:cNvPicPr>
            <a:picLocks noChangeAspect="1" noChangeArrowheads="1"/>
          </p:cNvPicPr>
          <p:nvPr/>
        </p:nvPicPr>
        <p:blipFill>
          <a:blip r:embed="rId3"/>
          <a:srcRect/>
          <a:stretch>
            <a:fillRect/>
          </a:stretch>
        </p:blipFill>
        <p:spPr bwMode="auto">
          <a:xfrm>
            <a:off x="4067175" y="2133600"/>
            <a:ext cx="5000625" cy="2914650"/>
          </a:xfrm>
          <a:prstGeom prst="rect">
            <a:avLst/>
          </a:prstGeom>
          <a:noFill/>
          <a:ln w="9525">
            <a:noFill/>
            <a:miter lim="800000"/>
            <a:headEnd/>
            <a:tailEnd/>
          </a:ln>
          <a:effectLst/>
        </p:spPr>
      </p:pic>
      <p:sp>
        <p:nvSpPr>
          <p:cNvPr id="10" name="Rectangle 9"/>
          <p:cNvSpPr>
            <a:spLocks noChangeArrowheads="1"/>
          </p:cNvSpPr>
          <p:nvPr/>
        </p:nvSpPr>
        <p:spPr bwMode="auto">
          <a:xfrm>
            <a:off x="5715000" y="5029200"/>
            <a:ext cx="2133600" cy="400110"/>
          </a:xfrm>
          <a:prstGeom prst="rect">
            <a:avLst/>
          </a:prstGeom>
          <a:noFill/>
          <a:ln w="9525">
            <a:noFill/>
            <a:miter lim="800000"/>
            <a:headEnd/>
            <a:tailEnd/>
          </a:ln>
        </p:spPr>
        <p:txBody>
          <a:bodyPr wrap="square">
            <a:spAutoFit/>
          </a:bodyPr>
          <a:lstStyle/>
          <a:p>
            <a:pPr algn="ctr"/>
            <a:r>
              <a:rPr lang="en-US" sz="2000" i="1" dirty="0" smtClean="0">
                <a:solidFill>
                  <a:schemeClr val="bg1"/>
                </a:solidFill>
                <a:latin typeface="Franklin Gothic Demi" pitchFamily="34" charset="0"/>
              </a:rPr>
              <a:t>Fixed type</a:t>
            </a:r>
            <a:endParaRPr lang="en-US" sz="2000" i="1" dirty="0">
              <a:solidFill>
                <a:schemeClr val="bg1"/>
              </a:solidFill>
              <a:latin typeface="Franklin Gothic Demi"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33400" y="1524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Architecture of </a:t>
            </a:r>
            <a:r>
              <a:rPr lang="hr-BA" sz="2400" dirty="0" smtClean="0">
                <a:solidFill>
                  <a:schemeClr val="bg1"/>
                </a:solidFill>
                <a:effectLst/>
                <a:latin typeface="Arial" pitchFamily="34" charset="0"/>
                <a:cs typeface="Arial" pitchFamily="34" charset="0"/>
              </a:rPr>
              <a:t>PLC</a:t>
            </a:r>
            <a:r>
              <a:rPr lang="en-US" sz="2400" dirty="0" smtClean="0">
                <a:solidFill>
                  <a:schemeClr val="bg1"/>
                </a:solidFill>
                <a:effectLst/>
                <a:latin typeface="Arial" pitchFamily="34" charset="0"/>
                <a:cs typeface="Arial" pitchFamily="34" charset="0"/>
              </a:rPr>
              <a:t> –fixed I/O</a:t>
            </a:r>
          </a:p>
        </p:txBody>
      </p:sp>
      <p:sp>
        <p:nvSpPr>
          <p:cNvPr id="5" name="Subtitle 6"/>
          <p:cNvSpPr>
            <a:spLocks noGrp="1"/>
          </p:cNvSpPr>
          <p:nvPr>
            <p:ph type="subTitle" idx="1"/>
          </p:nvPr>
        </p:nvSpPr>
        <p:spPr>
          <a:xfrm>
            <a:off x="304800" y="914400"/>
            <a:ext cx="8610600" cy="4419600"/>
          </a:xfrm>
        </p:spPr>
        <p:txBody>
          <a:bodyPr/>
          <a:lstStyle/>
          <a:p>
            <a:pPr marR="0" algn="l">
              <a:spcAft>
                <a:spcPts val="1200"/>
              </a:spcAft>
              <a:buClr>
                <a:srgbClr val="FF0000"/>
              </a:buClr>
              <a:buFont typeface="Arial" charset="0"/>
              <a:buChar char="•"/>
            </a:pPr>
            <a:r>
              <a:rPr lang="en-US" dirty="0" smtClean="0">
                <a:solidFill>
                  <a:schemeClr val="bg1"/>
                </a:solidFill>
                <a:latin typeface="Franklin Gothic Demi" pitchFamily="34" charset="0"/>
              </a:rPr>
              <a:t> </a:t>
            </a:r>
            <a:r>
              <a:rPr lang="en-US" sz="2400" dirty="0" smtClean="0">
                <a:solidFill>
                  <a:schemeClr val="bg1"/>
                </a:solidFill>
                <a:latin typeface="Franklin Gothic Demi" pitchFamily="34" charset="0"/>
              </a:rPr>
              <a:t>The processor and I/O modules are packaged together</a:t>
            </a:r>
          </a:p>
          <a:p>
            <a:pPr marR="0" algn="l">
              <a:spcAft>
                <a:spcPts val="1200"/>
              </a:spcAft>
              <a:buClr>
                <a:srgbClr val="FF0000"/>
              </a:buClr>
              <a:buFont typeface="Arial" charset="0"/>
              <a:buChar char="•"/>
            </a:pPr>
            <a:r>
              <a:rPr lang="en-US" sz="2400" dirty="0" smtClean="0">
                <a:solidFill>
                  <a:schemeClr val="bg1"/>
                </a:solidFill>
                <a:latin typeface="Franklin Gothic Demi" pitchFamily="34" charset="0"/>
              </a:rPr>
              <a:t> I/O terminals have a fixed number of connections built in for inputs and outputs</a:t>
            </a:r>
          </a:p>
          <a:p>
            <a:pPr marR="0" algn="l">
              <a:spcAft>
                <a:spcPts val="1200"/>
              </a:spcAft>
              <a:buClr>
                <a:srgbClr val="FF0000"/>
              </a:buClr>
              <a:buFont typeface="Arial" pitchFamily="34" charset="0"/>
              <a:buChar char="•"/>
            </a:pPr>
            <a:r>
              <a:rPr lang="en-US" sz="2400" dirty="0" smtClean="0">
                <a:solidFill>
                  <a:schemeClr val="bg1"/>
                </a:solidFill>
                <a:latin typeface="Franklin Gothic Demi" pitchFamily="34" charset="0"/>
              </a:rPr>
              <a:t> The main advantage of this type of packaging is lower cost. The number of available I/O points varies and usually can be expanded by buying additional units of fixed I/O</a:t>
            </a:r>
          </a:p>
          <a:p>
            <a:pPr marR="0" algn="l">
              <a:spcAft>
                <a:spcPts val="1200"/>
              </a:spcAft>
              <a:buClr>
                <a:srgbClr val="FF0000"/>
              </a:buClr>
              <a:buFont typeface="Arial" pitchFamily="34" charset="0"/>
              <a:buChar char="•"/>
            </a:pPr>
            <a:r>
              <a:rPr lang="en-US" sz="2400" dirty="0" smtClean="0">
                <a:solidFill>
                  <a:schemeClr val="bg1"/>
                </a:solidFill>
                <a:latin typeface="Franklin Gothic Demi" pitchFamily="34" charset="0"/>
              </a:rPr>
              <a:t> One disadvantage of fixed I/O is its lack of flexibility.  There are limitation what we can get in the quantities and types dictated by the packaging</a:t>
            </a:r>
          </a:p>
          <a:p>
            <a:pPr marR="0" algn="l">
              <a:spcAft>
                <a:spcPts val="1200"/>
              </a:spcAft>
              <a:buClr>
                <a:srgbClr val="FF0000"/>
              </a:buClr>
              <a:buFont typeface="Arial" pitchFamily="34" charset="0"/>
              <a:buChar char="•"/>
            </a:pPr>
            <a:r>
              <a:rPr lang="en-US" sz="2400" dirty="0" smtClean="0">
                <a:solidFill>
                  <a:schemeClr val="bg1"/>
                </a:solidFill>
                <a:latin typeface="Franklin Gothic Demi" pitchFamily="34" charset="0"/>
              </a:rPr>
              <a:t> Also, if any part in the unit fails, the whole unit has to be replaced</a:t>
            </a:r>
            <a:endParaRPr lang="hr-BA" sz="2400" dirty="0" smtClean="0">
              <a:solidFill>
                <a:schemeClr val="bg1"/>
              </a:solidFill>
              <a:latin typeface="Franklin Gothic Demi"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33400" y="1524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Architecture of </a:t>
            </a:r>
            <a:r>
              <a:rPr lang="hr-BA" sz="2400" dirty="0" smtClean="0">
                <a:solidFill>
                  <a:schemeClr val="bg1"/>
                </a:solidFill>
                <a:effectLst/>
                <a:latin typeface="Arial" pitchFamily="34" charset="0"/>
                <a:cs typeface="Arial" pitchFamily="34" charset="0"/>
              </a:rPr>
              <a:t>PLC</a:t>
            </a:r>
            <a:r>
              <a:rPr lang="en-US" sz="2400" dirty="0" smtClean="0">
                <a:solidFill>
                  <a:schemeClr val="bg1"/>
                </a:solidFill>
                <a:effectLst/>
                <a:latin typeface="Arial" pitchFamily="34" charset="0"/>
                <a:cs typeface="Arial" pitchFamily="34" charset="0"/>
              </a:rPr>
              <a:t> –modular I/O</a:t>
            </a:r>
          </a:p>
        </p:txBody>
      </p:sp>
      <p:sp>
        <p:nvSpPr>
          <p:cNvPr id="5" name="Subtitle 6"/>
          <p:cNvSpPr>
            <a:spLocks noGrp="1"/>
          </p:cNvSpPr>
          <p:nvPr>
            <p:ph type="subTitle" idx="1"/>
          </p:nvPr>
        </p:nvSpPr>
        <p:spPr>
          <a:xfrm>
            <a:off x="304800" y="1066800"/>
            <a:ext cx="8610600" cy="4419600"/>
          </a:xfrm>
        </p:spPr>
        <p:txBody>
          <a:bodyPr/>
          <a:lstStyle/>
          <a:p>
            <a:pPr marR="0" algn="l">
              <a:spcAft>
                <a:spcPts val="1200"/>
              </a:spcAft>
              <a:buClr>
                <a:srgbClr val="FF0000"/>
              </a:buClr>
              <a:buFont typeface="Arial" charset="0"/>
              <a:buChar char="•"/>
            </a:pPr>
            <a:r>
              <a:rPr lang="en-US" sz="2400" dirty="0" smtClean="0">
                <a:solidFill>
                  <a:schemeClr val="bg1"/>
                </a:solidFill>
                <a:latin typeface="Franklin Gothic Demi" pitchFamily="34" charset="0"/>
              </a:rPr>
              <a:t> Modular I/O is divided by compartments into which separate modules can be plugged. This feature greatly increases your options and the unit’s flexibility.</a:t>
            </a:r>
          </a:p>
          <a:p>
            <a:pPr marR="0" algn="l">
              <a:spcAft>
                <a:spcPts val="1200"/>
              </a:spcAft>
              <a:buClr>
                <a:srgbClr val="FF0000"/>
              </a:buClr>
              <a:buFont typeface="Arial" charset="0"/>
              <a:buChar char="•"/>
            </a:pPr>
            <a:r>
              <a:rPr lang="en-US" sz="2400" dirty="0" smtClean="0">
                <a:solidFill>
                  <a:schemeClr val="bg1"/>
                </a:solidFill>
                <a:latin typeface="Franklin Gothic Demi" pitchFamily="34" charset="0"/>
              </a:rPr>
              <a:t> The basic modular PLC consists of a rack, power supply, processor module (CPU), input/output (I/O modules), and an operator interface for programming and monitoring. </a:t>
            </a:r>
          </a:p>
          <a:p>
            <a:pPr marR="0" algn="l">
              <a:spcAft>
                <a:spcPts val="1200"/>
              </a:spcAft>
              <a:buClr>
                <a:srgbClr val="FF0000"/>
              </a:buClr>
              <a:buFont typeface="Arial" charset="0"/>
              <a:buChar char="•"/>
            </a:pPr>
            <a:r>
              <a:rPr lang="en-US" sz="2400" dirty="0" smtClean="0">
                <a:solidFill>
                  <a:schemeClr val="bg1"/>
                </a:solidFill>
                <a:latin typeface="Franklin Gothic Demi" pitchFamily="34" charset="0"/>
              </a:rPr>
              <a:t> The modules are plugged into a rack. When a module is slid into the rack, it makes an electrical connection with a series of contacts called the backplane, located at the rear of the rack</a:t>
            </a:r>
          </a:p>
          <a:p>
            <a:pPr marR="0" algn="l">
              <a:spcAft>
                <a:spcPts val="1200"/>
              </a:spcAft>
              <a:buClr>
                <a:srgbClr val="FF0000"/>
              </a:buClr>
              <a:buFont typeface="Arial" charset="0"/>
              <a:buChar char="•"/>
            </a:pPr>
            <a:r>
              <a:rPr lang="en-US" sz="2400" dirty="0" smtClean="0">
                <a:solidFill>
                  <a:schemeClr val="bg1"/>
                </a:solidFill>
                <a:latin typeface="Franklin Gothic Demi" pitchFamily="34" charset="0"/>
              </a:rPr>
              <a:t>The PLC processor is also connected to the backplane and can communicate with all the modules in the rack</a:t>
            </a:r>
            <a:endParaRPr lang="hr-BA" sz="2400" dirty="0" smtClean="0">
              <a:solidFill>
                <a:schemeClr val="bg1"/>
              </a:solidFill>
              <a:latin typeface="Franklin Gothic Demi"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33400" y="1524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Architecture of </a:t>
            </a:r>
            <a:r>
              <a:rPr lang="hr-BA" sz="2400" dirty="0" smtClean="0">
                <a:solidFill>
                  <a:schemeClr val="bg1"/>
                </a:solidFill>
                <a:effectLst/>
                <a:latin typeface="Arial" pitchFamily="34" charset="0"/>
                <a:cs typeface="Arial" pitchFamily="34" charset="0"/>
              </a:rPr>
              <a:t>PLC</a:t>
            </a:r>
            <a:r>
              <a:rPr lang="en-US" sz="2400" dirty="0" smtClean="0">
                <a:solidFill>
                  <a:schemeClr val="bg1"/>
                </a:solidFill>
                <a:effectLst/>
                <a:latin typeface="Arial" pitchFamily="34" charset="0"/>
                <a:cs typeface="Arial" pitchFamily="34" charset="0"/>
              </a:rPr>
              <a:t> –modular I/O</a:t>
            </a:r>
          </a:p>
        </p:txBody>
      </p:sp>
      <p:pic>
        <p:nvPicPr>
          <p:cNvPr id="56322" name="Picture 2"/>
          <p:cNvPicPr>
            <a:picLocks noChangeAspect="1" noChangeArrowheads="1"/>
          </p:cNvPicPr>
          <p:nvPr/>
        </p:nvPicPr>
        <p:blipFill>
          <a:blip r:embed="rId2"/>
          <a:srcRect/>
          <a:stretch>
            <a:fillRect/>
          </a:stretch>
        </p:blipFill>
        <p:spPr bwMode="auto">
          <a:xfrm>
            <a:off x="1981200" y="879304"/>
            <a:ext cx="4959724" cy="55976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33400" y="1524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Architecture of </a:t>
            </a:r>
            <a:r>
              <a:rPr lang="hr-BA" sz="2400" dirty="0" smtClean="0">
                <a:solidFill>
                  <a:schemeClr val="bg1"/>
                </a:solidFill>
                <a:effectLst/>
                <a:latin typeface="Arial" pitchFamily="34" charset="0"/>
                <a:cs typeface="Arial" pitchFamily="34" charset="0"/>
              </a:rPr>
              <a:t>PLC</a:t>
            </a:r>
            <a:r>
              <a:rPr lang="en-US" sz="2400" dirty="0" smtClean="0">
                <a:solidFill>
                  <a:schemeClr val="bg1"/>
                </a:solidFill>
                <a:effectLst/>
                <a:latin typeface="Arial" pitchFamily="34" charset="0"/>
                <a:cs typeface="Arial" pitchFamily="34" charset="0"/>
              </a:rPr>
              <a:t> –modular I/O</a:t>
            </a:r>
          </a:p>
        </p:txBody>
      </p:sp>
      <p:pic>
        <p:nvPicPr>
          <p:cNvPr id="57346" name="Picture 2"/>
          <p:cNvPicPr>
            <a:picLocks noChangeAspect="1" noChangeArrowheads="1"/>
          </p:cNvPicPr>
          <p:nvPr/>
        </p:nvPicPr>
        <p:blipFill>
          <a:blip r:embed="rId2"/>
          <a:srcRect/>
          <a:stretch>
            <a:fillRect/>
          </a:stretch>
        </p:blipFill>
        <p:spPr bwMode="auto">
          <a:xfrm>
            <a:off x="1219200" y="990600"/>
            <a:ext cx="6400800" cy="54795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33400" y="1524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Architecture of </a:t>
            </a:r>
            <a:r>
              <a:rPr lang="hr-BA" sz="2400" dirty="0" smtClean="0">
                <a:solidFill>
                  <a:schemeClr val="bg1"/>
                </a:solidFill>
                <a:effectLst/>
                <a:latin typeface="Arial" pitchFamily="34" charset="0"/>
                <a:cs typeface="Arial" pitchFamily="34" charset="0"/>
              </a:rPr>
              <a:t>PLC</a:t>
            </a:r>
            <a:r>
              <a:rPr lang="en-US" sz="2400" dirty="0" smtClean="0">
                <a:solidFill>
                  <a:schemeClr val="bg1"/>
                </a:solidFill>
                <a:effectLst/>
                <a:latin typeface="Arial" pitchFamily="34" charset="0"/>
                <a:cs typeface="Arial" pitchFamily="34" charset="0"/>
              </a:rPr>
              <a:t> –modular I/O: power supply</a:t>
            </a:r>
          </a:p>
        </p:txBody>
      </p:sp>
      <p:sp>
        <p:nvSpPr>
          <p:cNvPr id="5" name="Subtitle 6"/>
          <p:cNvSpPr>
            <a:spLocks noGrp="1"/>
          </p:cNvSpPr>
          <p:nvPr>
            <p:ph type="subTitle" idx="1"/>
          </p:nvPr>
        </p:nvSpPr>
        <p:spPr>
          <a:xfrm>
            <a:off x="304800" y="1295400"/>
            <a:ext cx="8610600" cy="4419600"/>
          </a:xfrm>
        </p:spPr>
        <p:txBody>
          <a:bodyPr/>
          <a:lstStyle/>
          <a:p>
            <a:pPr marR="0" algn="l">
              <a:spcAft>
                <a:spcPts val="1200"/>
              </a:spcAft>
              <a:buClr>
                <a:srgbClr val="FF0000"/>
              </a:buClr>
              <a:buFont typeface="Arial" charset="0"/>
              <a:buChar char="•"/>
            </a:pPr>
            <a:r>
              <a:rPr lang="en-US" sz="2200" dirty="0" smtClean="0">
                <a:solidFill>
                  <a:schemeClr val="bg1"/>
                </a:solidFill>
                <a:latin typeface="Franklin Gothic Demi" pitchFamily="34" charset="0"/>
              </a:rPr>
              <a:t> </a:t>
            </a:r>
            <a:r>
              <a:rPr lang="en-US" sz="2400" dirty="0" smtClean="0">
                <a:solidFill>
                  <a:schemeClr val="bg1"/>
                </a:solidFill>
                <a:latin typeface="Franklin Gothic Demi" pitchFamily="34" charset="0"/>
              </a:rPr>
              <a:t>The power supply supplies DC power to other modules that plug into the rack. </a:t>
            </a:r>
          </a:p>
          <a:p>
            <a:pPr marR="0" algn="l">
              <a:spcAft>
                <a:spcPts val="1200"/>
              </a:spcAft>
              <a:buClr>
                <a:srgbClr val="FF0000"/>
              </a:buClr>
              <a:buFont typeface="Arial" charset="0"/>
              <a:buChar char="•"/>
            </a:pPr>
            <a:r>
              <a:rPr lang="en-US" sz="2400" dirty="0" smtClean="0">
                <a:solidFill>
                  <a:schemeClr val="bg1"/>
                </a:solidFill>
                <a:latin typeface="Franklin Gothic Demi" pitchFamily="34" charset="0"/>
              </a:rPr>
              <a:t> For large PLC systems, this power supply does not normally supply power to the field devices</a:t>
            </a:r>
          </a:p>
          <a:p>
            <a:pPr marR="0" algn="l">
              <a:spcAft>
                <a:spcPts val="1200"/>
              </a:spcAft>
              <a:buClr>
                <a:srgbClr val="FF0000"/>
              </a:buClr>
              <a:buFont typeface="Arial" charset="0"/>
              <a:buChar char="•"/>
            </a:pPr>
            <a:r>
              <a:rPr lang="en-US" sz="2400" dirty="0" smtClean="0">
                <a:solidFill>
                  <a:schemeClr val="bg1"/>
                </a:solidFill>
                <a:latin typeface="Franklin Gothic Demi" pitchFamily="34" charset="0"/>
              </a:rPr>
              <a:t> With larger systems, power to field devices (distributed I/O, sensors, etc)  is provided by external alternating current (AC) or direct current (DC) power supplies.</a:t>
            </a:r>
          </a:p>
          <a:p>
            <a:pPr marR="0" algn="l">
              <a:spcAft>
                <a:spcPts val="1200"/>
              </a:spcAft>
              <a:buClr>
                <a:srgbClr val="FF0000"/>
              </a:buClr>
              <a:buFont typeface="Arial" charset="0"/>
              <a:buChar char="•"/>
            </a:pPr>
            <a:r>
              <a:rPr lang="en-US" sz="2400" dirty="0" smtClean="0">
                <a:solidFill>
                  <a:schemeClr val="bg1"/>
                </a:solidFill>
                <a:latin typeface="Franklin Gothic Demi" pitchFamily="34" charset="0"/>
              </a:rPr>
              <a:t> For some small micro PLC systems, the power supply may be used to power field devices</a:t>
            </a:r>
            <a:endParaRPr lang="hr-BA" sz="2400" dirty="0" smtClean="0">
              <a:solidFill>
                <a:schemeClr val="bg1"/>
              </a:solidFill>
              <a:latin typeface="Franklin Gothic Demi"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33400" y="-76200"/>
            <a:ext cx="7851648" cy="838200"/>
          </a:xfrm>
        </p:spPr>
        <p:txBody>
          <a:bodyPr>
            <a:noAutofit/>
          </a:bodyPr>
          <a:lstStyle/>
          <a:p>
            <a:pPr algn="ctr" fontAlgn="auto">
              <a:spcAft>
                <a:spcPts val="0"/>
              </a:spcAft>
              <a:defRPr/>
            </a:pPr>
            <a:r>
              <a:rPr lang="en-US" sz="2400" dirty="0" err="1" smtClean="0">
                <a:solidFill>
                  <a:schemeClr val="bg1"/>
                </a:solidFill>
                <a:effectLst/>
                <a:latin typeface="Arial" pitchFamily="34" charset="0"/>
                <a:cs typeface="Arial" pitchFamily="34" charset="0"/>
              </a:rPr>
              <a:t>Uvod</a:t>
            </a:r>
            <a:r>
              <a:rPr lang="en-US" sz="2400" dirty="0" smtClean="0">
                <a:solidFill>
                  <a:schemeClr val="bg1"/>
                </a:solidFill>
                <a:effectLst/>
                <a:latin typeface="Arial" pitchFamily="34" charset="0"/>
                <a:cs typeface="Arial" pitchFamily="34" charset="0"/>
              </a:rPr>
              <a:t> u PLC</a:t>
            </a:r>
            <a:r>
              <a:rPr lang="hr-BA" sz="2400" dirty="0" smtClean="0">
                <a:solidFill>
                  <a:schemeClr val="bg1"/>
                </a:solidFill>
                <a:effectLst/>
                <a:latin typeface="Arial" pitchFamily="34" charset="0"/>
                <a:cs typeface="Arial" pitchFamily="34" charset="0"/>
              </a:rPr>
              <a:t> </a:t>
            </a:r>
            <a:endParaRPr lang="en-US" sz="2400" dirty="0" smtClean="0">
              <a:solidFill>
                <a:schemeClr val="bg1"/>
              </a:solidFill>
              <a:effectLst/>
              <a:latin typeface="Arial" pitchFamily="34" charset="0"/>
              <a:cs typeface="Arial" pitchFamily="34" charset="0"/>
            </a:endParaRPr>
          </a:p>
        </p:txBody>
      </p:sp>
      <p:sp>
        <p:nvSpPr>
          <p:cNvPr id="6147" name="Subtitle 6"/>
          <p:cNvSpPr>
            <a:spLocks noGrp="1"/>
          </p:cNvSpPr>
          <p:nvPr>
            <p:ph type="subTitle" idx="1"/>
          </p:nvPr>
        </p:nvSpPr>
        <p:spPr>
          <a:xfrm>
            <a:off x="304800" y="990600"/>
            <a:ext cx="8610600" cy="5410200"/>
          </a:xfrm>
        </p:spPr>
        <p:txBody>
          <a:bodyPr/>
          <a:lstStyle/>
          <a:p>
            <a:pPr marR="0" indent="395288" algn="l">
              <a:spcAft>
                <a:spcPts val="600"/>
              </a:spcAft>
              <a:buClr>
                <a:srgbClr val="FF0000"/>
              </a:buClr>
              <a:buFont typeface="Arial" charset="0"/>
              <a:buChar char="•"/>
            </a:pPr>
            <a:r>
              <a:rPr lang="hr-BA" sz="2800" smtClean="0">
                <a:solidFill>
                  <a:schemeClr val="bg1"/>
                </a:solidFill>
                <a:latin typeface="Franklin Gothic Demi" pitchFamily="34" charset="0"/>
              </a:rPr>
              <a:t>Koncept primjene PLC</a:t>
            </a:r>
            <a:endParaRPr lang="hr-BA" sz="2800" smtClean="0">
              <a:solidFill>
                <a:schemeClr val="bg1"/>
              </a:solidFill>
            </a:endParaRPr>
          </a:p>
          <a:p>
            <a:pPr marR="0" indent="395288" algn="l">
              <a:spcAft>
                <a:spcPts val="1200"/>
              </a:spcAft>
              <a:buClr>
                <a:srgbClr val="FF0000"/>
              </a:buClr>
              <a:buFont typeface="Arial" charset="0"/>
              <a:buChar char="•"/>
            </a:pPr>
            <a:endParaRPr lang="en-US" sz="2800" smtClean="0">
              <a:solidFill>
                <a:schemeClr val="bg1"/>
              </a:solidFill>
            </a:endParaRPr>
          </a:p>
        </p:txBody>
      </p:sp>
      <p:pic>
        <p:nvPicPr>
          <p:cNvPr id="6148" name="Picture 2"/>
          <p:cNvPicPr>
            <a:picLocks noChangeAspect="1" noChangeArrowheads="1"/>
          </p:cNvPicPr>
          <p:nvPr/>
        </p:nvPicPr>
        <p:blipFill>
          <a:blip r:embed="rId2"/>
          <a:srcRect/>
          <a:stretch>
            <a:fillRect/>
          </a:stretch>
        </p:blipFill>
        <p:spPr bwMode="auto">
          <a:xfrm>
            <a:off x="1371600" y="1600200"/>
            <a:ext cx="6172200" cy="4705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33400" y="1524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Architecture of </a:t>
            </a:r>
            <a:r>
              <a:rPr lang="hr-BA" sz="2400" dirty="0" smtClean="0">
                <a:solidFill>
                  <a:schemeClr val="bg1"/>
                </a:solidFill>
                <a:effectLst/>
                <a:latin typeface="Arial" pitchFamily="34" charset="0"/>
                <a:cs typeface="Arial" pitchFamily="34" charset="0"/>
              </a:rPr>
              <a:t>PLC</a:t>
            </a:r>
            <a:r>
              <a:rPr lang="en-US" sz="2400" dirty="0" smtClean="0">
                <a:solidFill>
                  <a:schemeClr val="bg1"/>
                </a:solidFill>
                <a:effectLst/>
                <a:latin typeface="Arial" pitchFamily="34" charset="0"/>
                <a:cs typeface="Arial" pitchFamily="34" charset="0"/>
              </a:rPr>
              <a:t> –modular I/O</a:t>
            </a:r>
          </a:p>
        </p:txBody>
      </p:sp>
      <p:pic>
        <p:nvPicPr>
          <p:cNvPr id="58370" name="Picture 2"/>
          <p:cNvPicPr>
            <a:picLocks noChangeAspect="1" noChangeArrowheads="1"/>
          </p:cNvPicPr>
          <p:nvPr/>
        </p:nvPicPr>
        <p:blipFill>
          <a:blip r:embed="rId2"/>
          <a:srcRect/>
          <a:stretch>
            <a:fillRect/>
          </a:stretch>
        </p:blipFill>
        <p:spPr bwMode="auto">
          <a:xfrm>
            <a:off x="729946" y="914400"/>
            <a:ext cx="7728254" cy="5257800"/>
          </a:xfrm>
          <a:prstGeom prst="rect">
            <a:avLst/>
          </a:prstGeom>
          <a:noFill/>
          <a:ln w="9525">
            <a:noFill/>
            <a:miter lim="800000"/>
            <a:headEnd/>
            <a:tailEnd/>
          </a:ln>
          <a:effectLst/>
        </p:spPr>
      </p:pic>
      <p:sp>
        <p:nvSpPr>
          <p:cNvPr id="5" name="Rectangle 9"/>
          <p:cNvSpPr>
            <a:spLocks noChangeArrowheads="1"/>
          </p:cNvSpPr>
          <p:nvPr/>
        </p:nvSpPr>
        <p:spPr bwMode="auto">
          <a:xfrm>
            <a:off x="228600" y="6172200"/>
            <a:ext cx="8686800" cy="400110"/>
          </a:xfrm>
          <a:prstGeom prst="rect">
            <a:avLst/>
          </a:prstGeom>
          <a:noFill/>
          <a:ln w="9525">
            <a:noFill/>
            <a:miter lim="800000"/>
            <a:headEnd/>
            <a:tailEnd/>
          </a:ln>
        </p:spPr>
        <p:txBody>
          <a:bodyPr wrap="square">
            <a:spAutoFit/>
          </a:bodyPr>
          <a:lstStyle/>
          <a:p>
            <a:pPr algn="ctr"/>
            <a:r>
              <a:rPr lang="en-US" sz="2000" i="1" dirty="0" smtClean="0">
                <a:solidFill>
                  <a:schemeClr val="bg1"/>
                </a:solidFill>
                <a:latin typeface="Franklin Gothic Demi" pitchFamily="34" charset="0"/>
              </a:rPr>
              <a:t>The power supply supplies DC power to other modules that plug into the rack</a:t>
            </a:r>
            <a:endParaRPr lang="en-US" sz="2000" i="1" dirty="0">
              <a:solidFill>
                <a:schemeClr val="bg1"/>
              </a:solidFill>
              <a:latin typeface="Franklin Gothic Demi"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33400" y="1524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Architecture of </a:t>
            </a:r>
            <a:r>
              <a:rPr lang="hr-BA" sz="2400" dirty="0" smtClean="0">
                <a:solidFill>
                  <a:schemeClr val="bg1"/>
                </a:solidFill>
                <a:effectLst/>
                <a:latin typeface="Arial" pitchFamily="34" charset="0"/>
                <a:cs typeface="Arial" pitchFamily="34" charset="0"/>
              </a:rPr>
              <a:t>PLC</a:t>
            </a:r>
            <a:r>
              <a:rPr lang="en-US" sz="2400" dirty="0" smtClean="0">
                <a:solidFill>
                  <a:schemeClr val="bg1"/>
                </a:solidFill>
                <a:effectLst/>
                <a:latin typeface="Arial" pitchFamily="34" charset="0"/>
                <a:cs typeface="Arial" pitchFamily="34" charset="0"/>
              </a:rPr>
              <a:t> –modular I/O: CPU </a:t>
            </a:r>
            <a:r>
              <a:rPr lang="en-US" sz="2400" dirty="0" err="1" smtClean="0">
                <a:solidFill>
                  <a:schemeClr val="bg1"/>
                </a:solidFill>
                <a:effectLst/>
                <a:latin typeface="Arial" pitchFamily="34" charset="0"/>
                <a:cs typeface="Arial" pitchFamily="34" charset="0"/>
              </a:rPr>
              <a:t>modul</a:t>
            </a:r>
            <a:endParaRPr lang="en-US" sz="2400" dirty="0" smtClean="0">
              <a:solidFill>
                <a:schemeClr val="bg1"/>
              </a:solidFill>
              <a:effectLst/>
              <a:latin typeface="Arial" pitchFamily="34" charset="0"/>
              <a:cs typeface="Arial" pitchFamily="34" charset="0"/>
            </a:endParaRPr>
          </a:p>
        </p:txBody>
      </p:sp>
      <p:sp>
        <p:nvSpPr>
          <p:cNvPr id="5" name="Subtitle 6"/>
          <p:cNvSpPr>
            <a:spLocks noGrp="1"/>
          </p:cNvSpPr>
          <p:nvPr>
            <p:ph type="subTitle" idx="1"/>
          </p:nvPr>
        </p:nvSpPr>
        <p:spPr>
          <a:xfrm>
            <a:off x="304800" y="914400"/>
            <a:ext cx="8610600" cy="4419600"/>
          </a:xfrm>
        </p:spPr>
        <p:txBody>
          <a:bodyPr/>
          <a:lstStyle/>
          <a:p>
            <a:pPr marR="0" algn="l">
              <a:spcAft>
                <a:spcPts val="1200"/>
              </a:spcAft>
              <a:buClr>
                <a:srgbClr val="FF0000"/>
              </a:buClr>
              <a:buFont typeface="Arial" charset="0"/>
              <a:buChar char="•"/>
            </a:pPr>
            <a:r>
              <a:rPr lang="en-US" sz="2200" dirty="0" smtClean="0">
                <a:solidFill>
                  <a:schemeClr val="bg1"/>
                </a:solidFill>
                <a:latin typeface="Franklin Gothic Demi" pitchFamily="34" charset="0"/>
              </a:rPr>
              <a:t> </a:t>
            </a:r>
            <a:r>
              <a:rPr lang="en-US" sz="2400" dirty="0" smtClean="0">
                <a:solidFill>
                  <a:schemeClr val="bg1"/>
                </a:solidFill>
                <a:latin typeface="Franklin Gothic Demi" pitchFamily="34" charset="0"/>
              </a:rPr>
              <a:t>The processor (CPU) module is the “brain” of the PLC. A typical CPU module usually consists of a microprocessor for </a:t>
            </a:r>
            <a:r>
              <a:rPr lang="en-US" sz="2400" dirty="0" err="1" smtClean="0">
                <a:solidFill>
                  <a:schemeClr val="bg1"/>
                </a:solidFill>
                <a:latin typeface="Franklin Gothic Demi" pitchFamily="34" charset="0"/>
              </a:rPr>
              <a:t>impleme-nting</a:t>
            </a:r>
            <a:r>
              <a:rPr lang="en-US" sz="2400" dirty="0" smtClean="0">
                <a:solidFill>
                  <a:schemeClr val="bg1"/>
                </a:solidFill>
                <a:latin typeface="Franklin Gothic Demi" pitchFamily="34" charset="0"/>
              </a:rPr>
              <a:t> the logic and controlling the communications among the modules.</a:t>
            </a:r>
          </a:p>
          <a:p>
            <a:pPr marR="0" algn="l">
              <a:spcAft>
                <a:spcPts val="1200"/>
              </a:spcAft>
              <a:buClr>
                <a:srgbClr val="FF0000"/>
              </a:buClr>
              <a:buFont typeface="Arial" charset="0"/>
              <a:buChar char="•"/>
            </a:pPr>
            <a:r>
              <a:rPr lang="en-US" sz="2400" dirty="0" smtClean="0">
                <a:solidFill>
                  <a:schemeClr val="bg1"/>
                </a:solidFill>
                <a:latin typeface="Franklin Gothic Demi" pitchFamily="34" charset="0"/>
              </a:rPr>
              <a:t> The processor requires memory for storing the results of the logical operations performed by the microprocessor. Memory is also required for the program EPROM or EEPROM plus RAM</a:t>
            </a:r>
          </a:p>
          <a:p>
            <a:pPr marR="0" algn="l">
              <a:spcAft>
                <a:spcPts val="1200"/>
              </a:spcAft>
              <a:buClr>
                <a:srgbClr val="FF0000"/>
              </a:buClr>
              <a:buFont typeface="Arial" charset="0"/>
              <a:buChar char="•"/>
            </a:pPr>
            <a:r>
              <a:rPr lang="en-US" sz="2400" dirty="0" smtClean="0">
                <a:solidFill>
                  <a:schemeClr val="bg1"/>
                </a:solidFill>
                <a:latin typeface="Franklin Gothic Demi" pitchFamily="34" charset="0"/>
              </a:rPr>
              <a:t>The CPU controls all PLC activity and is designed so that the user can enter the desired program in relay ladder logic.</a:t>
            </a:r>
          </a:p>
          <a:p>
            <a:pPr marR="0" algn="l">
              <a:spcAft>
                <a:spcPts val="1200"/>
              </a:spcAft>
              <a:buClr>
                <a:srgbClr val="FF0000"/>
              </a:buClr>
              <a:buFont typeface="Arial" charset="0"/>
              <a:buChar char="•"/>
            </a:pPr>
            <a:r>
              <a:rPr lang="en-US" sz="2400" dirty="0" smtClean="0">
                <a:solidFill>
                  <a:schemeClr val="bg1"/>
                </a:solidFill>
                <a:latin typeface="Franklin Gothic Demi" pitchFamily="34" charset="0"/>
              </a:rPr>
              <a:t> The PLC program is executed as part of a repetitive process referred to as a scan cycle</a:t>
            </a:r>
          </a:p>
          <a:p>
            <a:pPr marR="0" algn="l">
              <a:spcAft>
                <a:spcPts val="1200"/>
              </a:spcAft>
              <a:buClr>
                <a:srgbClr val="FF0000"/>
              </a:buClr>
              <a:buFont typeface="Arial" charset="0"/>
              <a:buChar char="•"/>
            </a:pPr>
            <a:r>
              <a:rPr lang="en-US" sz="2400" dirty="0" smtClean="0">
                <a:solidFill>
                  <a:schemeClr val="bg1"/>
                </a:solidFill>
                <a:latin typeface="Franklin Gothic Demi" pitchFamily="34" charset="0"/>
              </a:rPr>
              <a:t> This process is repeated continuously as long as the PLC is in the run mode</a:t>
            </a:r>
            <a:endParaRPr lang="hr-BA" sz="2400" dirty="0" smtClean="0">
              <a:solidFill>
                <a:schemeClr val="bg1"/>
              </a:solidFill>
              <a:latin typeface="Franklin Gothic Demi"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33400" y="152400"/>
            <a:ext cx="7851648" cy="533400"/>
          </a:xfrm>
        </p:spPr>
        <p:txBody>
          <a:bodyPr>
            <a:noAutofit/>
          </a:bodyPr>
          <a:lstStyle/>
          <a:p>
            <a:pPr algn="ctr" fontAlgn="auto">
              <a:spcAft>
                <a:spcPts val="0"/>
              </a:spcAft>
              <a:defRPr/>
            </a:pPr>
            <a:r>
              <a:rPr lang="hr-BA" sz="2400" dirty="0" smtClean="0">
                <a:solidFill>
                  <a:schemeClr val="bg1"/>
                </a:solidFill>
                <a:effectLst/>
                <a:latin typeface="Arial" pitchFamily="34" charset="0"/>
                <a:cs typeface="Arial" pitchFamily="34" charset="0"/>
              </a:rPr>
              <a:t>PLC</a:t>
            </a:r>
            <a:r>
              <a:rPr lang="en-US" sz="2400" dirty="0" smtClean="0">
                <a:solidFill>
                  <a:schemeClr val="bg1"/>
                </a:solidFill>
                <a:effectLst/>
                <a:latin typeface="Arial" pitchFamily="34" charset="0"/>
                <a:cs typeface="Arial" pitchFamily="34" charset="0"/>
              </a:rPr>
              <a:t> – scan cycle</a:t>
            </a:r>
          </a:p>
        </p:txBody>
      </p:sp>
      <p:pic>
        <p:nvPicPr>
          <p:cNvPr id="60418" name="Picture 2"/>
          <p:cNvPicPr>
            <a:picLocks noChangeAspect="1" noChangeArrowheads="1"/>
          </p:cNvPicPr>
          <p:nvPr/>
        </p:nvPicPr>
        <p:blipFill>
          <a:blip r:embed="rId2"/>
          <a:srcRect/>
          <a:stretch>
            <a:fillRect/>
          </a:stretch>
        </p:blipFill>
        <p:spPr bwMode="auto">
          <a:xfrm>
            <a:off x="1779335" y="914400"/>
            <a:ext cx="5307265" cy="5181600"/>
          </a:xfrm>
          <a:prstGeom prst="rect">
            <a:avLst/>
          </a:prstGeom>
          <a:noFill/>
          <a:ln w="9525">
            <a:noFill/>
            <a:miter lim="800000"/>
            <a:headEnd/>
            <a:tailEnd/>
          </a:ln>
          <a:effectLst/>
        </p:spPr>
      </p:pic>
      <p:sp>
        <p:nvSpPr>
          <p:cNvPr id="7" name="Rectangle 9"/>
          <p:cNvSpPr>
            <a:spLocks noChangeArrowheads="1"/>
          </p:cNvSpPr>
          <p:nvPr/>
        </p:nvSpPr>
        <p:spPr bwMode="auto">
          <a:xfrm>
            <a:off x="228600" y="6172200"/>
            <a:ext cx="8686800" cy="400110"/>
          </a:xfrm>
          <a:prstGeom prst="rect">
            <a:avLst/>
          </a:prstGeom>
          <a:noFill/>
          <a:ln w="9525">
            <a:noFill/>
            <a:miter lim="800000"/>
            <a:headEnd/>
            <a:tailEnd/>
          </a:ln>
        </p:spPr>
        <p:txBody>
          <a:bodyPr wrap="square">
            <a:spAutoFit/>
          </a:bodyPr>
          <a:lstStyle/>
          <a:p>
            <a:pPr algn="ctr"/>
            <a:r>
              <a:rPr lang="en-US" sz="2000" i="1" dirty="0" smtClean="0">
                <a:solidFill>
                  <a:schemeClr val="bg1"/>
                </a:solidFill>
                <a:latin typeface="Franklin Gothic Demi" pitchFamily="34" charset="0"/>
              </a:rPr>
              <a:t>Typical PLC scan cycle</a:t>
            </a:r>
            <a:endParaRPr lang="en-US" sz="2000" i="1" dirty="0">
              <a:solidFill>
                <a:schemeClr val="bg1"/>
              </a:solidFill>
              <a:latin typeface="Franklin Gothic Demi"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33400" y="1524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Architecture of </a:t>
            </a:r>
            <a:r>
              <a:rPr lang="hr-BA" sz="2400" dirty="0" smtClean="0">
                <a:solidFill>
                  <a:schemeClr val="bg1"/>
                </a:solidFill>
                <a:effectLst/>
                <a:latin typeface="Arial" pitchFamily="34" charset="0"/>
                <a:cs typeface="Arial" pitchFamily="34" charset="0"/>
              </a:rPr>
              <a:t>PLC</a:t>
            </a:r>
            <a:r>
              <a:rPr lang="en-US" sz="2400" dirty="0" smtClean="0">
                <a:solidFill>
                  <a:schemeClr val="bg1"/>
                </a:solidFill>
                <a:effectLst/>
                <a:latin typeface="Arial" pitchFamily="34" charset="0"/>
                <a:cs typeface="Arial" pitchFamily="34" charset="0"/>
              </a:rPr>
              <a:t> –modular I/O</a:t>
            </a:r>
          </a:p>
        </p:txBody>
      </p:sp>
      <p:sp>
        <p:nvSpPr>
          <p:cNvPr id="5" name="Rectangle 9"/>
          <p:cNvSpPr>
            <a:spLocks noChangeArrowheads="1"/>
          </p:cNvSpPr>
          <p:nvPr/>
        </p:nvSpPr>
        <p:spPr bwMode="auto">
          <a:xfrm>
            <a:off x="228600" y="6172200"/>
            <a:ext cx="8686800" cy="400110"/>
          </a:xfrm>
          <a:prstGeom prst="rect">
            <a:avLst/>
          </a:prstGeom>
          <a:noFill/>
          <a:ln w="9525">
            <a:noFill/>
            <a:miter lim="800000"/>
            <a:headEnd/>
            <a:tailEnd/>
          </a:ln>
        </p:spPr>
        <p:txBody>
          <a:bodyPr wrap="square">
            <a:spAutoFit/>
          </a:bodyPr>
          <a:lstStyle/>
          <a:p>
            <a:pPr algn="ctr"/>
            <a:r>
              <a:rPr lang="en-US" sz="2000" i="1" dirty="0" smtClean="0">
                <a:solidFill>
                  <a:schemeClr val="bg1"/>
                </a:solidFill>
                <a:latin typeface="Franklin Gothic Demi" pitchFamily="34" charset="0"/>
              </a:rPr>
              <a:t>Typical PLC processor modules</a:t>
            </a:r>
            <a:endParaRPr lang="en-US" sz="2000" i="1" dirty="0">
              <a:solidFill>
                <a:schemeClr val="bg1"/>
              </a:solidFill>
              <a:latin typeface="Franklin Gothic Demi" pitchFamily="34" charset="0"/>
            </a:endParaRPr>
          </a:p>
        </p:txBody>
      </p:sp>
      <p:pic>
        <p:nvPicPr>
          <p:cNvPr id="59394" name="Picture 2"/>
          <p:cNvPicPr>
            <a:picLocks noChangeAspect="1" noChangeArrowheads="1"/>
          </p:cNvPicPr>
          <p:nvPr/>
        </p:nvPicPr>
        <p:blipFill>
          <a:blip r:embed="rId2"/>
          <a:srcRect/>
          <a:stretch>
            <a:fillRect/>
          </a:stretch>
        </p:blipFill>
        <p:spPr bwMode="auto">
          <a:xfrm>
            <a:off x="974820" y="914401"/>
            <a:ext cx="7102380" cy="496490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33400" y="1524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Architecture of </a:t>
            </a:r>
            <a:r>
              <a:rPr lang="hr-BA" sz="2400" dirty="0" smtClean="0">
                <a:solidFill>
                  <a:schemeClr val="bg1"/>
                </a:solidFill>
                <a:effectLst/>
                <a:latin typeface="Arial" pitchFamily="34" charset="0"/>
                <a:cs typeface="Arial" pitchFamily="34" charset="0"/>
              </a:rPr>
              <a:t>PLC</a:t>
            </a:r>
            <a:r>
              <a:rPr lang="en-US" sz="2400" dirty="0" smtClean="0">
                <a:solidFill>
                  <a:schemeClr val="bg1"/>
                </a:solidFill>
                <a:effectLst/>
                <a:latin typeface="Arial" pitchFamily="34" charset="0"/>
                <a:cs typeface="Arial" pitchFamily="34" charset="0"/>
              </a:rPr>
              <a:t> –I/O modules</a:t>
            </a:r>
          </a:p>
        </p:txBody>
      </p:sp>
      <p:sp>
        <p:nvSpPr>
          <p:cNvPr id="5" name="Subtitle 6"/>
          <p:cNvSpPr>
            <a:spLocks noGrp="1"/>
          </p:cNvSpPr>
          <p:nvPr>
            <p:ph type="subTitle" idx="1"/>
          </p:nvPr>
        </p:nvSpPr>
        <p:spPr>
          <a:xfrm>
            <a:off x="304800" y="1371600"/>
            <a:ext cx="8610600" cy="4419600"/>
          </a:xfrm>
        </p:spPr>
        <p:txBody>
          <a:bodyPr/>
          <a:lstStyle/>
          <a:p>
            <a:pPr marR="0" algn="l">
              <a:spcBef>
                <a:spcPts val="0"/>
              </a:spcBef>
              <a:spcAft>
                <a:spcPts val="1200"/>
              </a:spcAft>
              <a:buClr>
                <a:srgbClr val="FF0000"/>
              </a:buClr>
              <a:buFont typeface="Arial" charset="0"/>
              <a:buChar char="•"/>
            </a:pPr>
            <a:r>
              <a:rPr lang="en-US" sz="2200" dirty="0" smtClean="0">
                <a:solidFill>
                  <a:schemeClr val="bg1"/>
                </a:solidFill>
                <a:latin typeface="Franklin Gothic Demi" pitchFamily="34" charset="0"/>
              </a:rPr>
              <a:t> </a:t>
            </a:r>
            <a:r>
              <a:rPr lang="en-US" sz="2400" dirty="0" smtClean="0">
                <a:solidFill>
                  <a:schemeClr val="bg1"/>
                </a:solidFill>
                <a:latin typeface="Franklin Gothic Demi" pitchFamily="34" charset="0"/>
              </a:rPr>
              <a:t>The I/O system forms the interface by which field devices are connected to the controller</a:t>
            </a:r>
          </a:p>
          <a:p>
            <a:pPr marR="0" algn="l">
              <a:spcBef>
                <a:spcPts val="0"/>
              </a:spcBef>
              <a:spcAft>
                <a:spcPts val="1200"/>
              </a:spcAft>
              <a:buClr>
                <a:srgbClr val="FF0000"/>
              </a:buClr>
              <a:buFont typeface="Arial" charset="0"/>
              <a:buChar char="•"/>
            </a:pPr>
            <a:r>
              <a:rPr lang="en-US" sz="2400" dirty="0" smtClean="0">
                <a:solidFill>
                  <a:schemeClr val="bg1"/>
                </a:solidFill>
                <a:latin typeface="Franklin Gothic Demi" pitchFamily="34" charset="0"/>
              </a:rPr>
              <a:t> Input devices such as pushbuttons, limit switches, and sensors are hardwired to the </a:t>
            </a:r>
            <a:r>
              <a:rPr lang="en-US" sz="2400" dirty="0" smtClean="0">
                <a:solidFill>
                  <a:srgbClr val="FF0000"/>
                </a:solidFill>
                <a:latin typeface="Franklin Gothic Demi" pitchFamily="34" charset="0"/>
              </a:rPr>
              <a:t>input terminals –input modules</a:t>
            </a:r>
          </a:p>
          <a:p>
            <a:pPr marR="0" algn="l">
              <a:spcBef>
                <a:spcPts val="0"/>
              </a:spcBef>
              <a:spcAft>
                <a:spcPts val="1200"/>
              </a:spcAft>
              <a:buClr>
                <a:srgbClr val="FF0000"/>
              </a:buClr>
              <a:buFont typeface="Arial" charset="0"/>
              <a:buChar char="•"/>
            </a:pPr>
            <a:r>
              <a:rPr lang="en-US" sz="2400" dirty="0" smtClean="0">
                <a:solidFill>
                  <a:schemeClr val="bg1"/>
                </a:solidFill>
                <a:latin typeface="Franklin Gothic Demi" pitchFamily="34" charset="0"/>
              </a:rPr>
              <a:t> Output devices such as small motors, motor starters, solenoid valves, and indicator lights are hardwired to the </a:t>
            </a:r>
            <a:r>
              <a:rPr lang="en-US" sz="2400" dirty="0" smtClean="0">
                <a:solidFill>
                  <a:srgbClr val="FF0000"/>
                </a:solidFill>
                <a:latin typeface="Franklin Gothic Demi" pitchFamily="34" charset="0"/>
              </a:rPr>
              <a:t>output terminals – output modules</a:t>
            </a:r>
            <a:r>
              <a:rPr lang="en-US" sz="2400" dirty="0" smtClean="0">
                <a:solidFill>
                  <a:schemeClr val="bg1"/>
                </a:solidFill>
                <a:latin typeface="Franklin Gothic Demi" pitchFamily="34" charset="0"/>
              </a:rPr>
              <a:t> </a:t>
            </a:r>
          </a:p>
          <a:p>
            <a:pPr marR="0" algn="l">
              <a:spcBef>
                <a:spcPts val="0"/>
              </a:spcBef>
              <a:spcAft>
                <a:spcPts val="1200"/>
              </a:spcAft>
              <a:buClr>
                <a:srgbClr val="FF0000"/>
              </a:buClr>
              <a:buFont typeface="Arial" charset="0"/>
              <a:buChar char="•"/>
            </a:pPr>
            <a:r>
              <a:rPr lang="en-US" sz="2400" dirty="0" smtClean="0">
                <a:solidFill>
                  <a:schemeClr val="bg1"/>
                </a:solidFill>
                <a:latin typeface="Franklin Gothic Demi" pitchFamily="34" charset="0"/>
              </a:rPr>
              <a:t> To electrically isolate the internal components from the input and output terminals, PLCs commonly employ an optical isolator (</a:t>
            </a:r>
            <a:r>
              <a:rPr lang="en-US" sz="2400" dirty="0" err="1" smtClean="0">
                <a:solidFill>
                  <a:schemeClr val="bg1"/>
                </a:solidFill>
                <a:latin typeface="Franklin Gothic Demi" pitchFamily="34" charset="0"/>
              </a:rPr>
              <a:t>optocoupler</a:t>
            </a:r>
            <a:r>
              <a:rPr lang="en-US" sz="2400" dirty="0" smtClean="0">
                <a:solidFill>
                  <a:schemeClr val="bg1"/>
                </a:solidFill>
                <a:latin typeface="Franklin Gothic Demi" pitchFamily="34" charset="0"/>
              </a:rPr>
              <a:t>), which uses light to couple the circuits together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33400" y="152400"/>
            <a:ext cx="7851648" cy="4572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What is connected on input and output modules?</a:t>
            </a:r>
          </a:p>
        </p:txBody>
      </p:sp>
      <p:pic>
        <p:nvPicPr>
          <p:cNvPr id="16387" name="Picture 2"/>
          <p:cNvPicPr>
            <a:picLocks noChangeAspect="1" noChangeArrowheads="1"/>
          </p:cNvPicPr>
          <p:nvPr/>
        </p:nvPicPr>
        <p:blipFill>
          <a:blip r:embed="rId2"/>
          <a:srcRect/>
          <a:stretch>
            <a:fillRect/>
          </a:stretch>
        </p:blipFill>
        <p:spPr bwMode="auto">
          <a:xfrm>
            <a:off x="2895600" y="1447800"/>
            <a:ext cx="5705475" cy="4343400"/>
          </a:xfrm>
          <a:prstGeom prst="rect">
            <a:avLst/>
          </a:prstGeom>
          <a:noFill/>
          <a:ln w="9525">
            <a:noFill/>
            <a:miter lim="800000"/>
            <a:headEnd/>
            <a:tailEnd/>
          </a:ln>
        </p:spPr>
      </p:pic>
      <p:sp>
        <p:nvSpPr>
          <p:cNvPr id="11" name="Freeform 10"/>
          <p:cNvSpPr/>
          <p:nvPr/>
        </p:nvSpPr>
        <p:spPr>
          <a:xfrm>
            <a:off x="2860675" y="1371600"/>
            <a:ext cx="5897563" cy="3046413"/>
          </a:xfrm>
          <a:custGeom>
            <a:avLst/>
            <a:gdLst>
              <a:gd name="connsiteX0" fmla="*/ 2863932 w 5898078"/>
              <a:gd name="connsiteY0" fmla="*/ 118753 h 3046021"/>
              <a:gd name="connsiteX1" fmla="*/ 880753 w 5898078"/>
              <a:gd name="connsiteY1" fmla="*/ 225631 h 3046021"/>
              <a:gd name="connsiteX2" fmla="*/ 251361 w 5898078"/>
              <a:gd name="connsiteY2" fmla="*/ 950026 h 3046021"/>
              <a:gd name="connsiteX3" fmla="*/ 227610 w 5898078"/>
              <a:gd name="connsiteY3" fmla="*/ 1971304 h 3046021"/>
              <a:gd name="connsiteX4" fmla="*/ 1617023 w 5898078"/>
              <a:gd name="connsiteY4" fmla="*/ 2090057 h 3046021"/>
              <a:gd name="connsiteX5" fmla="*/ 2163288 w 5898078"/>
              <a:gd name="connsiteY5" fmla="*/ 1603169 h 3046021"/>
              <a:gd name="connsiteX6" fmla="*/ 3422073 w 5898078"/>
              <a:gd name="connsiteY6" fmla="*/ 1520042 h 3046021"/>
              <a:gd name="connsiteX7" fmla="*/ 4003964 w 5898078"/>
              <a:gd name="connsiteY7" fmla="*/ 2612571 h 3046021"/>
              <a:gd name="connsiteX8" fmla="*/ 5191496 w 5898078"/>
              <a:gd name="connsiteY8" fmla="*/ 2766951 h 3046021"/>
              <a:gd name="connsiteX9" fmla="*/ 5512130 w 5898078"/>
              <a:gd name="connsiteY9" fmla="*/ 938151 h 3046021"/>
              <a:gd name="connsiteX10" fmla="*/ 2863932 w 5898078"/>
              <a:gd name="connsiteY10" fmla="*/ 118753 h 304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98078" h="3046021">
                <a:moveTo>
                  <a:pt x="2863932" y="118753"/>
                </a:moveTo>
                <a:cubicBezTo>
                  <a:pt x="2092036" y="0"/>
                  <a:pt x="1316182" y="87086"/>
                  <a:pt x="880753" y="225631"/>
                </a:cubicBezTo>
                <a:cubicBezTo>
                  <a:pt x="445325" y="364177"/>
                  <a:pt x="360218" y="659080"/>
                  <a:pt x="251361" y="950026"/>
                </a:cubicBezTo>
                <a:cubicBezTo>
                  <a:pt x="142504" y="1240972"/>
                  <a:pt x="0" y="1781299"/>
                  <a:pt x="227610" y="1971304"/>
                </a:cubicBezTo>
                <a:cubicBezTo>
                  <a:pt x="455220" y="2161309"/>
                  <a:pt x="1294410" y="2151413"/>
                  <a:pt x="1617023" y="2090057"/>
                </a:cubicBezTo>
                <a:cubicBezTo>
                  <a:pt x="1939636" y="2028701"/>
                  <a:pt x="1862446" y="1698172"/>
                  <a:pt x="2163288" y="1603169"/>
                </a:cubicBezTo>
                <a:cubicBezTo>
                  <a:pt x="2464130" y="1508166"/>
                  <a:pt x="3115294" y="1351808"/>
                  <a:pt x="3422073" y="1520042"/>
                </a:cubicBezTo>
                <a:cubicBezTo>
                  <a:pt x="3728852" y="1688276"/>
                  <a:pt x="3709060" y="2404753"/>
                  <a:pt x="4003964" y="2612571"/>
                </a:cubicBezTo>
                <a:cubicBezTo>
                  <a:pt x="4298868" y="2820389"/>
                  <a:pt x="4940135" y="3046021"/>
                  <a:pt x="5191496" y="2766951"/>
                </a:cubicBezTo>
                <a:cubicBezTo>
                  <a:pt x="5442857" y="2487881"/>
                  <a:pt x="5898078" y="1383476"/>
                  <a:pt x="5512130" y="938151"/>
                </a:cubicBezTo>
                <a:cubicBezTo>
                  <a:pt x="5126182" y="492826"/>
                  <a:pt x="3635828" y="237506"/>
                  <a:pt x="2863932" y="118753"/>
                </a:cubicBezTo>
                <a:close/>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Freeform 11"/>
          <p:cNvSpPr/>
          <p:nvPr/>
        </p:nvSpPr>
        <p:spPr>
          <a:xfrm>
            <a:off x="2862263" y="4002088"/>
            <a:ext cx="5672137" cy="1839912"/>
          </a:xfrm>
          <a:custGeom>
            <a:avLst/>
            <a:gdLst>
              <a:gd name="connsiteX0" fmla="*/ 700644 w 5672447"/>
              <a:gd name="connsiteY0" fmla="*/ 65315 h 1840675"/>
              <a:gd name="connsiteX1" fmla="*/ 154379 w 5672447"/>
              <a:gd name="connsiteY1" fmla="*/ 397824 h 1840675"/>
              <a:gd name="connsiteX2" fmla="*/ 261257 w 5672447"/>
              <a:gd name="connsiteY2" fmla="*/ 1419102 h 1840675"/>
              <a:gd name="connsiteX3" fmla="*/ 1721922 w 5672447"/>
              <a:gd name="connsiteY3" fmla="*/ 1656608 h 1840675"/>
              <a:gd name="connsiteX4" fmla="*/ 5094515 w 5672447"/>
              <a:gd name="connsiteY4" fmla="*/ 1656608 h 1840675"/>
              <a:gd name="connsiteX5" fmla="*/ 5189517 w 5672447"/>
              <a:gd name="connsiteY5" fmla="*/ 552203 h 1840675"/>
              <a:gd name="connsiteX6" fmla="*/ 4310743 w 5672447"/>
              <a:gd name="connsiteY6" fmla="*/ 433450 h 1840675"/>
              <a:gd name="connsiteX7" fmla="*/ 2885704 w 5672447"/>
              <a:gd name="connsiteY7" fmla="*/ 825335 h 1840675"/>
              <a:gd name="connsiteX8" fmla="*/ 1579418 w 5672447"/>
              <a:gd name="connsiteY8" fmla="*/ 124691 h 1840675"/>
              <a:gd name="connsiteX9" fmla="*/ 700644 w 5672447"/>
              <a:gd name="connsiteY9" fmla="*/ 65315 h 184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2447" h="1840675">
                <a:moveTo>
                  <a:pt x="700644" y="65315"/>
                </a:moveTo>
                <a:cubicBezTo>
                  <a:pt x="463138" y="110837"/>
                  <a:pt x="227610" y="172193"/>
                  <a:pt x="154379" y="397824"/>
                </a:cubicBezTo>
                <a:cubicBezTo>
                  <a:pt x="81148" y="623455"/>
                  <a:pt x="0" y="1209305"/>
                  <a:pt x="261257" y="1419102"/>
                </a:cubicBezTo>
                <a:cubicBezTo>
                  <a:pt x="522514" y="1628899"/>
                  <a:pt x="916379" y="1617024"/>
                  <a:pt x="1721922" y="1656608"/>
                </a:cubicBezTo>
                <a:cubicBezTo>
                  <a:pt x="2527465" y="1696192"/>
                  <a:pt x="4516583" y="1840675"/>
                  <a:pt x="5094515" y="1656608"/>
                </a:cubicBezTo>
                <a:cubicBezTo>
                  <a:pt x="5672447" y="1472541"/>
                  <a:pt x="5320146" y="756063"/>
                  <a:pt x="5189517" y="552203"/>
                </a:cubicBezTo>
                <a:cubicBezTo>
                  <a:pt x="5058888" y="348343"/>
                  <a:pt x="4694712" y="387928"/>
                  <a:pt x="4310743" y="433450"/>
                </a:cubicBezTo>
                <a:cubicBezTo>
                  <a:pt x="3926774" y="478972"/>
                  <a:pt x="3340925" y="876795"/>
                  <a:pt x="2885704" y="825335"/>
                </a:cubicBezTo>
                <a:cubicBezTo>
                  <a:pt x="2430483" y="773875"/>
                  <a:pt x="1947553" y="249382"/>
                  <a:pt x="1579418" y="124691"/>
                </a:cubicBezTo>
                <a:cubicBezTo>
                  <a:pt x="1211283" y="0"/>
                  <a:pt x="938150" y="19793"/>
                  <a:pt x="700644" y="65315"/>
                </a:cubicBezTo>
                <a:close/>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ular Callout 12"/>
          <p:cNvSpPr/>
          <p:nvPr/>
        </p:nvSpPr>
        <p:spPr>
          <a:xfrm>
            <a:off x="457200" y="1447800"/>
            <a:ext cx="1828800" cy="685800"/>
          </a:xfrm>
          <a:prstGeom prst="wedgeRectCallout">
            <a:avLst>
              <a:gd name="adj1" fmla="val 86959"/>
              <a:gd name="adj2" fmla="val 143885"/>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r-Latn-CS" dirty="0" smtClean="0">
                <a:solidFill>
                  <a:schemeClr val="bg1"/>
                </a:solidFill>
                <a:latin typeface="Franklin Gothic Demi" pitchFamily="34" charset="0"/>
              </a:rPr>
              <a:t>Output</a:t>
            </a:r>
            <a:r>
              <a:rPr lang="en-US" dirty="0" smtClean="0">
                <a:solidFill>
                  <a:schemeClr val="bg1"/>
                </a:solidFill>
                <a:latin typeface="Franklin Gothic Demi" pitchFamily="34" charset="0"/>
              </a:rPr>
              <a:t> </a:t>
            </a:r>
            <a:r>
              <a:rPr lang="en-US" dirty="0" smtClean="0">
                <a:solidFill>
                  <a:schemeClr val="bg1"/>
                </a:solidFill>
                <a:latin typeface="Franklin Gothic Demi" pitchFamily="34" charset="0"/>
              </a:rPr>
              <a:t>modules</a:t>
            </a:r>
            <a:endParaRPr lang="en-US" dirty="0">
              <a:solidFill>
                <a:schemeClr val="bg1"/>
              </a:solidFill>
              <a:latin typeface="Franklin Gothic Demi" pitchFamily="34" charset="0"/>
            </a:endParaRPr>
          </a:p>
        </p:txBody>
      </p:sp>
      <p:sp>
        <p:nvSpPr>
          <p:cNvPr id="16" name="Rectangular Callout 15"/>
          <p:cNvSpPr/>
          <p:nvPr/>
        </p:nvSpPr>
        <p:spPr>
          <a:xfrm>
            <a:off x="457200" y="3657600"/>
            <a:ext cx="1828800" cy="685800"/>
          </a:xfrm>
          <a:prstGeom prst="wedgeRectCallout">
            <a:avLst>
              <a:gd name="adj1" fmla="val 86959"/>
              <a:gd name="adj2" fmla="val 14388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r-Latn-CS" dirty="0" smtClean="0">
                <a:solidFill>
                  <a:schemeClr val="bg1"/>
                </a:solidFill>
                <a:latin typeface="Franklin Gothic Demi" pitchFamily="34" charset="0"/>
              </a:rPr>
              <a:t>Input </a:t>
            </a:r>
            <a:r>
              <a:rPr lang="en-US" dirty="0" smtClean="0">
                <a:solidFill>
                  <a:schemeClr val="bg1"/>
                </a:solidFill>
                <a:latin typeface="Franklin Gothic Demi" pitchFamily="34" charset="0"/>
              </a:rPr>
              <a:t>modules</a:t>
            </a:r>
            <a:endParaRPr lang="en-US" dirty="0">
              <a:solidFill>
                <a:schemeClr val="bg1"/>
              </a:solidFill>
              <a:latin typeface="Franklin Gothic Demi"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Architecture of </a:t>
            </a:r>
            <a:r>
              <a:rPr lang="hr-BA" sz="2400" dirty="0" smtClean="0">
                <a:solidFill>
                  <a:schemeClr val="bg1"/>
                </a:solidFill>
                <a:effectLst/>
                <a:latin typeface="Arial" pitchFamily="34" charset="0"/>
                <a:cs typeface="Arial" pitchFamily="34" charset="0"/>
              </a:rPr>
              <a:t>PLC</a:t>
            </a:r>
            <a:r>
              <a:rPr lang="en-US" sz="2400" dirty="0" smtClean="0">
                <a:solidFill>
                  <a:schemeClr val="bg1"/>
                </a:solidFill>
                <a:effectLst/>
                <a:latin typeface="Arial" pitchFamily="34" charset="0"/>
                <a:cs typeface="Arial" pitchFamily="34" charset="0"/>
              </a:rPr>
              <a:t> – I/O modules</a:t>
            </a:r>
          </a:p>
        </p:txBody>
      </p:sp>
      <p:pic>
        <p:nvPicPr>
          <p:cNvPr id="61442" name="Picture 2"/>
          <p:cNvPicPr>
            <a:picLocks noChangeAspect="1" noChangeArrowheads="1"/>
          </p:cNvPicPr>
          <p:nvPr/>
        </p:nvPicPr>
        <p:blipFill>
          <a:blip r:embed="rId2"/>
          <a:srcRect/>
          <a:stretch>
            <a:fillRect/>
          </a:stretch>
        </p:blipFill>
        <p:spPr bwMode="auto">
          <a:xfrm>
            <a:off x="228600" y="771624"/>
            <a:ext cx="3875873" cy="5334000"/>
          </a:xfrm>
          <a:prstGeom prst="rect">
            <a:avLst/>
          </a:prstGeom>
          <a:noFill/>
          <a:ln w="9525">
            <a:noFill/>
            <a:miter lim="800000"/>
            <a:headEnd/>
            <a:tailEnd/>
          </a:ln>
          <a:effectLst/>
        </p:spPr>
      </p:pic>
      <p:pic>
        <p:nvPicPr>
          <p:cNvPr id="61443" name="Picture 3"/>
          <p:cNvPicPr>
            <a:picLocks noChangeAspect="1" noChangeArrowheads="1"/>
          </p:cNvPicPr>
          <p:nvPr/>
        </p:nvPicPr>
        <p:blipFill>
          <a:blip r:embed="rId3"/>
          <a:srcRect/>
          <a:stretch>
            <a:fillRect/>
          </a:stretch>
        </p:blipFill>
        <p:spPr bwMode="auto">
          <a:xfrm>
            <a:off x="4422950" y="762000"/>
            <a:ext cx="4492450" cy="5333999"/>
          </a:xfrm>
          <a:prstGeom prst="rect">
            <a:avLst/>
          </a:prstGeom>
          <a:noFill/>
          <a:ln w="9525">
            <a:noFill/>
            <a:miter lim="800000"/>
            <a:headEnd/>
            <a:tailEnd/>
          </a:ln>
          <a:effectLst/>
        </p:spPr>
      </p:pic>
      <p:sp>
        <p:nvSpPr>
          <p:cNvPr id="7" name="Rectangle 9"/>
          <p:cNvSpPr>
            <a:spLocks noChangeArrowheads="1"/>
          </p:cNvSpPr>
          <p:nvPr/>
        </p:nvSpPr>
        <p:spPr bwMode="auto">
          <a:xfrm>
            <a:off x="228600" y="6172200"/>
            <a:ext cx="8686800" cy="400110"/>
          </a:xfrm>
          <a:prstGeom prst="rect">
            <a:avLst/>
          </a:prstGeom>
          <a:noFill/>
          <a:ln w="9525">
            <a:noFill/>
            <a:miter lim="800000"/>
            <a:headEnd/>
            <a:tailEnd/>
          </a:ln>
        </p:spPr>
        <p:txBody>
          <a:bodyPr wrap="square">
            <a:spAutoFit/>
          </a:bodyPr>
          <a:lstStyle/>
          <a:p>
            <a:pPr algn="ctr"/>
            <a:r>
              <a:rPr lang="en-US" sz="2000" i="1" dirty="0" smtClean="0">
                <a:solidFill>
                  <a:schemeClr val="bg1"/>
                </a:solidFill>
                <a:latin typeface="Franklin Gothic Demi" pitchFamily="34" charset="0"/>
              </a:rPr>
              <a:t>Typical PLC input/output (I/O) system connections</a:t>
            </a:r>
            <a:endParaRPr lang="en-US" sz="2000" i="1" dirty="0">
              <a:solidFill>
                <a:schemeClr val="bg1"/>
              </a:solidFill>
              <a:latin typeface="Franklin Gothic Demi"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Architecture of </a:t>
            </a:r>
            <a:r>
              <a:rPr lang="hr-BA" sz="2400" dirty="0" smtClean="0">
                <a:solidFill>
                  <a:schemeClr val="bg1"/>
                </a:solidFill>
                <a:effectLst/>
                <a:latin typeface="Arial" pitchFamily="34" charset="0"/>
                <a:cs typeface="Arial" pitchFamily="34" charset="0"/>
              </a:rPr>
              <a:t>PLC</a:t>
            </a:r>
            <a:r>
              <a:rPr lang="en-US" sz="2400" dirty="0" smtClean="0">
                <a:solidFill>
                  <a:schemeClr val="bg1"/>
                </a:solidFill>
                <a:effectLst/>
                <a:latin typeface="Arial" pitchFamily="34" charset="0"/>
                <a:cs typeface="Arial" pitchFamily="34" charset="0"/>
              </a:rPr>
              <a:t> – programming devices</a:t>
            </a:r>
          </a:p>
        </p:txBody>
      </p:sp>
      <p:sp>
        <p:nvSpPr>
          <p:cNvPr id="5" name="Subtitle 6"/>
          <p:cNvSpPr>
            <a:spLocks noGrp="1"/>
          </p:cNvSpPr>
          <p:nvPr>
            <p:ph type="subTitle" idx="1"/>
          </p:nvPr>
        </p:nvSpPr>
        <p:spPr>
          <a:xfrm>
            <a:off x="304800" y="838200"/>
            <a:ext cx="8610600" cy="4419600"/>
          </a:xfrm>
        </p:spPr>
        <p:txBody>
          <a:bodyPr/>
          <a:lstStyle/>
          <a:p>
            <a:pPr marR="0" algn="l">
              <a:spcBef>
                <a:spcPts val="0"/>
              </a:spcBef>
              <a:spcAft>
                <a:spcPts val="1200"/>
              </a:spcAft>
              <a:buClr>
                <a:srgbClr val="FF0000"/>
              </a:buClr>
              <a:buFont typeface="Arial" charset="0"/>
              <a:buChar char="•"/>
            </a:pPr>
            <a:r>
              <a:rPr lang="en-US" sz="2200" dirty="0" smtClean="0">
                <a:solidFill>
                  <a:schemeClr val="bg1"/>
                </a:solidFill>
                <a:latin typeface="Franklin Gothic Demi" pitchFamily="34" charset="0"/>
              </a:rPr>
              <a:t> </a:t>
            </a:r>
            <a:r>
              <a:rPr lang="en-US" sz="2400" dirty="0" smtClean="0">
                <a:solidFill>
                  <a:schemeClr val="bg1"/>
                </a:solidFill>
                <a:latin typeface="Franklin Gothic Demi" pitchFamily="34" charset="0"/>
              </a:rPr>
              <a:t>A programming device is used to enter the desired program into the memory of the processor</a:t>
            </a:r>
          </a:p>
          <a:p>
            <a:pPr marR="0" algn="l">
              <a:spcBef>
                <a:spcPts val="0"/>
              </a:spcBef>
              <a:spcAft>
                <a:spcPts val="1200"/>
              </a:spcAft>
              <a:buClr>
                <a:srgbClr val="FF0000"/>
              </a:buClr>
              <a:buFont typeface="Arial" charset="0"/>
              <a:buChar char="•"/>
            </a:pPr>
            <a:r>
              <a:rPr lang="en-US" sz="2400" dirty="0" smtClean="0">
                <a:solidFill>
                  <a:schemeClr val="bg1"/>
                </a:solidFill>
                <a:latin typeface="Franklin Gothic Demi" pitchFamily="34" charset="0"/>
              </a:rPr>
              <a:t> Ladder logic programming language is one of the most popular programming languages which uses graphic symbols to represent control algorithms (program) </a:t>
            </a:r>
          </a:p>
          <a:p>
            <a:pPr marR="0" algn="l">
              <a:spcBef>
                <a:spcPts val="0"/>
              </a:spcBef>
              <a:spcAft>
                <a:spcPts val="1200"/>
              </a:spcAft>
              <a:buClr>
                <a:srgbClr val="FF0000"/>
              </a:buClr>
              <a:buFont typeface="Arial" charset="0"/>
              <a:buChar char="•"/>
            </a:pPr>
            <a:r>
              <a:rPr lang="en-US" sz="2400" dirty="0" smtClean="0">
                <a:solidFill>
                  <a:schemeClr val="bg1"/>
                </a:solidFill>
                <a:latin typeface="Franklin Gothic Demi" pitchFamily="34" charset="0"/>
              </a:rPr>
              <a:t> A program in ladder logic is similar to a schematic for a relay control circuit and its is easy for people familiar with relay logic control to program the PLC</a:t>
            </a:r>
          </a:p>
          <a:p>
            <a:pPr marR="0" algn="l">
              <a:spcBef>
                <a:spcPts val="0"/>
              </a:spcBef>
              <a:spcAft>
                <a:spcPts val="1200"/>
              </a:spcAft>
              <a:buClr>
                <a:srgbClr val="FF0000"/>
              </a:buClr>
              <a:buFont typeface="Arial" charset="0"/>
              <a:buChar char="•"/>
            </a:pPr>
            <a:r>
              <a:rPr lang="en-US" sz="2400" dirty="0" smtClean="0">
                <a:solidFill>
                  <a:schemeClr val="bg1"/>
                </a:solidFill>
                <a:latin typeface="Franklin Gothic Demi" pitchFamily="34" charset="0"/>
              </a:rPr>
              <a:t> Hand-held programming devices are sometimes used to program small PLCs because they are inexpensive and easy to use</a:t>
            </a:r>
          </a:p>
          <a:p>
            <a:pPr marR="0" algn="l">
              <a:spcBef>
                <a:spcPts val="0"/>
              </a:spcBef>
              <a:spcAft>
                <a:spcPts val="1200"/>
              </a:spcAft>
              <a:buClr>
                <a:srgbClr val="FF0000"/>
              </a:buClr>
              <a:buFont typeface="Arial" charset="0"/>
              <a:buChar char="•"/>
            </a:pPr>
            <a:r>
              <a:rPr lang="en-US" sz="2400" dirty="0" smtClean="0">
                <a:solidFill>
                  <a:schemeClr val="bg1"/>
                </a:solidFill>
                <a:latin typeface="Franklin Gothic Demi" pitchFamily="34" charset="0"/>
              </a:rPr>
              <a:t> Both compact hand-held units and laptop computers are frequently used for troubleshooting equipment, modifying programs, and transferring programs to multiple machines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Architecture of </a:t>
            </a:r>
            <a:r>
              <a:rPr lang="hr-BA" sz="2400" dirty="0" smtClean="0">
                <a:solidFill>
                  <a:schemeClr val="bg1"/>
                </a:solidFill>
                <a:effectLst/>
                <a:latin typeface="Arial" pitchFamily="34" charset="0"/>
                <a:cs typeface="Arial" pitchFamily="34" charset="0"/>
              </a:rPr>
              <a:t>PLC</a:t>
            </a:r>
            <a:r>
              <a:rPr lang="en-US" sz="2400" dirty="0" smtClean="0">
                <a:solidFill>
                  <a:schemeClr val="bg1"/>
                </a:solidFill>
                <a:effectLst/>
                <a:latin typeface="Arial" pitchFamily="34" charset="0"/>
                <a:cs typeface="Arial" pitchFamily="34" charset="0"/>
              </a:rPr>
              <a:t> – programming devices</a:t>
            </a:r>
          </a:p>
        </p:txBody>
      </p:sp>
      <p:pic>
        <p:nvPicPr>
          <p:cNvPr id="62466" name="Picture 2"/>
          <p:cNvPicPr>
            <a:picLocks noChangeAspect="1" noChangeArrowheads="1"/>
          </p:cNvPicPr>
          <p:nvPr/>
        </p:nvPicPr>
        <p:blipFill>
          <a:blip r:embed="rId2"/>
          <a:srcRect/>
          <a:stretch>
            <a:fillRect/>
          </a:stretch>
        </p:blipFill>
        <p:spPr bwMode="auto">
          <a:xfrm>
            <a:off x="3276600" y="1143000"/>
            <a:ext cx="2666999" cy="4762498"/>
          </a:xfrm>
          <a:prstGeom prst="rect">
            <a:avLst/>
          </a:prstGeom>
          <a:noFill/>
          <a:ln w="9525">
            <a:noFill/>
            <a:miter lim="800000"/>
            <a:headEnd/>
            <a:tailEnd/>
          </a:ln>
          <a:effectLst/>
        </p:spPr>
      </p:pic>
      <p:sp>
        <p:nvSpPr>
          <p:cNvPr id="7" name="Rectangle 9"/>
          <p:cNvSpPr>
            <a:spLocks noChangeArrowheads="1"/>
          </p:cNvSpPr>
          <p:nvPr/>
        </p:nvSpPr>
        <p:spPr bwMode="auto">
          <a:xfrm>
            <a:off x="228600" y="6172200"/>
            <a:ext cx="8686800" cy="400110"/>
          </a:xfrm>
          <a:prstGeom prst="rect">
            <a:avLst/>
          </a:prstGeom>
          <a:noFill/>
          <a:ln w="9525">
            <a:noFill/>
            <a:miter lim="800000"/>
            <a:headEnd/>
            <a:tailEnd/>
          </a:ln>
        </p:spPr>
        <p:txBody>
          <a:bodyPr wrap="square">
            <a:spAutoFit/>
          </a:bodyPr>
          <a:lstStyle/>
          <a:p>
            <a:pPr algn="ctr"/>
            <a:r>
              <a:rPr lang="en-US" sz="2000" i="1" dirty="0" smtClean="0">
                <a:solidFill>
                  <a:schemeClr val="bg1"/>
                </a:solidFill>
                <a:latin typeface="Franklin Gothic Demi" pitchFamily="34" charset="0"/>
              </a:rPr>
              <a:t>Typical hand-held programming device</a:t>
            </a:r>
            <a:endParaRPr lang="en-US" sz="2000" i="1" dirty="0">
              <a:solidFill>
                <a:schemeClr val="bg1"/>
              </a:solidFill>
              <a:latin typeface="Franklin Gothic Demi"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6"/>
          <p:cNvSpPr>
            <a:spLocks noGrp="1"/>
          </p:cNvSpPr>
          <p:nvPr>
            <p:ph type="subTitle" idx="1"/>
          </p:nvPr>
        </p:nvSpPr>
        <p:spPr>
          <a:xfrm>
            <a:off x="304800" y="1066800"/>
            <a:ext cx="8610600" cy="4800600"/>
          </a:xfrm>
        </p:spPr>
        <p:txBody>
          <a:bodyPr/>
          <a:lstStyle/>
          <a:p>
            <a:pPr marR="0" algn="l">
              <a:spcBef>
                <a:spcPts val="0"/>
              </a:spcBef>
              <a:spcAft>
                <a:spcPts val="1200"/>
              </a:spcAft>
              <a:buClr>
                <a:srgbClr val="FF0000"/>
              </a:buClr>
              <a:buFont typeface="Arial" charset="0"/>
              <a:buChar char="•"/>
            </a:pPr>
            <a:r>
              <a:rPr lang="en-US" sz="2200" dirty="0" smtClean="0">
                <a:solidFill>
                  <a:schemeClr val="bg1"/>
                </a:solidFill>
                <a:latin typeface="Franklin Gothic Demi" pitchFamily="34" charset="0"/>
              </a:rPr>
              <a:t> </a:t>
            </a:r>
            <a:r>
              <a:rPr lang="en-US" sz="2400" dirty="0" smtClean="0">
                <a:solidFill>
                  <a:schemeClr val="bg1"/>
                </a:solidFill>
                <a:latin typeface="Franklin Gothic Demi" pitchFamily="34" charset="0"/>
              </a:rPr>
              <a:t>A personal computer (PC) is the most commonly used as programming device</a:t>
            </a:r>
          </a:p>
          <a:p>
            <a:pPr marR="0" algn="l">
              <a:spcBef>
                <a:spcPts val="0"/>
              </a:spcBef>
              <a:spcAft>
                <a:spcPts val="1200"/>
              </a:spcAft>
              <a:buClr>
                <a:srgbClr val="FF0000"/>
              </a:buClr>
              <a:buFont typeface="Arial" charset="0"/>
              <a:buChar char="•"/>
            </a:pPr>
            <a:r>
              <a:rPr lang="en-US" sz="2400" dirty="0" smtClean="0">
                <a:solidFill>
                  <a:schemeClr val="bg1"/>
                </a:solidFill>
                <a:latin typeface="Franklin Gothic Demi" pitchFamily="34" charset="0"/>
              </a:rPr>
              <a:t> Most brands of PLCs have software available so that a PC can be used as the programming device</a:t>
            </a:r>
          </a:p>
          <a:p>
            <a:pPr marR="0" algn="l">
              <a:spcBef>
                <a:spcPts val="0"/>
              </a:spcBef>
              <a:spcAft>
                <a:spcPts val="1200"/>
              </a:spcAft>
              <a:buClr>
                <a:srgbClr val="FF0000"/>
              </a:buClr>
              <a:buFont typeface="Arial" charset="0"/>
              <a:buChar char="•"/>
            </a:pPr>
            <a:r>
              <a:rPr lang="en-US" sz="2400" dirty="0" smtClean="0">
                <a:solidFill>
                  <a:schemeClr val="bg1"/>
                </a:solidFill>
                <a:latin typeface="Franklin Gothic Demi" pitchFamily="34" charset="0"/>
              </a:rPr>
              <a:t> This software allows users to create, edit, document, store, and troubleshoot ladder logic programs </a:t>
            </a:r>
          </a:p>
          <a:p>
            <a:pPr marR="0" algn="l">
              <a:spcBef>
                <a:spcPts val="0"/>
              </a:spcBef>
              <a:spcAft>
                <a:spcPts val="1200"/>
              </a:spcAft>
              <a:buClr>
                <a:srgbClr val="FF0000"/>
              </a:buClr>
              <a:buFont typeface="Arial" charset="0"/>
              <a:buChar char="•"/>
            </a:pPr>
            <a:r>
              <a:rPr lang="en-US" sz="2400" dirty="0" smtClean="0">
                <a:solidFill>
                  <a:schemeClr val="bg1"/>
                </a:solidFill>
                <a:latin typeface="Franklin Gothic Demi" pitchFamily="34" charset="0"/>
              </a:rPr>
              <a:t> The computer monitor is able to display more logic on the screen than can hand-held types, thus simplifying the interpretation of the program</a:t>
            </a:r>
          </a:p>
          <a:p>
            <a:pPr marR="0" algn="l">
              <a:spcBef>
                <a:spcPts val="0"/>
              </a:spcBef>
              <a:spcAft>
                <a:spcPts val="1200"/>
              </a:spcAft>
              <a:buClr>
                <a:srgbClr val="FF0000"/>
              </a:buClr>
              <a:buFont typeface="Arial" charset="0"/>
              <a:buChar char="•"/>
            </a:pPr>
            <a:r>
              <a:rPr lang="en-US" sz="2400" dirty="0" smtClean="0">
                <a:solidFill>
                  <a:schemeClr val="bg1"/>
                </a:solidFill>
                <a:latin typeface="Franklin Gothic Demi" pitchFamily="34" charset="0"/>
              </a:rPr>
              <a:t> The personal computer communicates with the PLC processor via a serial or parallel data communications link, or Ethernet</a:t>
            </a:r>
          </a:p>
        </p:txBody>
      </p:sp>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Architecture of </a:t>
            </a:r>
            <a:r>
              <a:rPr lang="hr-BA" sz="2400" dirty="0" smtClean="0">
                <a:solidFill>
                  <a:schemeClr val="bg1"/>
                </a:solidFill>
                <a:effectLst/>
                <a:latin typeface="Arial" pitchFamily="34" charset="0"/>
                <a:cs typeface="Arial" pitchFamily="34" charset="0"/>
              </a:rPr>
              <a:t>PLC</a:t>
            </a:r>
            <a:r>
              <a:rPr lang="en-US" sz="2400" dirty="0" smtClean="0">
                <a:solidFill>
                  <a:schemeClr val="bg1"/>
                </a:solidFill>
                <a:effectLst/>
                <a:latin typeface="Arial" pitchFamily="34" charset="0"/>
                <a:cs typeface="Arial" pitchFamily="34" charset="0"/>
              </a:rPr>
              <a:t> – programming devices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33400" y="76200"/>
            <a:ext cx="7851648" cy="838200"/>
          </a:xfrm>
        </p:spPr>
        <p:txBody>
          <a:bodyPr>
            <a:noAutofit/>
          </a:bodyPr>
          <a:lstStyle/>
          <a:p>
            <a:pPr algn="ctr" fontAlgn="auto">
              <a:spcAft>
                <a:spcPts val="0"/>
              </a:spcAft>
              <a:defRPr/>
            </a:pPr>
            <a:r>
              <a:rPr lang="en-US" sz="2400" dirty="0" err="1" smtClean="0">
                <a:solidFill>
                  <a:schemeClr val="bg1"/>
                </a:solidFill>
                <a:effectLst/>
                <a:latin typeface="Arial" pitchFamily="34" charset="0"/>
                <a:cs typeface="Arial" pitchFamily="34" charset="0"/>
              </a:rPr>
              <a:t>Uvod</a:t>
            </a:r>
            <a:r>
              <a:rPr lang="en-US" sz="2400" dirty="0" smtClean="0">
                <a:solidFill>
                  <a:schemeClr val="bg1"/>
                </a:solidFill>
                <a:effectLst/>
                <a:latin typeface="Arial" pitchFamily="34" charset="0"/>
                <a:cs typeface="Arial" pitchFamily="34" charset="0"/>
              </a:rPr>
              <a:t> u PLC</a:t>
            </a:r>
          </a:p>
        </p:txBody>
      </p:sp>
      <p:sp>
        <p:nvSpPr>
          <p:cNvPr id="7" name="Subtitle 6"/>
          <p:cNvSpPr>
            <a:spLocks noGrp="1"/>
          </p:cNvSpPr>
          <p:nvPr>
            <p:ph type="subTitle" idx="1"/>
          </p:nvPr>
        </p:nvSpPr>
        <p:spPr>
          <a:xfrm>
            <a:off x="304800" y="1219200"/>
            <a:ext cx="8610600" cy="5410200"/>
          </a:xfrm>
        </p:spPr>
        <p:txBody>
          <a:bodyPr>
            <a:normAutofit/>
          </a:bodyPr>
          <a:lstStyle/>
          <a:p>
            <a:pPr marR="0" indent="395288" algn="l">
              <a:spcAft>
                <a:spcPts val="600"/>
              </a:spcAft>
              <a:buClr>
                <a:srgbClr val="FF0000"/>
              </a:buClr>
              <a:buFont typeface="Arial" charset="0"/>
              <a:buChar char="•"/>
            </a:pPr>
            <a:r>
              <a:rPr lang="en-US" sz="2800" smtClean="0">
                <a:solidFill>
                  <a:schemeClr val="bg1"/>
                </a:solidFill>
                <a:latin typeface="Franklin Gothic Demi" pitchFamily="34" charset="0"/>
              </a:rPr>
              <a:t>PLC </a:t>
            </a:r>
            <a:r>
              <a:rPr lang="hr-BA" sz="2800" smtClean="0">
                <a:solidFill>
                  <a:schemeClr val="bg1"/>
                </a:solidFill>
                <a:latin typeface="Franklin Gothic Demi" pitchFamily="34" charset="0"/>
              </a:rPr>
              <a:t>imaju više definicija izdvojićemo jednu:</a:t>
            </a:r>
          </a:p>
          <a:p>
            <a:pPr marR="0" indent="395288" algn="l">
              <a:spcAft>
                <a:spcPts val="600"/>
              </a:spcAft>
              <a:buClr>
                <a:srgbClr val="FF0000"/>
              </a:buClr>
              <a:buFont typeface="Arial" charset="0"/>
              <a:buChar char="•"/>
            </a:pPr>
            <a:endParaRPr lang="hr-BA" sz="2800" smtClean="0">
              <a:solidFill>
                <a:schemeClr val="bg1"/>
              </a:solidFill>
              <a:latin typeface="Franklin Gothic Demi" pitchFamily="34" charset="0"/>
            </a:endParaRPr>
          </a:p>
          <a:p>
            <a:pPr marR="0" indent="395288" algn="l">
              <a:spcAft>
                <a:spcPts val="600"/>
              </a:spcAft>
              <a:buClr>
                <a:srgbClr val="FF0000"/>
              </a:buClr>
            </a:pPr>
            <a:endParaRPr lang="hr-BA" sz="2800" smtClean="0">
              <a:solidFill>
                <a:schemeClr val="bg1"/>
              </a:solidFill>
              <a:latin typeface="Franklin Gothic Demi" pitchFamily="34" charset="0"/>
            </a:endParaRPr>
          </a:p>
          <a:p>
            <a:pPr marR="0" indent="395288" algn="just"/>
            <a:r>
              <a:rPr lang="en-US" sz="2800" smtClean="0">
                <a:solidFill>
                  <a:srgbClr val="FF0000"/>
                </a:solidFill>
                <a:latin typeface="Franklin Gothic Demi" pitchFamily="34" charset="0"/>
              </a:rPr>
              <a:t>Programabilni logički kontroleri (PLC) su</a:t>
            </a:r>
            <a:r>
              <a:rPr lang="hr-BA" sz="2800" smtClean="0">
                <a:solidFill>
                  <a:srgbClr val="FF0000"/>
                </a:solidFill>
                <a:latin typeface="Franklin Gothic Demi" pitchFamily="34" charset="0"/>
              </a:rPr>
              <a:t> </a:t>
            </a:r>
            <a:r>
              <a:rPr lang="en-US" sz="2800" smtClean="0">
                <a:solidFill>
                  <a:srgbClr val="FF0000"/>
                </a:solidFill>
                <a:latin typeface="Franklin Gothic Demi" pitchFamily="34" charset="0"/>
              </a:rPr>
              <a:t>industrijski</a:t>
            </a:r>
            <a:r>
              <a:rPr lang="hr-BA" sz="2800" smtClean="0">
                <a:solidFill>
                  <a:srgbClr val="FF0000"/>
                </a:solidFill>
                <a:latin typeface="Franklin Gothic Demi" pitchFamily="34" charset="0"/>
              </a:rPr>
              <a:t> </a:t>
            </a:r>
            <a:r>
              <a:rPr lang="en-US" sz="2800" smtClean="0">
                <a:solidFill>
                  <a:srgbClr val="FF0000"/>
                </a:solidFill>
                <a:latin typeface="Franklin Gothic Demi" pitchFamily="34" charset="0"/>
              </a:rPr>
              <a:t>računari čiji su hardver i softver</a:t>
            </a:r>
            <a:r>
              <a:rPr lang="hr-BA" sz="2800" smtClean="0">
                <a:solidFill>
                  <a:srgbClr val="FF0000"/>
                </a:solidFill>
                <a:latin typeface="Franklin Gothic Demi" pitchFamily="34" charset="0"/>
              </a:rPr>
              <a:t> posebno prilagođeni radu u industrijskim uslovima, a koji se mogu lako programirati i ugrađivati u postojeće industrijske sisteme</a:t>
            </a:r>
            <a:endParaRPr lang="en-US" sz="2800" smtClean="0">
              <a:solidFill>
                <a:srgbClr val="FF0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Architecture of </a:t>
            </a:r>
            <a:r>
              <a:rPr lang="hr-BA" sz="2400" dirty="0" smtClean="0">
                <a:solidFill>
                  <a:schemeClr val="bg1"/>
                </a:solidFill>
                <a:effectLst/>
                <a:latin typeface="Arial" pitchFamily="34" charset="0"/>
                <a:cs typeface="Arial" pitchFamily="34" charset="0"/>
              </a:rPr>
              <a:t>PLC</a:t>
            </a:r>
            <a:r>
              <a:rPr lang="en-US" sz="2400" dirty="0" smtClean="0">
                <a:solidFill>
                  <a:schemeClr val="bg1"/>
                </a:solidFill>
                <a:effectLst/>
                <a:latin typeface="Arial" pitchFamily="34" charset="0"/>
                <a:cs typeface="Arial" pitchFamily="34" charset="0"/>
              </a:rPr>
              <a:t> –programming devices</a:t>
            </a:r>
          </a:p>
        </p:txBody>
      </p:sp>
      <p:pic>
        <p:nvPicPr>
          <p:cNvPr id="63490" name="Picture 2"/>
          <p:cNvPicPr>
            <a:picLocks noChangeAspect="1" noChangeArrowheads="1"/>
          </p:cNvPicPr>
          <p:nvPr/>
        </p:nvPicPr>
        <p:blipFill>
          <a:blip r:embed="rId2"/>
          <a:srcRect/>
          <a:stretch>
            <a:fillRect/>
          </a:stretch>
        </p:blipFill>
        <p:spPr bwMode="auto">
          <a:xfrm>
            <a:off x="990600" y="838200"/>
            <a:ext cx="7143750" cy="5362575"/>
          </a:xfrm>
          <a:prstGeom prst="rect">
            <a:avLst/>
          </a:prstGeom>
          <a:noFill/>
          <a:ln w="9525">
            <a:noFill/>
            <a:miter lim="800000"/>
            <a:headEnd/>
            <a:tailEnd/>
          </a:ln>
          <a:effectLst/>
        </p:spPr>
      </p:pic>
      <p:sp>
        <p:nvSpPr>
          <p:cNvPr id="8" name="Rectangle 9"/>
          <p:cNvSpPr>
            <a:spLocks noChangeArrowheads="1"/>
          </p:cNvSpPr>
          <p:nvPr/>
        </p:nvSpPr>
        <p:spPr bwMode="auto">
          <a:xfrm>
            <a:off x="228600" y="6229290"/>
            <a:ext cx="8686800" cy="400110"/>
          </a:xfrm>
          <a:prstGeom prst="rect">
            <a:avLst/>
          </a:prstGeom>
          <a:noFill/>
          <a:ln w="9525">
            <a:noFill/>
            <a:miter lim="800000"/>
            <a:headEnd/>
            <a:tailEnd/>
          </a:ln>
        </p:spPr>
        <p:txBody>
          <a:bodyPr wrap="square">
            <a:spAutoFit/>
          </a:bodyPr>
          <a:lstStyle/>
          <a:p>
            <a:pPr algn="ctr"/>
            <a:r>
              <a:rPr lang="en-US" sz="2000" i="1" dirty="0" smtClean="0">
                <a:solidFill>
                  <a:schemeClr val="bg1"/>
                </a:solidFill>
                <a:latin typeface="Franklin Gothic Demi" pitchFamily="34" charset="0"/>
              </a:rPr>
              <a:t>Typical PC software used to create a ladder logic program</a:t>
            </a:r>
            <a:endParaRPr lang="en-US" sz="2000" i="1" dirty="0">
              <a:solidFill>
                <a:schemeClr val="bg1"/>
              </a:solidFill>
              <a:latin typeface="Franklin Gothic Demi"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hr-BA" sz="2400" dirty="0" smtClean="0">
                <a:solidFill>
                  <a:schemeClr val="bg1"/>
                </a:solidFill>
                <a:effectLst/>
                <a:latin typeface="Arial" pitchFamily="34" charset="0"/>
                <a:cs typeface="Arial" pitchFamily="34" charset="0"/>
              </a:rPr>
              <a:t>PLC</a:t>
            </a:r>
            <a:r>
              <a:rPr lang="en-US" sz="2400" dirty="0" smtClean="0">
                <a:solidFill>
                  <a:schemeClr val="bg1"/>
                </a:solidFill>
                <a:effectLst/>
                <a:latin typeface="Arial" pitchFamily="34" charset="0"/>
                <a:cs typeface="Arial" pitchFamily="34" charset="0"/>
              </a:rPr>
              <a:t> – programming</a:t>
            </a:r>
          </a:p>
        </p:txBody>
      </p:sp>
      <p:sp>
        <p:nvSpPr>
          <p:cNvPr id="3" name="Subtitle 6"/>
          <p:cNvSpPr>
            <a:spLocks noGrp="1"/>
          </p:cNvSpPr>
          <p:nvPr>
            <p:ph type="subTitle" idx="1"/>
          </p:nvPr>
        </p:nvSpPr>
        <p:spPr>
          <a:xfrm>
            <a:off x="304800" y="1066800"/>
            <a:ext cx="8610600" cy="4800600"/>
          </a:xfrm>
        </p:spPr>
        <p:txBody>
          <a:bodyPr/>
          <a:lstStyle/>
          <a:p>
            <a:pPr marR="0" algn="l">
              <a:spcBef>
                <a:spcPts val="0"/>
              </a:spcBef>
              <a:spcAft>
                <a:spcPts val="1200"/>
              </a:spcAft>
              <a:buClr>
                <a:srgbClr val="FF0000"/>
              </a:buClr>
              <a:buFont typeface="Arial" charset="0"/>
              <a:buChar char="•"/>
            </a:pPr>
            <a:r>
              <a:rPr lang="en-US" sz="2200" dirty="0" smtClean="0">
                <a:solidFill>
                  <a:schemeClr val="bg1"/>
                </a:solidFill>
                <a:latin typeface="Franklin Gothic Demi" pitchFamily="34" charset="0"/>
              </a:rPr>
              <a:t> </a:t>
            </a:r>
            <a:r>
              <a:rPr lang="en-US" sz="2400" dirty="0" smtClean="0">
                <a:solidFill>
                  <a:schemeClr val="bg1"/>
                </a:solidFill>
                <a:latin typeface="Franklin Gothic Demi" pitchFamily="34" charset="0"/>
              </a:rPr>
              <a:t>A program is a user-developed series of instructions that directs the PLC to execute actions</a:t>
            </a:r>
          </a:p>
          <a:p>
            <a:pPr marR="0" algn="l">
              <a:spcBef>
                <a:spcPts val="0"/>
              </a:spcBef>
              <a:spcAft>
                <a:spcPts val="1200"/>
              </a:spcAft>
              <a:buClr>
                <a:srgbClr val="FF0000"/>
              </a:buClr>
              <a:buFont typeface="Arial" charset="0"/>
              <a:buChar char="•"/>
            </a:pPr>
            <a:r>
              <a:rPr lang="en-US" sz="2400" dirty="0" smtClean="0">
                <a:solidFill>
                  <a:schemeClr val="bg1"/>
                </a:solidFill>
                <a:latin typeface="Franklin Gothic Demi" pitchFamily="34" charset="0"/>
              </a:rPr>
              <a:t> A programming language provides rules for combining the instructions so that they produce the desired actions</a:t>
            </a:r>
          </a:p>
          <a:p>
            <a:pPr marR="0" algn="l">
              <a:spcBef>
                <a:spcPts val="0"/>
              </a:spcBef>
              <a:spcAft>
                <a:spcPts val="1200"/>
              </a:spcAft>
              <a:buClr>
                <a:srgbClr val="FF0000"/>
              </a:buClr>
              <a:buFont typeface="Arial" charset="0"/>
              <a:buChar char="•"/>
            </a:pPr>
            <a:r>
              <a:rPr lang="en-US" sz="2400" dirty="0" smtClean="0">
                <a:solidFill>
                  <a:schemeClr val="bg1"/>
                </a:solidFill>
                <a:latin typeface="Franklin Gothic Demi" pitchFamily="34" charset="0"/>
              </a:rPr>
              <a:t> Relay ladder logic (RLL) is the standard programming language </a:t>
            </a:r>
            <a:r>
              <a:rPr lang="en-US" sz="2400" dirty="0" err="1" smtClean="0">
                <a:solidFill>
                  <a:schemeClr val="bg1"/>
                </a:solidFill>
                <a:latin typeface="Franklin Gothic Demi" pitchFamily="34" charset="0"/>
              </a:rPr>
              <a:t>usedwith</a:t>
            </a:r>
            <a:r>
              <a:rPr lang="en-US" sz="2400" dirty="0" smtClean="0">
                <a:solidFill>
                  <a:schemeClr val="bg1"/>
                </a:solidFill>
                <a:latin typeface="Franklin Gothic Demi" pitchFamily="34" charset="0"/>
              </a:rPr>
              <a:t> PLCs.  Its origin is based on electromechanical relay control</a:t>
            </a:r>
          </a:p>
          <a:p>
            <a:pPr marR="0" algn="l">
              <a:spcBef>
                <a:spcPts val="0"/>
              </a:spcBef>
              <a:spcAft>
                <a:spcPts val="1200"/>
              </a:spcAft>
              <a:buClr>
                <a:srgbClr val="FF0000"/>
              </a:buClr>
              <a:buFont typeface="Arial" charset="0"/>
              <a:buChar char="•"/>
            </a:pPr>
            <a:r>
              <a:rPr lang="en-US" sz="2400" dirty="0" smtClean="0">
                <a:solidFill>
                  <a:schemeClr val="bg1"/>
                </a:solidFill>
                <a:latin typeface="Franklin Gothic Demi" pitchFamily="34" charset="0"/>
              </a:rPr>
              <a:t> The relay ladder logic program graphically represents rungs of contacts, coils, and special instruction blocks</a:t>
            </a:r>
          </a:p>
          <a:p>
            <a:pPr marR="0" algn="l">
              <a:spcBef>
                <a:spcPts val="0"/>
              </a:spcBef>
              <a:spcAft>
                <a:spcPts val="1200"/>
              </a:spcAft>
              <a:buClr>
                <a:srgbClr val="FF0000"/>
              </a:buClr>
              <a:buFont typeface="Arial" charset="0"/>
              <a:buChar char="•"/>
            </a:pPr>
            <a:r>
              <a:rPr lang="en-US" sz="2400" dirty="0" smtClean="0">
                <a:solidFill>
                  <a:schemeClr val="bg1"/>
                </a:solidFill>
                <a:latin typeface="Franklin Gothic Demi" pitchFamily="34" charset="0"/>
              </a:rPr>
              <a:t> RLL was originally designed for easy use and understanding for its users and has been modified to keep up with the increasing demands of industry’s control needs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PLC - Principles of Operation: Example</a:t>
            </a:r>
          </a:p>
        </p:txBody>
      </p:sp>
      <p:pic>
        <p:nvPicPr>
          <p:cNvPr id="64514" name="Picture 2"/>
          <p:cNvPicPr>
            <a:picLocks noChangeAspect="1" noChangeArrowheads="1"/>
          </p:cNvPicPr>
          <p:nvPr/>
        </p:nvPicPr>
        <p:blipFill>
          <a:blip r:embed="rId2"/>
          <a:srcRect/>
          <a:stretch>
            <a:fillRect/>
          </a:stretch>
        </p:blipFill>
        <p:spPr bwMode="auto">
          <a:xfrm>
            <a:off x="4038600" y="1311729"/>
            <a:ext cx="5017008" cy="4479471"/>
          </a:xfrm>
          <a:prstGeom prst="rect">
            <a:avLst/>
          </a:prstGeom>
          <a:noFill/>
          <a:ln w="9525">
            <a:noFill/>
            <a:miter lim="800000"/>
            <a:headEnd/>
            <a:tailEnd/>
          </a:ln>
          <a:effectLst/>
        </p:spPr>
      </p:pic>
      <p:sp>
        <p:nvSpPr>
          <p:cNvPr id="3" name="Subtitle 6"/>
          <p:cNvSpPr>
            <a:spLocks noGrp="1"/>
          </p:cNvSpPr>
          <p:nvPr>
            <p:ph type="subTitle" idx="1"/>
          </p:nvPr>
        </p:nvSpPr>
        <p:spPr>
          <a:xfrm>
            <a:off x="228600" y="1066800"/>
            <a:ext cx="4191000" cy="5410200"/>
          </a:xfrm>
        </p:spPr>
        <p:txBody>
          <a:bodyPr/>
          <a:lstStyle/>
          <a:p>
            <a:pPr marR="0" algn="l">
              <a:spcBef>
                <a:spcPts val="0"/>
              </a:spcBef>
              <a:spcAft>
                <a:spcPts val="1200"/>
              </a:spcAft>
              <a:buClr>
                <a:srgbClr val="FF0000"/>
              </a:buClr>
            </a:pPr>
            <a:r>
              <a:rPr lang="en-US" sz="2400" dirty="0" smtClean="0">
                <a:solidFill>
                  <a:schemeClr val="bg1"/>
                </a:solidFill>
                <a:latin typeface="Franklin Gothic Demi" pitchFamily="34" charset="0"/>
              </a:rPr>
              <a:t>CONTROL TASK:</a:t>
            </a:r>
          </a:p>
          <a:p>
            <a:pPr marR="0" algn="l">
              <a:spcBef>
                <a:spcPts val="0"/>
              </a:spcBef>
              <a:spcAft>
                <a:spcPts val="0"/>
              </a:spcAft>
              <a:buClr>
                <a:srgbClr val="FF0000"/>
              </a:buClr>
              <a:buFont typeface="Arial" charset="0"/>
              <a:buChar char="•"/>
            </a:pPr>
            <a:r>
              <a:rPr lang="en-US" sz="2400" dirty="0" smtClean="0">
                <a:solidFill>
                  <a:schemeClr val="bg1"/>
                </a:solidFill>
                <a:latin typeface="Franklin Gothic Demi" pitchFamily="34" charset="0"/>
              </a:rPr>
              <a:t> A mixer motor is to be used to automatically stir the liquid in a tank when the temperature and pressure reach preset values. In addition, direct manual operation of the motor is provided by means of a separate pushbutton station. The process is monitored with temperature and pressure sensor switches that close their contacts when conditions reach their preset values</a:t>
            </a:r>
          </a:p>
        </p:txBody>
      </p:sp>
      <p:sp>
        <p:nvSpPr>
          <p:cNvPr id="5" name="Rectangle 9"/>
          <p:cNvSpPr>
            <a:spLocks noChangeArrowheads="1"/>
          </p:cNvSpPr>
          <p:nvPr/>
        </p:nvSpPr>
        <p:spPr bwMode="auto">
          <a:xfrm>
            <a:off x="4800600" y="6076890"/>
            <a:ext cx="4038600" cy="400110"/>
          </a:xfrm>
          <a:prstGeom prst="rect">
            <a:avLst/>
          </a:prstGeom>
          <a:noFill/>
          <a:ln w="9525">
            <a:noFill/>
            <a:miter lim="800000"/>
            <a:headEnd/>
            <a:tailEnd/>
          </a:ln>
        </p:spPr>
        <p:txBody>
          <a:bodyPr wrap="square">
            <a:spAutoFit/>
          </a:bodyPr>
          <a:lstStyle/>
          <a:p>
            <a:pPr algn="ctr"/>
            <a:r>
              <a:rPr lang="en-US" sz="2000" i="1" dirty="0" smtClean="0">
                <a:solidFill>
                  <a:schemeClr val="bg1"/>
                </a:solidFill>
                <a:latin typeface="Franklin Gothic Demi" pitchFamily="34" charset="0"/>
              </a:rPr>
              <a:t>Mixer process control problem</a:t>
            </a:r>
            <a:endParaRPr lang="en-US" sz="2000" i="1" dirty="0">
              <a:solidFill>
                <a:schemeClr val="bg1"/>
              </a:solidFill>
              <a:latin typeface="Franklin Gothic Demi"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Example - relay </a:t>
            </a:r>
            <a:r>
              <a:rPr lang="en-US" sz="2400" dirty="0" err="1" smtClean="0">
                <a:solidFill>
                  <a:schemeClr val="bg1"/>
                </a:solidFill>
                <a:effectLst/>
                <a:latin typeface="Arial" pitchFamily="34" charset="0"/>
                <a:cs typeface="Arial" pitchFamily="34" charset="0"/>
              </a:rPr>
              <a:t>leadder</a:t>
            </a:r>
            <a:r>
              <a:rPr lang="en-US" sz="2400" dirty="0" smtClean="0">
                <a:solidFill>
                  <a:schemeClr val="bg1"/>
                </a:solidFill>
                <a:effectLst/>
                <a:latin typeface="Arial" pitchFamily="34" charset="0"/>
                <a:cs typeface="Arial" pitchFamily="34" charset="0"/>
              </a:rPr>
              <a:t> method </a:t>
            </a:r>
          </a:p>
        </p:txBody>
      </p:sp>
      <p:sp>
        <p:nvSpPr>
          <p:cNvPr id="8" name="Subtitle 6"/>
          <p:cNvSpPr>
            <a:spLocks noGrp="1"/>
          </p:cNvSpPr>
          <p:nvPr>
            <p:ph type="subTitle" idx="1"/>
          </p:nvPr>
        </p:nvSpPr>
        <p:spPr>
          <a:xfrm>
            <a:off x="304800" y="914400"/>
            <a:ext cx="8610600" cy="1143000"/>
          </a:xfrm>
        </p:spPr>
        <p:txBody>
          <a:bodyPr/>
          <a:lstStyle/>
          <a:p>
            <a:pPr marR="0" algn="l">
              <a:spcBef>
                <a:spcPts val="0"/>
              </a:spcBef>
              <a:spcAft>
                <a:spcPts val="1200"/>
              </a:spcAft>
              <a:buClr>
                <a:srgbClr val="FF0000"/>
              </a:buClr>
              <a:buFont typeface="Arial" charset="0"/>
              <a:buChar char="•"/>
            </a:pPr>
            <a:r>
              <a:rPr lang="en-US" sz="2400" dirty="0" smtClean="0">
                <a:solidFill>
                  <a:schemeClr val="bg1"/>
                </a:solidFill>
                <a:latin typeface="Franklin Gothic Demi" pitchFamily="34" charset="0"/>
              </a:rPr>
              <a:t> The motor starter coil (M) is energized when both the pressure and temperature switches are closed or when the manual pushbutton is pressed</a:t>
            </a:r>
          </a:p>
        </p:txBody>
      </p:sp>
      <p:pic>
        <p:nvPicPr>
          <p:cNvPr id="65538" name="Picture 2"/>
          <p:cNvPicPr>
            <a:picLocks noChangeAspect="1" noChangeArrowheads="1"/>
          </p:cNvPicPr>
          <p:nvPr/>
        </p:nvPicPr>
        <p:blipFill>
          <a:blip r:embed="rId2"/>
          <a:srcRect/>
          <a:stretch>
            <a:fillRect/>
          </a:stretch>
        </p:blipFill>
        <p:spPr bwMode="auto">
          <a:xfrm>
            <a:off x="1066800" y="2043793"/>
            <a:ext cx="7026215" cy="4433207"/>
          </a:xfrm>
          <a:prstGeom prst="rect">
            <a:avLst/>
          </a:prstGeom>
          <a:noFill/>
          <a:ln w="9525">
            <a:noFill/>
            <a:miter lim="800000"/>
            <a:headEnd/>
            <a:tailEnd/>
          </a:ln>
          <a:effectLst/>
        </p:spPr>
      </p:pic>
      <p:sp>
        <p:nvSpPr>
          <p:cNvPr id="9" name="Rectangle 9"/>
          <p:cNvSpPr>
            <a:spLocks noChangeArrowheads="1"/>
          </p:cNvSpPr>
          <p:nvPr/>
        </p:nvSpPr>
        <p:spPr bwMode="auto">
          <a:xfrm>
            <a:off x="4876800" y="5791200"/>
            <a:ext cx="4038600" cy="707886"/>
          </a:xfrm>
          <a:prstGeom prst="rect">
            <a:avLst/>
          </a:prstGeom>
          <a:noFill/>
          <a:ln w="9525">
            <a:noFill/>
            <a:miter lim="800000"/>
            <a:headEnd/>
            <a:tailEnd/>
          </a:ln>
        </p:spPr>
        <p:txBody>
          <a:bodyPr wrap="square">
            <a:spAutoFit/>
          </a:bodyPr>
          <a:lstStyle/>
          <a:p>
            <a:pPr algn="ctr"/>
            <a:r>
              <a:rPr lang="en-US" sz="2000" i="1" dirty="0" smtClean="0">
                <a:solidFill>
                  <a:schemeClr val="bg1"/>
                </a:solidFill>
                <a:latin typeface="Franklin Gothic Demi" pitchFamily="34" charset="0"/>
              </a:rPr>
              <a:t>Process control relay ladder diagram</a:t>
            </a:r>
            <a:endParaRPr lang="en-US" sz="2000" i="1" dirty="0">
              <a:solidFill>
                <a:schemeClr val="bg1"/>
              </a:solidFill>
              <a:latin typeface="Franklin Gothic Demi"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Example – PLC control </a:t>
            </a:r>
          </a:p>
        </p:txBody>
      </p:sp>
      <p:sp>
        <p:nvSpPr>
          <p:cNvPr id="9" name="Rectangle 9"/>
          <p:cNvSpPr>
            <a:spLocks noChangeArrowheads="1"/>
          </p:cNvSpPr>
          <p:nvPr/>
        </p:nvSpPr>
        <p:spPr bwMode="auto">
          <a:xfrm>
            <a:off x="76200" y="5486400"/>
            <a:ext cx="4038600" cy="707886"/>
          </a:xfrm>
          <a:prstGeom prst="rect">
            <a:avLst/>
          </a:prstGeom>
          <a:noFill/>
          <a:ln w="9525">
            <a:noFill/>
            <a:miter lim="800000"/>
            <a:headEnd/>
            <a:tailEnd/>
          </a:ln>
        </p:spPr>
        <p:txBody>
          <a:bodyPr wrap="square">
            <a:spAutoFit/>
          </a:bodyPr>
          <a:lstStyle/>
          <a:p>
            <a:pPr algn="ctr"/>
            <a:r>
              <a:rPr lang="en-US" sz="2000" i="1" dirty="0" smtClean="0">
                <a:solidFill>
                  <a:schemeClr val="bg1"/>
                </a:solidFill>
                <a:latin typeface="Franklin Gothic Demi" pitchFamily="34" charset="0"/>
              </a:rPr>
              <a:t>Typical wiring connections for a</a:t>
            </a:r>
          </a:p>
          <a:p>
            <a:pPr algn="ctr"/>
            <a:r>
              <a:rPr lang="en-US" sz="2000" i="1" dirty="0" smtClean="0">
                <a:solidFill>
                  <a:schemeClr val="bg1"/>
                </a:solidFill>
                <a:latin typeface="Franklin Gothic Demi" pitchFamily="34" charset="0"/>
              </a:rPr>
              <a:t>modular configured input module</a:t>
            </a:r>
            <a:endParaRPr lang="en-US" sz="2000" i="1" dirty="0">
              <a:solidFill>
                <a:schemeClr val="bg1"/>
              </a:solidFill>
              <a:latin typeface="Franklin Gothic Demi" pitchFamily="34" charset="0"/>
            </a:endParaRPr>
          </a:p>
        </p:txBody>
      </p:sp>
      <p:pic>
        <p:nvPicPr>
          <p:cNvPr id="66562" name="Picture 2"/>
          <p:cNvPicPr>
            <a:picLocks noChangeAspect="1" noChangeArrowheads="1"/>
          </p:cNvPicPr>
          <p:nvPr/>
        </p:nvPicPr>
        <p:blipFill>
          <a:blip r:embed="rId2"/>
          <a:srcRect/>
          <a:stretch>
            <a:fillRect/>
          </a:stretch>
        </p:blipFill>
        <p:spPr bwMode="auto">
          <a:xfrm>
            <a:off x="76200" y="1447800"/>
            <a:ext cx="3885447" cy="3581399"/>
          </a:xfrm>
          <a:prstGeom prst="rect">
            <a:avLst/>
          </a:prstGeom>
          <a:noFill/>
          <a:ln w="9525">
            <a:noFill/>
            <a:miter lim="800000"/>
            <a:headEnd/>
            <a:tailEnd/>
          </a:ln>
          <a:effectLst/>
        </p:spPr>
      </p:pic>
      <p:pic>
        <p:nvPicPr>
          <p:cNvPr id="66563" name="Picture 3"/>
          <p:cNvPicPr>
            <a:picLocks noChangeAspect="1" noChangeArrowheads="1"/>
          </p:cNvPicPr>
          <p:nvPr/>
        </p:nvPicPr>
        <p:blipFill>
          <a:blip r:embed="rId3"/>
          <a:srcRect/>
          <a:stretch>
            <a:fillRect/>
          </a:stretch>
        </p:blipFill>
        <p:spPr bwMode="auto">
          <a:xfrm>
            <a:off x="4253420" y="1447799"/>
            <a:ext cx="4814380" cy="3561659"/>
          </a:xfrm>
          <a:prstGeom prst="rect">
            <a:avLst/>
          </a:prstGeom>
          <a:noFill/>
          <a:ln w="9525">
            <a:noFill/>
            <a:miter lim="800000"/>
            <a:headEnd/>
            <a:tailEnd/>
          </a:ln>
          <a:effectLst/>
        </p:spPr>
      </p:pic>
      <p:sp>
        <p:nvSpPr>
          <p:cNvPr id="10" name="Rectangle 9"/>
          <p:cNvSpPr>
            <a:spLocks noChangeArrowheads="1"/>
          </p:cNvSpPr>
          <p:nvPr/>
        </p:nvSpPr>
        <p:spPr bwMode="auto">
          <a:xfrm>
            <a:off x="4953000" y="5486400"/>
            <a:ext cx="4038600" cy="707886"/>
          </a:xfrm>
          <a:prstGeom prst="rect">
            <a:avLst/>
          </a:prstGeom>
          <a:noFill/>
          <a:ln w="9525">
            <a:noFill/>
            <a:miter lim="800000"/>
            <a:headEnd/>
            <a:tailEnd/>
          </a:ln>
        </p:spPr>
        <p:txBody>
          <a:bodyPr wrap="square">
            <a:spAutoFit/>
          </a:bodyPr>
          <a:lstStyle/>
          <a:p>
            <a:pPr algn="ctr"/>
            <a:r>
              <a:rPr lang="en-US" sz="2000" i="1" dirty="0" smtClean="0">
                <a:solidFill>
                  <a:schemeClr val="bg1"/>
                </a:solidFill>
                <a:latin typeface="Franklin Gothic Demi" pitchFamily="34" charset="0"/>
              </a:rPr>
              <a:t>Typical wiring connections for a</a:t>
            </a:r>
          </a:p>
          <a:p>
            <a:pPr algn="ctr"/>
            <a:r>
              <a:rPr lang="en-US" sz="2000" i="1" dirty="0" smtClean="0">
                <a:solidFill>
                  <a:schemeClr val="bg1"/>
                </a:solidFill>
                <a:latin typeface="Franklin Gothic Demi" pitchFamily="34" charset="0"/>
              </a:rPr>
              <a:t>modular configured output module</a:t>
            </a:r>
            <a:endParaRPr lang="en-US" sz="2000" i="1" dirty="0">
              <a:solidFill>
                <a:schemeClr val="bg1"/>
              </a:solidFill>
              <a:latin typeface="Franklin Gothic Demi"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6"/>
          <p:cNvSpPr>
            <a:spLocks noGrp="1"/>
          </p:cNvSpPr>
          <p:nvPr>
            <p:ph type="subTitle" idx="1"/>
          </p:nvPr>
        </p:nvSpPr>
        <p:spPr>
          <a:xfrm>
            <a:off x="304800" y="914400"/>
            <a:ext cx="8610600" cy="4800600"/>
          </a:xfrm>
        </p:spPr>
        <p:txBody>
          <a:bodyPr/>
          <a:lstStyle/>
          <a:p>
            <a:pPr marR="0" algn="l">
              <a:spcBef>
                <a:spcPts val="0"/>
              </a:spcBef>
              <a:spcAft>
                <a:spcPts val="1200"/>
              </a:spcAft>
              <a:buClr>
                <a:srgbClr val="FF0000"/>
              </a:buClr>
              <a:buFont typeface="Arial" charset="0"/>
              <a:buChar char="•"/>
            </a:pPr>
            <a:r>
              <a:rPr lang="en-US" sz="2200" dirty="0" smtClean="0">
                <a:solidFill>
                  <a:schemeClr val="bg1"/>
                </a:solidFill>
                <a:latin typeface="Franklin Gothic Demi" pitchFamily="34" charset="0"/>
              </a:rPr>
              <a:t> </a:t>
            </a:r>
            <a:r>
              <a:rPr lang="en-US" sz="2400" dirty="0" smtClean="0">
                <a:solidFill>
                  <a:schemeClr val="bg1"/>
                </a:solidFill>
                <a:latin typeface="Franklin Gothic Demi" pitchFamily="34" charset="0"/>
              </a:rPr>
              <a:t>A programmable logic controller operates in real time in that an event taking place in the field will result in an operation or output taking place</a:t>
            </a:r>
          </a:p>
          <a:p>
            <a:pPr marR="0" algn="l">
              <a:spcBef>
                <a:spcPts val="0"/>
              </a:spcBef>
              <a:spcAft>
                <a:spcPts val="1200"/>
              </a:spcAft>
              <a:buClr>
                <a:srgbClr val="FF0000"/>
              </a:buClr>
              <a:buFont typeface="Arial" charset="0"/>
              <a:buChar char="•"/>
            </a:pPr>
            <a:r>
              <a:rPr lang="en-US" sz="2400" dirty="0" smtClean="0">
                <a:solidFill>
                  <a:schemeClr val="bg1"/>
                </a:solidFill>
                <a:latin typeface="Franklin Gothic Demi" pitchFamily="34" charset="0"/>
              </a:rPr>
              <a:t> The process control scheme can be described by the following sequence of events:</a:t>
            </a:r>
          </a:p>
          <a:p>
            <a:pPr lvl="1" algn="l">
              <a:spcBef>
                <a:spcPts val="0"/>
              </a:spcBef>
              <a:spcAft>
                <a:spcPts val="1200"/>
              </a:spcAft>
              <a:buClr>
                <a:srgbClr val="FF0000"/>
              </a:buClr>
              <a:buFont typeface="Arial" charset="0"/>
              <a:buChar char="•"/>
            </a:pPr>
            <a:r>
              <a:rPr lang="en-US" sz="2200" dirty="0" smtClean="0">
                <a:solidFill>
                  <a:schemeClr val="bg1"/>
                </a:solidFill>
                <a:latin typeface="Franklin Gothic Demi" pitchFamily="34" charset="0"/>
              </a:rPr>
              <a:t> First, the pressure switch, temperature switch, and pushbutton inputs are examined and their status is recorded in the controller’s memory</a:t>
            </a:r>
          </a:p>
          <a:p>
            <a:pPr lvl="1" algn="l">
              <a:spcBef>
                <a:spcPts val="0"/>
              </a:spcBef>
              <a:spcAft>
                <a:spcPts val="1200"/>
              </a:spcAft>
              <a:buClr>
                <a:srgbClr val="FF0000"/>
              </a:buClr>
              <a:buFont typeface="Arial" charset="0"/>
              <a:buChar char="•"/>
            </a:pPr>
            <a:r>
              <a:rPr lang="en-US" sz="2200" dirty="0" smtClean="0">
                <a:solidFill>
                  <a:schemeClr val="bg1"/>
                </a:solidFill>
                <a:latin typeface="Franklin Gothic Demi" pitchFamily="34" charset="0"/>
              </a:rPr>
              <a:t> A closed contact is recorded in memory as logic 1 and an open contact as logic 0</a:t>
            </a:r>
          </a:p>
          <a:p>
            <a:pPr lvl="1" algn="l">
              <a:spcBef>
                <a:spcPts val="0"/>
              </a:spcBef>
              <a:spcAft>
                <a:spcPts val="1200"/>
              </a:spcAft>
              <a:buClr>
                <a:srgbClr val="FF0000"/>
              </a:buClr>
              <a:buFont typeface="Arial" charset="0"/>
              <a:buChar char="•"/>
            </a:pPr>
            <a:r>
              <a:rPr lang="en-US" sz="2200" dirty="0" smtClean="0">
                <a:solidFill>
                  <a:schemeClr val="bg1"/>
                </a:solidFill>
                <a:latin typeface="Franklin Gothic Demi" pitchFamily="34" charset="0"/>
              </a:rPr>
              <a:t> Next the ladder diagram is evaluated, with each internal contact given an OPEN or CLOSED status according to its recorded 1 or 0 state</a:t>
            </a:r>
          </a:p>
        </p:txBody>
      </p:sp>
      <p:sp>
        <p:nvSpPr>
          <p:cNvPr id="5"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PLC - Principles of Operation: Example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6"/>
          <p:cNvSpPr>
            <a:spLocks noGrp="1"/>
          </p:cNvSpPr>
          <p:nvPr>
            <p:ph type="subTitle" idx="1"/>
          </p:nvPr>
        </p:nvSpPr>
        <p:spPr>
          <a:xfrm>
            <a:off x="304800" y="914400"/>
            <a:ext cx="8610600" cy="4800600"/>
          </a:xfrm>
        </p:spPr>
        <p:txBody>
          <a:bodyPr/>
          <a:lstStyle/>
          <a:p>
            <a:pPr marR="0" algn="l">
              <a:spcBef>
                <a:spcPts val="0"/>
              </a:spcBef>
              <a:spcAft>
                <a:spcPts val="1200"/>
              </a:spcAft>
              <a:buClr>
                <a:srgbClr val="FF0000"/>
              </a:buClr>
              <a:buFont typeface="Arial" charset="0"/>
              <a:buChar char="•"/>
            </a:pPr>
            <a:r>
              <a:rPr lang="en-US" sz="2200" dirty="0" smtClean="0">
                <a:solidFill>
                  <a:schemeClr val="bg1"/>
                </a:solidFill>
                <a:latin typeface="Franklin Gothic Demi" pitchFamily="34" charset="0"/>
              </a:rPr>
              <a:t> </a:t>
            </a:r>
            <a:r>
              <a:rPr lang="en-US" sz="2400" dirty="0" smtClean="0">
                <a:solidFill>
                  <a:schemeClr val="bg1"/>
                </a:solidFill>
                <a:latin typeface="Franklin Gothic Demi" pitchFamily="34" charset="0"/>
              </a:rPr>
              <a:t>When the states of the input contacts provide logic continuity from left to right across the rung, the output coil memory location is given a logic 1 value and the output module interface contacts will close.</a:t>
            </a:r>
          </a:p>
          <a:p>
            <a:pPr marR="0" algn="l">
              <a:spcBef>
                <a:spcPts val="0"/>
              </a:spcBef>
              <a:spcAft>
                <a:spcPts val="1200"/>
              </a:spcAft>
              <a:buClr>
                <a:srgbClr val="FF0000"/>
              </a:buClr>
              <a:buFont typeface="Arial" charset="0"/>
              <a:buChar char="•"/>
            </a:pPr>
            <a:r>
              <a:rPr lang="en-US" sz="2400" dirty="0" smtClean="0">
                <a:solidFill>
                  <a:schemeClr val="bg1"/>
                </a:solidFill>
                <a:latin typeface="Franklin Gothic Demi" pitchFamily="34" charset="0"/>
              </a:rPr>
              <a:t> When there is no logic continuity of the program rung, the output coil memory location is set to logic 0 and the output module interface contacts will be open</a:t>
            </a:r>
          </a:p>
          <a:p>
            <a:pPr marR="0" algn="l">
              <a:spcBef>
                <a:spcPts val="0"/>
              </a:spcBef>
              <a:spcAft>
                <a:spcPts val="1200"/>
              </a:spcAft>
              <a:buClr>
                <a:srgbClr val="FF0000"/>
              </a:buClr>
              <a:buFont typeface="Arial" charset="0"/>
              <a:buChar char="•"/>
            </a:pPr>
            <a:r>
              <a:rPr lang="en-US" sz="2400" dirty="0" smtClean="0">
                <a:solidFill>
                  <a:schemeClr val="bg1"/>
                </a:solidFill>
                <a:latin typeface="Franklin Gothic Demi" pitchFamily="34" charset="0"/>
              </a:rPr>
              <a:t> The completion of one cycle of this sequence by the controller is called a scan. The scan time, the time required for one full cycle, provides a measure of the speed of response of the PLC.</a:t>
            </a:r>
          </a:p>
          <a:p>
            <a:pPr marR="0" algn="l">
              <a:spcBef>
                <a:spcPts val="0"/>
              </a:spcBef>
              <a:spcAft>
                <a:spcPts val="1200"/>
              </a:spcAft>
              <a:buClr>
                <a:srgbClr val="FF0000"/>
              </a:buClr>
              <a:buFont typeface="Arial" charset="0"/>
              <a:buChar char="•"/>
            </a:pPr>
            <a:r>
              <a:rPr lang="en-US" sz="2400" dirty="0" smtClean="0">
                <a:solidFill>
                  <a:schemeClr val="bg1"/>
                </a:solidFill>
                <a:latin typeface="Franklin Gothic Demi" pitchFamily="34" charset="0"/>
              </a:rPr>
              <a:t> Generally, the output memory location is updated during the scan but the actual output is not updated until the end of the program scan during the I/O scan</a:t>
            </a:r>
          </a:p>
        </p:txBody>
      </p:sp>
      <p:sp>
        <p:nvSpPr>
          <p:cNvPr id="5"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PLC - Principles of Operation: Example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Example – PLC control </a:t>
            </a:r>
          </a:p>
        </p:txBody>
      </p:sp>
      <p:sp>
        <p:nvSpPr>
          <p:cNvPr id="9" name="Rectangle 9"/>
          <p:cNvSpPr>
            <a:spLocks noChangeArrowheads="1"/>
          </p:cNvSpPr>
          <p:nvPr/>
        </p:nvSpPr>
        <p:spPr bwMode="auto">
          <a:xfrm>
            <a:off x="228600" y="6073914"/>
            <a:ext cx="8686800" cy="400110"/>
          </a:xfrm>
          <a:prstGeom prst="rect">
            <a:avLst/>
          </a:prstGeom>
          <a:noFill/>
          <a:ln w="9525">
            <a:noFill/>
            <a:miter lim="800000"/>
            <a:headEnd/>
            <a:tailEnd/>
          </a:ln>
        </p:spPr>
        <p:txBody>
          <a:bodyPr wrap="square">
            <a:spAutoFit/>
          </a:bodyPr>
          <a:lstStyle/>
          <a:p>
            <a:pPr algn="ctr"/>
            <a:r>
              <a:rPr lang="en-US" sz="2000" i="1" dirty="0" smtClean="0">
                <a:solidFill>
                  <a:schemeClr val="bg1"/>
                </a:solidFill>
                <a:latin typeface="Franklin Gothic Demi" pitchFamily="34" charset="0"/>
              </a:rPr>
              <a:t>Process control PLC ladder logic program with typical addressing scheme</a:t>
            </a:r>
            <a:endParaRPr lang="en-US" sz="2000" i="1" dirty="0">
              <a:solidFill>
                <a:schemeClr val="bg1"/>
              </a:solidFill>
              <a:latin typeface="Franklin Gothic Demi" pitchFamily="34" charset="0"/>
            </a:endParaRPr>
          </a:p>
        </p:txBody>
      </p:sp>
      <p:pic>
        <p:nvPicPr>
          <p:cNvPr id="67587" name="Picture 3"/>
          <p:cNvPicPr>
            <a:picLocks noChangeAspect="1" noChangeArrowheads="1"/>
          </p:cNvPicPr>
          <p:nvPr/>
        </p:nvPicPr>
        <p:blipFill>
          <a:blip r:embed="rId2"/>
          <a:srcRect/>
          <a:stretch>
            <a:fillRect/>
          </a:stretch>
        </p:blipFill>
        <p:spPr bwMode="auto">
          <a:xfrm>
            <a:off x="789912" y="838200"/>
            <a:ext cx="7439688" cy="5105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Example – PLC control </a:t>
            </a:r>
          </a:p>
        </p:txBody>
      </p:sp>
      <p:sp>
        <p:nvSpPr>
          <p:cNvPr id="9" name="Rectangle 9"/>
          <p:cNvSpPr>
            <a:spLocks noChangeArrowheads="1"/>
          </p:cNvSpPr>
          <p:nvPr/>
        </p:nvSpPr>
        <p:spPr bwMode="auto">
          <a:xfrm>
            <a:off x="228600" y="6073914"/>
            <a:ext cx="8686800" cy="707886"/>
          </a:xfrm>
          <a:prstGeom prst="rect">
            <a:avLst/>
          </a:prstGeom>
          <a:noFill/>
          <a:ln w="9525">
            <a:noFill/>
            <a:miter lim="800000"/>
            <a:headEnd/>
            <a:tailEnd/>
          </a:ln>
        </p:spPr>
        <p:txBody>
          <a:bodyPr wrap="square">
            <a:spAutoFit/>
          </a:bodyPr>
          <a:lstStyle/>
          <a:p>
            <a:pPr algn="ctr"/>
            <a:r>
              <a:rPr lang="en-US" sz="2000" i="1" dirty="0" smtClean="0">
                <a:solidFill>
                  <a:schemeClr val="bg1"/>
                </a:solidFill>
                <a:latin typeface="Franklin Gothic Demi" pitchFamily="34" charset="0"/>
              </a:rPr>
              <a:t>Typical wiring required to implement the process control scheme</a:t>
            </a:r>
          </a:p>
          <a:p>
            <a:pPr algn="ctr"/>
            <a:r>
              <a:rPr lang="en-US" sz="2000" i="1" dirty="0" smtClean="0">
                <a:solidFill>
                  <a:schemeClr val="bg1"/>
                </a:solidFill>
                <a:latin typeface="Franklin Gothic Demi" pitchFamily="34" charset="0"/>
              </a:rPr>
              <a:t>using a fixed PLC controller</a:t>
            </a:r>
            <a:endParaRPr lang="en-US" sz="2000" i="1" dirty="0">
              <a:solidFill>
                <a:schemeClr val="bg1"/>
              </a:solidFill>
              <a:latin typeface="Franklin Gothic Demi" pitchFamily="34" charset="0"/>
            </a:endParaRPr>
          </a:p>
        </p:txBody>
      </p:sp>
      <p:pic>
        <p:nvPicPr>
          <p:cNvPr id="67586" name="Picture 2"/>
          <p:cNvPicPr>
            <a:picLocks noChangeAspect="1" noChangeArrowheads="1"/>
          </p:cNvPicPr>
          <p:nvPr/>
        </p:nvPicPr>
        <p:blipFill>
          <a:blip r:embed="rId2"/>
          <a:srcRect/>
          <a:stretch>
            <a:fillRect/>
          </a:stretch>
        </p:blipFill>
        <p:spPr bwMode="auto">
          <a:xfrm>
            <a:off x="1140313" y="914400"/>
            <a:ext cx="6860687" cy="510054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6"/>
          <p:cNvSpPr>
            <a:spLocks noGrp="1"/>
          </p:cNvSpPr>
          <p:nvPr>
            <p:ph type="subTitle" idx="1"/>
          </p:nvPr>
        </p:nvSpPr>
        <p:spPr>
          <a:xfrm>
            <a:off x="304800" y="914400"/>
            <a:ext cx="8610600" cy="4800600"/>
          </a:xfrm>
        </p:spPr>
        <p:txBody>
          <a:bodyPr/>
          <a:lstStyle/>
          <a:p>
            <a:pPr marR="0" algn="l">
              <a:spcBef>
                <a:spcPts val="0"/>
              </a:spcBef>
              <a:spcAft>
                <a:spcPts val="1200"/>
              </a:spcAft>
              <a:buClr>
                <a:srgbClr val="FF0000"/>
              </a:buClr>
              <a:buFont typeface="Arial" charset="0"/>
              <a:buChar char="•"/>
            </a:pPr>
            <a:r>
              <a:rPr lang="en-US" sz="2200" dirty="0" smtClean="0">
                <a:solidFill>
                  <a:schemeClr val="bg1"/>
                </a:solidFill>
                <a:latin typeface="Franklin Gothic Demi" pitchFamily="34" charset="0"/>
              </a:rPr>
              <a:t> </a:t>
            </a:r>
            <a:r>
              <a:rPr lang="en-US" sz="2400" dirty="0" smtClean="0">
                <a:solidFill>
                  <a:schemeClr val="bg1"/>
                </a:solidFill>
                <a:latin typeface="Franklin Gothic Demi" pitchFamily="34" charset="0"/>
              </a:rPr>
              <a:t>One of the important features of a PLC is the ease with which the program can be changed</a:t>
            </a:r>
          </a:p>
          <a:p>
            <a:pPr marR="0" algn="l">
              <a:spcBef>
                <a:spcPts val="0"/>
              </a:spcBef>
              <a:spcAft>
                <a:spcPts val="1200"/>
              </a:spcAft>
              <a:buClr>
                <a:srgbClr val="FF0000"/>
              </a:buClr>
              <a:buFont typeface="Arial" charset="0"/>
              <a:buChar char="•"/>
            </a:pPr>
            <a:r>
              <a:rPr lang="en-US" sz="2400" dirty="0" smtClean="0">
                <a:solidFill>
                  <a:schemeClr val="bg1"/>
                </a:solidFill>
                <a:latin typeface="Franklin Gothic Demi" pitchFamily="34" charset="0"/>
              </a:rPr>
              <a:t> For example, assume that the original process control circuit for the mixing operation must be modified</a:t>
            </a:r>
          </a:p>
          <a:p>
            <a:pPr marR="0" algn="l">
              <a:spcBef>
                <a:spcPts val="0"/>
              </a:spcBef>
              <a:spcAft>
                <a:spcPts val="1200"/>
              </a:spcAft>
              <a:buClr>
                <a:srgbClr val="FF0000"/>
              </a:buClr>
              <a:buFont typeface="Arial" charset="0"/>
              <a:buChar char="•"/>
            </a:pPr>
            <a:r>
              <a:rPr lang="en-US" sz="2400" dirty="0" smtClean="0">
                <a:solidFill>
                  <a:schemeClr val="bg1"/>
                </a:solidFill>
                <a:latin typeface="Franklin Gothic Demi" pitchFamily="34" charset="0"/>
              </a:rPr>
              <a:t> The change requires that the manual pushbutton control be permitted to operate at any pressure, but not unless the specified temperature setting has been reached</a:t>
            </a:r>
          </a:p>
        </p:txBody>
      </p:sp>
      <p:sp>
        <p:nvSpPr>
          <p:cNvPr id="5"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PLC - Modifying the Operation: Example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33400" y="76200"/>
            <a:ext cx="7851648" cy="838200"/>
          </a:xfrm>
        </p:spPr>
        <p:txBody>
          <a:bodyPr>
            <a:noAutofit/>
          </a:bodyPr>
          <a:lstStyle/>
          <a:p>
            <a:pPr algn="ctr" fontAlgn="auto">
              <a:spcAft>
                <a:spcPts val="0"/>
              </a:spcAft>
              <a:defRPr/>
            </a:pPr>
            <a:r>
              <a:rPr lang="hr-BA" sz="2400" dirty="0" err="1" smtClean="0">
                <a:solidFill>
                  <a:schemeClr val="bg1"/>
                </a:solidFill>
                <a:effectLst/>
                <a:latin typeface="Arial" pitchFamily="34" charset="0"/>
                <a:cs typeface="Arial" pitchFamily="34" charset="0"/>
              </a:rPr>
              <a:t>Istorijski</a:t>
            </a:r>
            <a:r>
              <a:rPr lang="hr-BA" sz="2400" dirty="0" smtClean="0">
                <a:solidFill>
                  <a:schemeClr val="bg1"/>
                </a:solidFill>
                <a:effectLst/>
                <a:latin typeface="Arial" pitchFamily="34" charset="0"/>
                <a:cs typeface="Arial" pitchFamily="34" charset="0"/>
              </a:rPr>
              <a:t> razvoj</a:t>
            </a:r>
            <a:r>
              <a:rPr lang="en-US" sz="2400" dirty="0" smtClean="0">
                <a:solidFill>
                  <a:schemeClr val="bg1"/>
                </a:solidFill>
                <a:effectLst/>
                <a:latin typeface="Arial" pitchFamily="34" charset="0"/>
                <a:cs typeface="Arial" pitchFamily="34" charset="0"/>
              </a:rPr>
              <a:t> PLC</a:t>
            </a:r>
          </a:p>
        </p:txBody>
      </p:sp>
      <p:sp>
        <p:nvSpPr>
          <p:cNvPr id="7" name="Subtitle 6"/>
          <p:cNvSpPr>
            <a:spLocks noGrp="1"/>
          </p:cNvSpPr>
          <p:nvPr>
            <p:ph type="subTitle" idx="1"/>
          </p:nvPr>
        </p:nvSpPr>
        <p:spPr>
          <a:xfrm>
            <a:off x="304800" y="1219200"/>
            <a:ext cx="8610600" cy="5410200"/>
          </a:xfrm>
        </p:spPr>
        <p:txBody>
          <a:bodyPr>
            <a:normAutofit/>
          </a:bodyPr>
          <a:lstStyle/>
          <a:p>
            <a:pPr marR="0" indent="395288" algn="l">
              <a:lnSpc>
                <a:spcPct val="90000"/>
              </a:lnSpc>
              <a:buClr>
                <a:srgbClr val="FF0000"/>
              </a:buClr>
              <a:buFont typeface="Arial" charset="0"/>
              <a:buChar char="•"/>
            </a:pPr>
            <a:r>
              <a:rPr lang="en-US" sz="2800" smtClean="0">
                <a:solidFill>
                  <a:schemeClr val="bg1"/>
                </a:solidFill>
                <a:latin typeface="Franklin Gothic Demi" pitchFamily="34" charset="0"/>
              </a:rPr>
              <a:t>P</a:t>
            </a:r>
            <a:r>
              <a:rPr lang="hr-BA" sz="2800" smtClean="0">
                <a:solidFill>
                  <a:schemeClr val="bg1"/>
                </a:solidFill>
                <a:latin typeface="Franklin Gothic Demi" pitchFamily="34" charset="0"/>
              </a:rPr>
              <a:t>rvi zahtijev za razvoj PLC dat je u </a:t>
            </a:r>
            <a:r>
              <a:rPr lang="en-US" sz="2800" smtClean="0">
                <a:solidFill>
                  <a:srgbClr val="FF0000"/>
                </a:solidFill>
                <a:latin typeface="Franklin Gothic Demi" pitchFamily="34" charset="0"/>
              </a:rPr>
              <a:t>General Motors Corporation</a:t>
            </a:r>
            <a:r>
              <a:rPr lang="en-US" sz="2800" smtClean="0">
                <a:solidFill>
                  <a:schemeClr val="bg1"/>
                </a:solidFill>
                <a:latin typeface="Franklin Gothic Demi" pitchFamily="34" charset="0"/>
              </a:rPr>
              <a:t> </a:t>
            </a:r>
            <a:r>
              <a:rPr lang="hr-BA" sz="2800" smtClean="0">
                <a:solidFill>
                  <a:schemeClr val="bg1"/>
                </a:solidFill>
                <a:latin typeface="Franklin Gothic Demi" pitchFamily="34" charset="0"/>
              </a:rPr>
              <a:t>davne 1968. godine</a:t>
            </a:r>
          </a:p>
          <a:p>
            <a:pPr marR="0" indent="395288" algn="l">
              <a:lnSpc>
                <a:spcPct val="90000"/>
              </a:lnSpc>
              <a:spcAft>
                <a:spcPts val="600"/>
              </a:spcAft>
              <a:buClr>
                <a:srgbClr val="FF0000"/>
              </a:buClr>
              <a:buFont typeface="Arial" charset="0"/>
              <a:buChar char="•"/>
            </a:pPr>
            <a:r>
              <a:rPr lang="hr-BA" sz="2800" smtClean="0">
                <a:solidFill>
                  <a:schemeClr val="bg1"/>
                </a:solidFill>
                <a:latin typeface="Franklin Gothic Demi" pitchFamily="34" charset="0"/>
              </a:rPr>
              <a:t>Osnovni cilj koji je PLC trebao da zadovolji odnosi se na </a:t>
            </a:r>
            <a:r>
              <a:rPr lang="hr-BA" sz="2800" smtClean="0">
                <a:solidFill>
                  <a:srgbClr val="FF0000"/>
                </a:solidFill>
                <a:latin typeface="Franklin Gothic Demi" pitchFamily="34" charset="0"/>
              </a:rPr>
              <a:t>smanjenje cijene održavanja</a:t>
            </a:r>
            <a:r>
              <a:rPr lang="hr-BA" sz="2800" smtClean="0">
                <a:solidFill>
                  <a:schemeClr val="bg1"/>
                </a:solidFill>
                <a:latin typeface="Franklin Gothic Demi" pitchFamily="34" charset="0"/>
              </a:rPr>
              <a:t> skupog </a:t>
            </a:r>
            <a:r>
              <a:rPr lang="hr-BA" sz="2800" smtClean="0">
                <a:solidFill>
                  <a:srgbClr val="FF0000"/>
                </a:solidFill>
                <a:latin typeface="Franklin Gothic Demi" pitchFamily="34" charset="0"/>
              </a:rPr>
              <a:t>nefleksibilnog</a:t>
            </a:r>
            <a:r>
              <a:rPr lang="hr-BA" sz="2800" smtClean="0">
                <a:solidFill>
                  <a:schemeClr val="bg1"/>
                </a:solidFill>
                <a:latin typeface="Franklin Gothic Demi" pitchFamily="34" charset="0"/>
              </a:rPr>
              <a:t> upravljačkog sistema realizovanog sa elektromehaničkim relejima</a:t>
            </a:r>
          </a:p>
          <a:p>
            <a:pPr marR="0" indent="395288" algn="l">
              <a:lnSpc>
                <a:spcPct val="90000"/>
              </a:lnSpc>
              <a:spcAft>
                <a:spcPts val="600"/>
              </a:spcAft>
              <a:buClr>
                <a:srgbClr val="FF0000"/>
              </a:buClr>
              <a:buFont typeface="Arial" charset="0"/>
              <a:buChar char="•"/>
            </a:pPr>
            <a:r>
              <a:rPr lang="hr-BA" sz="2800" smtClean="0">
                <a:solidFill>
                  <a:schemeClr val="bg1"/>
                </a:solidFill>
                <a:latin typeface="Franklin Gothic Demi" pitchFamily="34" charset="0"/>
              </a:rPr>
              <a:t>Neki zahtijevi koje je </a:t>
            </a:r>
            <a:r>
              <a:rPr lang="hr-BA" sz="2800" smtClean="0">
                <a:solidFill>
                  <a:srgbClr val="002060"/>
                </a:solidFill>
                <a:latin typeface="Franklin Gothic Demi" pitchFamily="34" charset="0"/>
              </a:rPr>
              <a:t>elektronski uređaj sa fleksibilnošću računara</a:t>
            </a:r>
            <a:r>
              <a:rPr lang="hr-BA" sz="2800" smtClean="0">
                <a:solidFill>
                  <a:schemeClr val="bg1"/>
                </a:solidFill>
                <a:latin typeface="Franklin Gothic Demi" pitchFamily="34" charset="0"/>
              </a:rPr>
              <a:t> trebao da zadovolji su:</a:t>
            </a:r>
          </a:p>
          <a:p>
            <a:pPr lvl="1" indent="395288" algn="l">
              <a:lnSpc>
                <a:spcPct val="90000"/>
              </a:lnSpc>
              <a:spcAft>
                <a:spcPts val="600"/>
              </a:spcAft>
              <a:buClr>
                <a:srgbClr val="FF0000"/>
              </a:buClr>
              <a:buFont typeface="Calibri" pitchFamily="34" charset="0"/>
              <a:buAutoNum type="arabicPeriod"/>
            </a:pPr>
            <a:r>
              <a:rPr lang="hr-BA" smtClean="0">
                <a:solidFill>
                  <a:srgbClr val="C00000"/>
                </a:solidFill>
                <a:latin typeface="Franklin Gothic Demi" pitchFamily="34" charset="0"/>
              </a:rPr>
              <a:t>Radi u industrijskom okruženju</a:t>
            </a:r>
          </a:p>
          <a:p>
            <a:pPr lvl="1" indent="395288" algn="l">
              <a:lnSpc>
                <a:spcPct val="90000"/>
              </a:lnSpc>
              <a:spcAft>
                <a:spcPts val="600"/>
              </a:spcAft>
              <a:buClr>
                <a:srgbClr val="FF0000"/>
              </a:buClr>
              <a:buFont typeface="Calibri" pitchFamily="34" charset="0"/>
              <a:buAutoNum type="arabicPeriod"/>
            </a:pPr>
            <a:r>
              <a:rPr lang="hr-BA" smtClean="0">
                <a:solidFill>
                  <a:srgbClr val="C00000"/>
                </a:solidFill>
                <a:latin typeface="Franklin Gothic Demi" pitchFamily="34" charset="0"/>
              </a:rPr>
              <a:t>Da bude lako programabirljiv od strane procesnih inženjera i tehničara</a:t>
            </a:r>
          </a:p>
          <a:p>
            <a:pPr lvl="1" indent="395288" algn="l">
              <a:lnSpc>
                <a:spcPct val="90000"/>
              </a:lnSpc>
              <a:spcAft>
                <a:spcPts val="600"/>
              </a:spcAft>
              <a:buClr>
                <a:srgbClr val="FF0000"/>
              </a:buClr>
              <a:buFont typeface="Calibri" pitchFamily="34" charset="0"/>
              <a:buAutoNum type="arabicPeriod"/>
            </a:pPr>
            <a:r>
              <a:rPr lang="hr-BA" smtClean="0">
                <a:solidFill>
                  <a:srgbClr val="C00000"/>
                </a:solidFill>
                <a:latin typeface="Franklin Gothic Demi" pitchFamily="34" charset="0"/>
              </a:rPr>
              <a:t>Da bude više puta upotrebljiv</a:t>
            </a:r>
          </a:p>
          <a:p>
            <a:pPr marR="0" indent="395288" algn="l">
              <a:lnSpc>
                <a:spcPct val="90000"/>
              </a:lnSpc>
              <a:spcAft>
                <a:spcPts val="600"/>
              </a:spcAft>
              <a:buClr>
                <a:srgbClr val="FF0000"/>
              </a:buClr>
              <a:buFont typeface="Arial" charset="0"/>
              <a:buChar char="•"/>
            </a:pPr>
            <a:endParaRPr lang="hr-BA" sz="2800" smtClean="0">
              <a:solidFill>
                <a:schemeClr val="bg1"/>
              </a:solidFill>
              <a:latin typeface="Franklin Gothic Demi" pitchFamily="34" charset="0"/>
            </a:endParaRPr>
          </a:p>
          <a:p>
            <a:pPr marR="0" indent="395288" algn="l">
              <a:lnSpc>
                <a:spcPct val="90000"/>
              </a:lnSpc>
              <a:spcAft>
                <a:spcPts val="1200"/>
              </a:spcAft>
              <a:buClr>
                <a:srgbClr val="FF0000"/>
              </a:buClr>
              <a:buFont typeface="Arial" charset="0"/>
              <a:buChar char="•"/>
            </a:pPr>
            <a:endParaRPr lang="en-US" sz="2800" smtClean="0">
              <a:solidFill>
                <a:schemeClr val="bg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6"/>
          <p:cNvSpPr>
            <a:spLocks noGrp="1"/>
          </p:cNvSpPr>
          <p:nvPr>
            <p:ph type="subTitle" idx="1"/>
          </p:nvPr>
        </p:nvSpPr>
        <p:spPr>
          <a:xfrm>
            <a:off x="304800" y="914400"/>
            <a:ext cx="8610600" cy="4800600"/>
          </a:xfrm>
        </p:spPr>
        <p:txBody>
          <a:bodyPr/>
          <a:lstStyle/>
          <a:p>
            <a:pPr marR="0" algn="l">
              <a:spcBef>
                <a:spcPts val="0"/>
              </a:spcBef>
              <a:spcAft>
                <a:spcPts val="1200"/>
              </a:spcAft>
              <a:buClr>
                <a:srgbClr val="FF0000"/>
              </a:buClr>
              <a:buFont typeface="Arial" charset="0"/>
              <a:buChar char="•"/>
            </a:pPr>
            <a:r>
              <a:rPr lang="en-US" sz="2200" dirty="0" smtClean="0">
                <a:solidFill>
                  <a:schemeClr val="bg1"/>
                </a:solidFill>
                <a:latin typeface="Franklin Gothic Demi" pitchFamily="34" charset="0"/>
              </a:rPr>
              <a:t> </a:t>
            </a:r>
            <a:r>
              <a:rPr lang="en-US" sz="2400" dirty="0" smtClean="0">
                <a:solidFill>
                  <a:schemeClr val="bg1"/>
                </a:solidFill>
                <a:latin typeface="Franklin Gothic Demi" pitchFamily="34" charset="0"/>
              </a:rPr>
              <a:t>If a relay system were used, it would require some rewiring of the circuit </a:t>
            </a:r>
          </a:p>
        </p:txBody>
      </p:sp>
      <p:sp>
        <p:nvSpPr>
          <p:cNvPr id="5"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PLC - Modifying the Operation: Example</a:t>
            </a:r>
          </a:p>
        </p:txBody>
      </p:sp>
      <p:sp>
        <p:nvSpPr>
          <p:cNvPr id="6" name="Rectangle 9"/>
          <p:cNvSpPr>
            <a:spLocks noChangeArrowheads="1"/>
          </p:cNvSpPr>
          <p:nvPr/>
        </p:nvSpPr>
        <p:spPr bwMode="auto">
          <a:xfrm>
            <a:off x="228600" y="6073914"/>
            <a:ext cx="8686800" cy="400110"/>
          </a:xfrm>
          <a:prstGeom prst="rect">
            <a:avLst/>
          </a:prstGeom>
          <a:noFill/>
          <a:ln w="9525">
            <a:noFill/>
            <a:miter lim="800000"/>
            <a:headEnd/>
            <a:tailEnd/>
          </a:ln>
        </p:spPr>
        <p:txBody>
          <a:bodyPr wrap="square">
            <a:spAutoFit/>
          </a:bodyPr>
          <a:lstStyle/>
          <a:p>
            <a:pPr algn="ctr"/>
            <a:r>
              <a:rPr lang="en-US" sz="2000" i="1" dirty="0" smtClean="0">
                <a:solidFill>
                  <a:schemeClr val="bg1"/>
                </a:solidFill>
                <a:latin typeface="Franklin Gothic Demi" pitchFamily="34" charset="0"/>
              </a:rPr>
              <a:t>Relay ladder diagram for the modified process</a:t>
            </a:r>
            <a:endParaRPr lang="en-US" sz="2000" i="1" dirty="0">
              <a:solidFill>
                <a:schemeClr val="bg1"/>
              </a:solidFill>
              <a:latin typeface="Franklin Gothic Demi" pitchFamily="34" charset="0"/>
            </a:endParaRPr>
          </a:p>
        </p:txBody>
      </p:sp>
      <p:pic>
        <p:nvPicPr>
          <p:cNvPr id="69634" name="Picture 2"/>
          <p:cNvPicPr>
            <a:picLocks noChangeAspect="1" noChangeArrowheads="1"/>
          </p:cNvPicPr>
          <p:nvPr/>
        </p:nvPicPr>
        <p:blipFill>
          <a:blip r:embed="rId2"/>
          <a:srcRect/>
          <a:stretch>
            <a:fillRect/>
          </a:stretch>
        </p:blipFill>
        <p:spPr bwMode="auto">
          <a:xfrm>
            <a:off x="1316912" y="1767042"/>
            <a:ext cx="6607888" cy="417655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6"/>
          <p:cNvSpPr>
            <a:spLocks noGrp="1"/>
          </p:cNvSpPr>
          <p:nvPr>
            <p:ph type="subTitle" idx="1"/>
          </p:nvPr>
        </p:nvSpPr>
        <p:spPr>
          <a:xfrm>
            <a:off x="304800" y="914400"/>
            <a:ext cx="8610600" cy="4800600"/>
          </a:xfrm>
        </p:spPr>
        <p:txBody>
          <a:bodyPr/>
          <a:lstStyle/>
          <a:p>
            <a:pPr marR="0" algn="l">
              <a:spcBef>
                <a:spcPts val="0"/>
              </a:spcBef>
              <a:spcAft>
                <a:spcPts val="1200"/>
              </a:spcAft>
              <a:buClr>
                <a:srgbClr val="FF0000"/>
              </a:buClr>
              <a:buFont typeface="Arial" charset="0"/>
              <a:buChar char="•"/>
            </a:pPr>
            <a:r>
              <a:rPr lang="en-US" sz="2400" dirty="0" smtClean="0">
                <a:solidFill>
                  <a:schemeClr val="bg1"/>
                </a:solidFill>
                <a:latin typeface="Franklin Gothic Demi" pitchFamily="34" charset="0"/>
              </a:rPr>
              <a:t> If a PLC system were used, no rewiring would be necessary. The inputs and outputs are still the same</a:t>
            </a:r>
          </a:p>
        </p:txBody>
      </p:sp>
      <p:sp>
        <p:nvSpPr>
          <p:cNvPr id="5"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PLC - Modifying the Operation: Example</a:t>
            </a:r>
          </a:p>
        </p:txBody>
      </p:sp>
      <p:sp>
        <p:nvSpPr>
          <p:cNvPr id="6" name="Rectangle 9"/>
          <p:cNvSpPr>
            <a:spLocks noChangeArrowheads="1"/>
          </p:cNvSpPr>
          <p:nvPr/>
        </p:nvSpPr>
        <p:spPr bwMode="auto">
          <a:xfrm>
            <a:off x="228600" y="6073914"/>
            <a:ext cx="8686800" cy="400110"/>
          </a:xfrm>
          <a:prstGeom prst="rect">
            <a:avLst/>
          </a:prstGeom>
          <a:noFill/>
          <a:ln w="9525">
            <a:noFill/>
            <a:miter lim="800000"/>
            <a:headEnd/>
            <a:tailEnd/>
          </a:ln>
        </p:spPr>
        <p:txBody>
          <a:bodyPr wrap="square">
            <a:spAutoFit/>
          </a:bodyPr>
          <a:lstStyle/>
          <a:p>
            <a:pPr algn="ctr"/>
            <a:r>
              <a:rPr lang="en-US" sz="2000" i="1" dirty="0" smtClean="0">
                <a:solidFill>
                  <a:schemeClr val="bg1"/>
                </a:solidFill>
                <a:latin typeface="Franklin Gothic Demi" pitchFamily="34" charset="0"/>
              </a:rPr>
              <a:t>PLC ladder logic program for the modified process</a:t>
            </a:r>
            <a:endParaRPr lang="en-US" sz="2000" i="1" dirty="0">
              <a:solidFill>
                <a:schemeClr val="bg1"/>
              </a:solidFill>
              <a:latin typeface="Franklin Gothic Demi" pitchFamily="34" charset="0"/>
            </a:endParaRPr>
          </a:p>
        </p:txBody>
      </p:sp>
      <p:pic>
        <p:nvPicPr>
          <p:cNvPr id="70658" name="Picture 2"/>
          <p:cNvPicPr>
            <a:picLocks noChangeAspect="1" noChangeArrowheads="1"/>
          </p:cNvPicPr>
          <p:nvPr/>
        </p:nvPicPr>
        <p:blipFill>
          <a:blip r:embed="rId2"/>
          <a:srcRect/>
          <a:stretch>
            <a:fillRect/>
          </a:stretch>
        </p:blipFill>
        <p:spPr bwMode="auto">
          <a:xfrm>
            <a:off x="1093839" y="1845572"/>
            <a:ext cx="6907161" cy="409802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6"/>
          <p:cNvSpPr>
            <a:spLocks noGrp="1"/>
          </p:cNvSpPr>
          <p:nvPr>
            <p:ph type="subTitle" idx="1"/>
          </p:nvPr>
        </p:nvSpPr>
        <p:spPr>
          <a:xfrm>
            <a:off x="304800" y="1143000"/>
            <a:ext cx="8610600" cy="4800600"/>
          </a:xfrm>
        </p:spPr>
        <p:txBody>
          <a:bodyPr/>
          <a:lstStyle/>
          <a:p>
            <a:pPr marR="0" algn="l">
              <a:spcBef>
                <a:spcPts val="0"/>
              </a:spcBef>
              <a:spcAft>
                <a:spcPts val="1200"/>
              </a:spcAft>
              <a:buClr>
                <a:srgbClr val="FF0000"/>
              </a:buClr>
              <a:buFont typeface="Arial" charset="0"/>
              <a:buChar char="•"/>
            </a:pPr>
            <a:r>
              <a:rPr lang="en-US" sz="2200" dirty="0" smtClean="0">
                <a:solidFill>
                  <a:schemeClr val="bg1"/>
                </a:solidFill>
                <a:latin typeface="Franklin Gothic Demi" pitchFamily="34" charset="0"/>
              </a:rPr>
              <a:t> </a:t>
            </a:r>
            <a:r>
              <a:rPr lang="en-US" sz="2400" dirty="0" smtClean="0">
                <a:solidFill>
                  <a:schemeClr val="bg1"/>
                </a:solidFill>
                <a:latin typeface="Franklin Gothic Demi" pitchFamily="34" charset="0"/>
              </a:rPr>
              <a:t>Some important characteristics distinguish PLCs from PC:</a:t>
            </a:r>
          </a:p>
          <a:p>
            <a:pPr marR="0" algn="l">
              <a:spcBef>
                <a:spcPts val="0"/>
              </a:spcBef>
              <a:spcAft>
                <a:spcPts val="1200"/>
              </a:spcAft>
              <a:buClr>
                <a:srgbClr val="FF0000"/>
              </a:buClr>
              <a:buFont typeface="Arial" charset="0"/>
              <a:buChar char="•"/>
            </a:pPr>
            <a:r>
              <a:rPr lang="en-US" sz="2400" dirty="0" smtClean="0">
                <a:solidFill>
                  <a:schemeClr val="bg1"/>
                </a:solidFill>
                <a:latin typeface="Franklin Gothic Demi" pitchFamily="34" charset="0"/>
              </a:rPr>
              <a:t> PLC is designed to operate in the industrial environment with wide ranges of ambient temperature and humidity</a:t>
            </a:r>
          </a:p>
          <a:p>
            <a:pPr marR="0" algn="l">
              <a:spcBef>
                <a:spcPts val="0"/>
              </a:spcBef>
              <a:spcAft>
                <a:spcPts val="1200"/>
              </a:spcAft>
              <a:buClr>
                <a:srgbClr val="FF0000"/>
              </a:buClr>
              <a:buFont typeface="Arial" charset="0"/>
              <a:buChar char="•"/>
            </a:pPr>
            <a:r>
              <a:rPr lang="en-US" sz="2400" dirty="0" smtClean="0">
                <a:solidFill>
                  <a:schemeClr val="bg1"/>
                </a:solidFill>
                <a:latin typeface="Franklin Gothic Demi" pitchFamily="34" charset="0"/>
              </a:rPr>
              <a:t> The PLC is programmed in relay ladder logic or other easily learned languages</a:t>
            </a:r>
          </a:p>
          <a:p>
            <a:pPr marR="0" algn="l">
              <a:spcBef>
                <a:spcPts val="0"/>
              </a:spcBef>
              <a:spcAft>
                <a:spcPts val="1200"/>
              </a:spcAft>
              <a:buClr>
                <a:srgbClr val="FF0000"/>
              </a:buClr>
              <a:buFont typeface="Arial" charset="0"/>
              <a:buChar char="•"/>
            </a:pPr>
            <a:r>
              <a:rPr lang="en-US" sz="2400" dirty="0" smtClean="0">
                <a:solidFill>
                  <a:schemeClr val="bg1"/>
                </a:solidFill>
                <a:latin typeface="Franklin Gothic Demi" pitchFamily="34" charset="0"/>
              </a:rPr>
              <a:t> PLCs come equipped with terminals for input and output field devices as well as communication ports</a:t>
            </a:r>
          </a:p>
          <a:p>
            <a:pPr marR="0" algn="l">
              <a:spcBef>
                <a:spcPts val="0"/>
              </a:spcBef>
              <a:spcAft>
                <a:spcPts val="1200"/>
              </a:spcAft>
              <a:buClr>
                <a:srgbClr val="FF0000"/>
              </a:buClr>
              <a:buFont typeface="Arial" charset="0"/>
              <a:buChar char="•"/>
            </a:pPr>
            <a:r>
              <a:rPr lang="en-US" sz="2400" dirty="0" smtClean="0">
                <a:solidFill>
                  <a:schemeClr val="bg1"/>
                </a:solidFill>
                <a:latin typeface="Franklin Gothic Demi" pitchFamily="34" charset="0"/>
              </a:rPr>
              <a:t> Computers are complex computing machines capable of executing several programs or tasks simultaneously and in any order. Most PLCs, on the other hand, execute a single program in an orderly and sequential fashion from first to last instruction</a:t>
            </a:r>
          </a:p>
        </p:txBody>
      </p:sp>
      <p:sp>
        <p:nvSpPr>
          <p:cNvPr id="5"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PLCs versus Computers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6"/>
          <p:cNvSpPr>
            <a:spLocks noGrp="1"/>
          </p:cNvSpPr>
          <p:nvPr>
            <p:ph type="subTitle" idx="1"/>
          </p:nvPr>
        </p:nvSpPr>
        <p:spPr>
          <a:xfrm>
            <a:off x="304800" y="1143000"/>
            <a:ext cx="8610600" cy="4800600"/>
          </a:xfrm>
        </p:spPr>
        <p:txBody>
          <a:bodyPr/>
          <a:lstStyle/>
          <a:p>
            <a:pPr marR="0" algn="l">
              <a:spcBef>
                <a:spcPts val="0"/>
              </a:spcBef>
              <a:spcAft>
                <a:spcPts val="1200"/>
              </a:spcAft>
              <a:buClr>
                <a:srgbClr val="FF0000"/>
              </a:buClr>
              <a:buFont typeface="Arial" charset="0"/>
              <a:buChar char="•"/>
            </a:pPr>
            <a:r>
              <a:rPr lang="en-US" sz="2200" dirty="0" smtClean="0">
                <a:solidFill>
                  <a:schemeClr val="bg1"/>
                </a:solidFill>
                <a:latin typeface="Franklin Gothic Demi" pitchFamily="34" charset="0"/>
              </a:rPr>
              <a:t> </a:t>
            </a:r>
            <a:r>
              <a:rPr lang="en-US" sz="2400" dirty="0" smtClean="0">
                <a:solidFill>
                  <a:schemeClr val="bg1"/>
                </a:solidFill>
                <a:latin typeface="Franklin Gothic Demi" pitchFamily="34" charset="0"/>
              </a:rPr>
              <a:t>PLC control systems have been designed to be easily installed and maintained. Troubleshooting is simplified by the use of fault indicators and messaging displayed on the programmer screen</a:t>
            </a:r>
          </a:p>
          <a:p>
            <a:pPr marR="0" algn="l">
              <a:spcBef>
                <a:spcPts val="0"/>
              </a:spcBef>
              <a:spcAft>
                <a:spcPts val="1200"/>
              </a:spcAft>
              <a:buClr>
                <a:srgbClr val="FF0000"/>
              </a:buClr>
              <a:buFont typeface="Arial" charset="0"/>
              <a:buChar char="•"/>
            </a:pPr>
            <a:r>
              <a:rPr lang="en-US" sz="2400" dirty="0" smtClean="0">
                <a:solidFill>
                  <a:schemeClr val="bg1"/>
                </a:solidFill>
                <a:latin typeface="Franklin Gothic Demi" pitchFamily="34" charset="0"/>
              </a:rPr>
              <a:t> Input/output modules for connecting the field devices are easily connected and replaced</a:t>
            </a:r>
          </a:p>
        </p:txBody>
      </p:sp>
      <p:sp>
        <p:nvSpPr>
          <p:cNvPr id="5"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PLCs versus Computers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6"/>
          <p:cNvSpPr>
            <a:spLocks noGrp="1"/>
          </p:cNvSpPr>
          <p:nvPr>
            <p:ph type="subTitle" idx="1"/>
          </p:nvPr>
        </p:nvSpPr>
        <p:spPr>
          <a:xfrm>
            <a:off x="304800" y="1143000"/>
            <a:ext cx="8610600" cy="4800600"/>
          </a:xfrm>
        </p:spPr>
        <p:txBody>
          <a:bodyPr/>
          <a:lstStyle/>
          <a:p>
            <a:pPr marR="0" algn="l">
              <a:spcBef>
                <a:spcPts val="0"/>
              </a:spcBef>
              <a:spcAft>
                <a:spcPts val="1200"/>
              </a:spcAft>
              <a:buClr>
                <a:srgbClr val="FF0000"/>
              </a:buClr>
            </a:pPr>
            <a:r>
              <a:rPr lang="en-US" sz="2400" dirty="0" smtClean="0">
                <a:solidFill>
                  <a:schemeClr val="bg1"/>
                </a:solidFill>
                <a:latin typeface="Franklin Gothic Demi" pitchFamily="34" charset="0"/>
              </a:rPr>
              <a:t>Software associated with a PLC but written and run on a personal computer falls into the following two broad categories:</a:t>
            </a:r>
          </a:p>
          <a:p>
            <a:pPr marL="457200" marR="0" indent="-457200" algn="l">
              <a:spcBef>
                <a:spcPts val="0"/>
              </a:spcBef>
              <a:spcAft>
                <a:spcPts val="1200"/>
              </a:spcAft>
              <a:buClr>
                <a:srgbClr val="FF0000"/>
              </a:buClr>
              <a:buFont typeface="+mj-lt"/>
              <a:buAutoNum type="arabicPeriod"/>
            </a:pPr>
            <a:r>
              <a:rPr lang="en-US" sz="2400" dirty="0" smtClean="0">
                <a:solidFill>
                  <a:schemeClr val="bg1"/>
                </a:solidFill>
                <a:latin typeface="Franklin Gothic Demi" pitchFamily="34" charset="0"/>
              </a:rPr>
              <a:t> PLC software that allows the user to program and document gives the user the tools to write a PLC program—using ladder logic or another programming language</a:t>
            </a:r>
          </a:p>
          <a:p>
            <a:pPr marL="457200" marR="0" indent="-457200" algn="l">
              <a:spcBef>
                <a:spcPts val="0"/>
              </a:spcBef>
              <a:spcAft>
                <a:spcPts val="1200"/>
              </a:spcAft>
              <a:buClr>
                <a:srgbClr val="FF0000"/>
              </a:buClr>
              <a:buFont typeface="+mj-lt"/>
              <a:buAutoNum type="arabicPeriod"/>
            </a:pPr>
            <a:r>
              <a:rPr lang="en-US" sz="2400" dirty="0" smtClean="0">
                <a:solidFill>
                  <a:schemeClr val="bg1"/>
                </a:solidFill>
                <a:latin typeface="Franklin Gothic Demi" pitchFamily="34" charset="0"/>
              </a:rPr>
              <a:t> PLC software that allows the user to monitor and control the process is also called a human machine interface (HMI). It enables the user to view a process—or a graphical representation of a process </a:t>
            </a:r>
          </a:p>
          <a:p>
            <a:pPr marR="0" algn="l">
              <a:spcBef>
                <a:spcPts val="0"/>
              </a:spcBef>
              <a:spcAft>
                <a:spcPts val="1200"/>
              </a:spcAft>
              <a:buClr>
                <a:srgbClr val="FF0000"/>
              </a:buClr>
              <a:buFont typeface="Arial" charset="0"/>
              <a:buChar char="•"/>
            </a:pPr>
            <a:r>
              <a:rPr lang="en-US" sz="2400" dirty="0" smtClean="0">
                <a:solidFill>
                  <a:schemeClr val="bg1"/>
                </a:solidFill>
                <a:latin typeface="Franklin Gothic Demi" pitchFamily="34" charset="0"/>
              </a:rPr>
              <a:t> Many operator interfaces do not use PLC software. PLCs can be integrated with HMIs but the same software does not program both devices</a:t>
            </a:r>
          </a:p>
        </p:txBody>
      </p:sp>
      <p:sp>
        <p:nvSpPr>
          <p:cNvPr id="5"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PLCs versus Computers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Example of PLC installation</a:t>
            </a:r>
          </a:p>
        </p:txBody>
      </p:sp>
      <p:pic>
        <p:nvPicPr>
          <p:cNvPr id="71682" name="Picture 2"/>
          <p:cNvPicPr>
            <a:picLocks noChangeAspect="1" noChangeArrowheads="1"/>
          </p:cNvPicPr>
          <p:nvPr/>
        </p:nvPicPr>
        <p:blipFill>
          <a:blip r:embed="rId2"/>
          <a:srcRect/>
          <a:stretch>
            <a:fillRect/>
          </a:stretch>
        </p:blipFill>
        <p:spPr bwMode="auto">
          <a:xfrm>
            <a:off x="152400" y="1447800"/>
            <a:ext cx="4305300" cy="3228975"/>
          </a:xfrm>
          <a:prstGeom prst="rect">
            <a:avLst/>
          </a:prstGeom>
          <a:noFill/>
          <a:ln w="9525">
            <a:noFill/>
            <a:miter lim="800000"/>
            <a:headEnd/>
            <a:tailEnd/>
          </a:ln>
          <a:effectLst/>
        </p:spPr>
      </p:pic>
      <p:pic>
        <p:nvPicPr>
          <p:cNvPr id="71683" name="Picture 3"/>
          <p:cNvPicPr>
            <a:picLocks noChangeAspect="1" noChangeArrowheads="1"/>
          </p:cNvPicPr>
          <p:nvPr/>
        </p:nvPicPr>
        <p:blipFill>
          <a:blip r:embed="rId3"/>
          <a:srcRect/>
          <a:stretch>
            <a:fillRect/>
          </a:stretch>
        </p:blipFill>
        <p:spPr bwMode="auto">
          <a:xfrm>
            <a:off x="4648200" y="1447800"/>
            <a:ext cx="4267200" cy="3200400"/>
          </a:xfrm>
          <a:prstGeom prst="rect">
            <a:avLst/>
          </a:prstGeom>
          <a:noFill/>
          <a:ln w="9525">
            <a:noFill/>
            <a:miter lim="800000"/>
            <a:headEnd/>
            <a:tailEnd/>
          </a:ln>
          <a:effectLst/>
        </p:spPr>
      </p:pic>
      <p:sp>
        <p:nvSpPr>
          <p:cNvPr id="7" name="Rectangle 9"/>
          <p:cNvSpPr>
            <a:spLocks noChangeArrowheads="1"/>
          </p:cNvSpPr>
          <p:nvPr/>
        </p:nvSpPr>
        <p:spPr bwMode="auto">
          <a:xfrm>
            <a:off x="228600" y="4705290"/>
            <a:ext cx="8686800" cy="400110"/>
          </a:xfrm>
          <a:prstGeom prst="rect">
            <a:avLst/>
          </a:prstGeom>
          <a:noFill/>
          <a:ln w="9525">
            <a:noFill/>
            <a:miter lim="800000"/>
            <a:headEnd/>
            <a:tailEnd/>
          </a:ln>
        </p:spPr>
        <p:txBody>
          <a:bodyPr wrap="square">
            <a:spAutoFit/>
          </a:bodyPr>
          <a:lstStyle/>
          <a:p>
            <a:pPr algn="ctr"/>
            <a:r>
              <a:rPr lang="en-US" sz="2000" i="1" dirty="0" smtClean="0">
                <a:solidFill>
                  <a:schemeClr val="bg1"/>
                </a:solidFill>
                <a:latin typeface="Franklin Gothic Demi" pitchFamily="34" charset="0"/>
              </a:rPr>
              <a:t>PLC installed in an industrial environment</a:t>
            </a:r>
            <a:endParaRPr lang="en-US" sz="2000" i="1" dirty="0">
              <a:solidFill>
                <a:schemeClr val="bg1"/>
              </a:solidFill>
              <a:latin typeface="Franklin Gothic Demi"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Programming HMI</a:t>
            </a:r>
          </a:p>
        </p:txBody>
      </p:sp>
      <p:sp>
        <p:nvSpPr>
          <p:cNvPr id="7" name="Rectangle 9"/>
          <p:cNvSpPr>
            <a:spLocks noChangeArrowheads="1"/>
          </p:cNvSpPr>
          <p:nvPr/>
        </p:nvSpPr>
        <p:spPr bwMode="auto">
          <a:xfrm>
            <a:off x="228600" y="5486400"/>
            <a:ext cx="8686800" cy="400110"/>
          </a:xfrm>
          <a:prstGeom prst="rect">
            <a:avLst/>
          </a:prstGeom>
          <a:noFill/>
          <a:ln w="9525">
            <a:noFill/>
            <a:miter lim="800000"/>
            <a:headEnd/>
            <a:tailEnd/>
          </a:ln>
        </p:spPr>
        <p:txBody>
          <a:bodyPr wrap="square">
            <a:spAutoFit/>
          </a:bodyPr>
          <a:lstStyle/>
          <a:p>
            <a:pPr algn="ctr"/>
            <a:r>
              <a:rPr lang="en-US" sz="2000" i="1" dirty="0" smtClean="0">
                <a:solidFill>
                  <a:schemeClr val="bg1"/>
                </a:solidFill>
                <a:latin typeface="Franklin Gothic Demi" pitchFamily="34" charset="0"/>
              </a:rPr>
              <a:t>PLC operator interface and monitor</a:t>
            </a:r>
            <a:endParaRPr lang="en-US" sz="2000" i="1" dirty="0">
              <a:solidFill>
                <a:schemeClr val="bg1"/>
              </a:solidFill>
              <a:latin typeface="Franklin Gothic Demi" pitchFamily="34" charset="0"/>
            </a:endParaRPr>
          </a:p>
        </p:txBody>
      </p:sp>
      <p:pic>
        <p:nvPicPr>
          <p:cNvPr id="72706" name="Picture 2"/>
          <p:cNvPicPr>
            <a:picLocks noChangeAspect="1" noChangeArrowheads="1"/>
          </p:cNvPicPr>
          <p:nvPr/>
        </p:nvPicPr>
        <p:blipFill>
          <a:blip r:embed="rId2"/>
          <a:srcRect/>
          <a:stretch>
            <a:fillRect/>
          </a:stretch>
        </p:blipFill>
        <p:spPr bwMode="auto">
          <a:xfrm>
            <a:off x="762000" y="1092200"/>
            <a:ext cx="7164457" cy="4394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PLC Size and Application</a:t>
            </a:r>
          </a:p>
        </p:txBody>
      </p:sp>
      <p:sp>
        <p:nvSpPr>
          <p:cNvPr id="3" name="Subtitle 6"/>
          <p:cNvSpPr>
            <a:spLocks noGrp="1"/>
          </p:cNvSpPr>
          <p:nvPr>
            <p:ph type="subTitle" idx="1"/>
          </p:nvPr>
        </p:nvSpPr>
        <p:spPr>
          <a:xfrm>
            <a:off x="304800" y="1143000"/>
            <a:ext cx="8610600" cy="4800600"/>
          </a:xfrm>
        </p:spPr>
        <p:txBody>
          <a:bodyPr/>
          <a:lstStyle/>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The criteria used in categorizing PLCs include:</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Functionality</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Number of inputs and outputs</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Cost</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Physical size</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PLC Size and Application</a:t>
            </a:r>
          </a:p>
        </p:txBody>
      </p:sp>
      <p:sp>
        <p:nvSpPr>
          <p:cNvPr id="3" name="Subtitle 6"/>
          <p:cNvSpPr>
            <a:spLocks noGrp="1"/>
          </p:cNvSpPr>
          <p:nvPr>
            <p:ph type="subTitle" idx="1"/>
          </p:nvPr>
        </p:nvSpPr>
        <p:spPr>
          <a:xfrm>
            <a:off x="304800" y="1143000"/>
            <a:ext cx="8610600" cy="4800600"/>
          </a:xfrm>
        </p:spPr>
        <p:txBody>
          <a:bodyPr/>
          <a:lstStyle/>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The I/O count is the most important factor for sizing PLC  </a:t>
            </a:r>
          </a:p>
          <a:p>
            <a:pPr lvl="1" algn="l">
              <a:spcBef>
                <a:spcPts val="0"/>
              </a:spcBef>
              <a:spcAft>
                <a:spcPts val="1200"/>
              </a:spcAft>
              <a:buClr>
                <a:srgbClr val="FF0000"/>
              </a:buClr>
              <a:buFont typeface="Arial" pitchFamily="34" charset="0"/>
              <a:buChar char="•"/>
            </a:pPr>
            <a:r>
              <a:rPr lang="en-US" sz="2200" dirty="0" smtClean="0">
                <a:solidFill>
                  <a:schemeClr val="bg1"/>
                </a:solidFill>
                <a:latin typeface="Franklin Gothic Demi" pitchFamily="34" charset="0"/>
              </a:rPr>
              <a:t> </a:t>
            </a:r>
            <a:r>
              <a:rPr lang="en-US" dirty="0" smtClean="0">
                <a:solidFill>
                  <a:schemeClr val="bg1"/>
                </a:solidFill>
                <a:latin typeface="Franklin Gothic Demi" pitchFamily="34" charset="0"/>
              </a:rPr>
              <a:t>The </a:t>
            </a:r>
            <a:r>
              <a:rPr lang="en-US" dirty="0" err="1" smtClean="0">
                <a:solidFill>
                  <a:schemeClr val="bg1"/>
                </a:solidFill>
                <a:latin typeface="Franklin Gothic Demi" pitchFamily="34" charset="0"/>
              </a:rPr>
              <a:t>nano</a:t>
            </a:r>
            <a:r>
              <a:rPr lang="en-US" dirty="0" smtClean="0">
                <a:solidFill>
                  <a:schemeClr val="bg1"/>
                </a:solidFill>
                <a:latin typeface="Franklin Gothic Demi" pitchFamily="34" charset="0"/>
              </a:rPr>
              <a:t> is the smallest size with less than 15 I/O points</a:t>
            </a:r>
          </a:p>
          <a:p>
            <a:pPr lvl="1" algn="l">
              <a:spcBef>
                <a:spcPts val="0"/>
              </a:spcBef>
              <a:spcAft>
                <a:spcPts val="1200"/>
              </a:spcAft>
              <a:buClr>
                <a:srgbClr val="FF0000"/>
              </a:buClr>
              <a:buFont typeface="Arial" pitchFamily="34" charset="0"/>
              <a:buChar char="•"/>
            </a:pPr>
            <a:r>
              <a:rPr lang="en-US" dirty="0" smtClean="0">
                <a:solidFill>
                  <a:schemeClr val="bg1"/>
                </a:solidFill>
                <a:latin typeface="Franklin Gothic Demi" pitchFamily="34" charset="0"/>
              </a:rPr>
              <a:t> Micro types (15 to 128 I/O points)</a:t>
            </a:r>
          </a:p>
          <a:p>
            <a:pPr lvl="1" algn="l">
              <a:spcBef>
                <a:spcPts val="0"/>
              </a:spcBef>
              <a:spcAft>
                <a:spcPts val="1200"/>
              </a:spcAft>
              <a:buClr>
                <a:srgbClr val="FF0000"/>
              </a:buClr>
              <a:buFont typeface="Arial" pitchFamily="34" charset="0"/>
              <a:buChar char="•"/>
            </a:pPr>
            <a:r>
              <a:rPr lang="en-US" dirty="0" smtClean="0">
                <a:solidFill>
                  <a:schemeClr val="bg1"/>
                </a:solidFill>
                <a:latin typeface="Franklin Gothic Demi" pitchFamily="34" charset="0"/>
              </a:rPr>
              <a:t> Medium types (128 to 512 I/O points)</a:t>
            </a:r>
          </a:p>
          <a:p>
            <a:pPr lvl="1" algn="l">
              <a:spcBef>
                <a:spcPts val="0"/>
              </a:spcBef>
              <a:spcAft>
                <a:spcPts val="1200"/>
              </a:spcAft>
              <a:buClr>
                <a:srgbClr val="FF0000"/>
              </a:buClr>
              <a:buFont typeface="Arial" pitchFamily="34" charset="0"/>
              <a:buChar char="•"/>
            </a:pPr>
            <a:r>
              <a:rPr lang="en-US" dirty="0" smtClean="0">
                <a:solidFill>
                  <a:schemeClr val="bg1"/>
                </a:solidFill>
                <a:latin typeface="Franklin Gothic Demi" pitchFamily="34" charset="0"/>
              </a:rPr>
              <a:t> Large types (over 512 I/O points)</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Matching the PLC with the application is a key factor in the selection process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PLC Size and Application</a:t>
            </a:r>
          </a:p>
        </p:txBody>
      </p:sp>
      <p:pic>
        <p:nvPicPr>
          <p:cNvPr id="73730" name="Picture 2"/>
          <p:cNvPicPr>
            <a:picLocks noChangeAspect="1" noChangeArrowheads="1"/>
          </p:cNvPicPr>
          <p:nvPr/>
        </p:nvPicPr>
        <p:blipFill>
          <a:blip r:embed="rId2"/>
          <a:srcRect/>
          <a:stretch>
            <a:fillRect/>
          </a:stretch>
        </p:blipFill>
        <p:spPr bwMode="auto">
          <a:xfrm>
            <a:off x="1074462" y="762001"/>
            <a:ext cx="6884918" cy="5334000"/>
          </a:xfrm>
          <a:prstGeom prst="rect">
            <a:avLst/>
          </a:prstGeom>
          <a:noFill/>
          <a:ln w="9525">
            <a:noFill/>
            <a:miter lim="800000"/>
            <a:headEnd/>
            <a:tailEnd/>
          </a:ln>
          <a:effectLst/>
        </p:spPr>
      </p:pic>
      <p:sp>
        <p:nvSpPr>
          <p:cNvPr id="6" name="Rectangle 9"/>
          <p:cNvSpPr>
            <a:spLocks noChangeArrowheads="1"/>
          </p:cNvSpPr>
          <p:nvPr/>
        </p:nvSpPr>
        <p:spPr bwMode="auto">
          <a:xfrm>
            <a:off x="76200" y="6172200"/>
            <a:ext cx="8686800" cy="400110"/>
          </a:xfrm>
          <a:prstGeom prst="rect">
            <a:avLst/>
          </a:prstGeom>
          <a:noFill/>
          <a:ln w="9525">
            <a:noFill/>
            <a:miter lim="800000"/>
            <a:headEnd/>
            <a:tailEnd/>
          </a:ln>
        </p:spPr>
        <p:txBody>
          <a:bodyPr wrap="square">
            <a:spAutoFit/>
          </a:bodyPr>
          <a:lstStyle/>
          <a:p>
            <a:pPr algn="ctr"/>
            <a:r>
              <a:rPr lang="en-US" sz="2000" i="1" dirty="0" smtClean="0">
                <a:solidFill>
                  <a:schemeClr val="bg1"/>
                </a:solidFill>
                <a:latin typeface="Franklin Gothic Demi" pitchFamily="34" charset="0"/>
              </a:rPr>
              <a:t>Typical range of sizes of programmable controllers</a:t>
            </a:r>
            <a:endParaRPr lang="en-US" sz="2000" i="1" dirty="0">
              <a:solidFill>
                <a:schemeClr val="bg1"/>
              </a:solidFill>
              <a:latin typeface="Franklin Gothic Demi"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33400" y="76200"/>
            <a:ext cx="7851648" cy="838200"/>
          </a:xfrm>
        </p:spPr>
        <p:txBody>
          <a:bodyPr>
            <a:noAutofit/>
          </a:bodyPr>
          <a:lstStyle/>
          <a:p>
            <a:pPr algn="ctr" fontAlgn="auto">
              <a:spcAft>
                <a:spcPts val="0"/>
              </a:spcAft>
              <a:defRPr/>
            </a:pPr>
            <a:r>
              <a:rPr lang="hr-BA" sz="2400" dirty="0" err="1" smtClean="0">
                <a:solidFill>
                  <a:schemeClr val="bg1"/>
                </a:solidFill>
                <a:effectLst/>
                <a:latin typeface="Arial" pitchFamily="34" charset="0"/>
                <a:cs typeface="Arial" pitchFamily="34" charset="0"/>
              </a:rPr>
              <a:t>Istorijski</a:t>
            </a:r>
            <a:r>
              <a:rPr lang="hr-BA" sz="2400" dirty="0" smtClean="0">
                <a:solidFill>
                  <a:schemeClr val="bg1"/>
                </a:solidFill>
                <a:effectLst/>
                <a:latin typeface="Arial" pitchFamily="34" charset="0"/>
                <a:cs typeface="Arial" pitchFamily="34" charset="0"/>
              </a:rPr>
              <a:t> razvoj</a:t>
            </a:r>
            <a:r>
              <a:rPr lang="en-US" sz="2400" dirty="0" smtClean="0">
                <a:solidFill>
                  <a:schemeClr val="bg1"/>
                </a:solidFill>
                <a:effectLst/>
                <a:latin typeface="Arial" pitchFamily="34" charset="0"/>
                <a:cs typeface="Arial" pitchFamily="34" charset="0"/>
              </a:rPr>
              <a:t> PLC</a:t>
            </a:r>
          </a:p>
        </p:txBody>
      </p:sp>
      <p:sp>
        <p:nvSpPr>
          <p:cNvPr id="9219" name="Subtitle 6"/>
          <p:cNvSpPr>
            <a:spLocks noGrp="1"/>
          </p:cNvSpPr>
          <p:nvPr>
            <p:ph type="subTitle" idx="1"/>
          </p:nvPr>
        </p:nvSpPr>
        <p:spPr>
          <a:xfrm>
            <a:off x="304800" y="1219200"/>
            <a:ext cx="8610600" cy="5410200"/>
          </a:xfrm>
        </p:spPr>
        <p:txBody>
          <a:bodyPr/>
          <a:lstStyle/>
          <a:p>
            <a:pPr marR="0" indent="395288" algn="l">
              <a:buClr>
                <a:srgbClr val="FF0000"/>
              </a:buClr>
            </a:pPr>
            <a:r>
              <a:rPr lang="hr-BA" sz="2800" smtClean="0">
                <a:solidFill>
                  <a:schemeClr val="bg1"/>
                </a:solidFill>
                <a:latin typeface="Franklin Gothic Demi" pitchFamily="34" charset="0"/>
              </a:rPr>
              <a:t>Dalji zahtijvi za razvoj PLC odnosili su se na sljedeće:</a:t>
            </a:r>
          </a:p>
          <a:p>
            <a:pPr lvl="1" indent="395288" algn="l">
              <a:buClr>
                <a:srgbClr val="FF0000"/>
              </a:buClr>
              <a:buFont typeface="Arial" charset="0"/>
              <a:buChar char="•"/>
            </a:pPr>
            <a:r>
              <a:rPr lang="hr-BA" smtClean="0">
                <a:solidFill>
                  <a:srgbClr val="002060"/>
                </a:solidFill>
                <a:latin typeface="Franklin Gothic Demi" pitchFamily="34" charset="0"/>
              </a:rPr>
              <a:t>Novi upravljački sistem po cijeni mora biti konkurentan sa starim relejnim sistemom upravljanja</a:t>
            </a:r>
          </a:p>
          <a:p>
            <a:pPr lvl="1" indent="395288" algn="l">
              <a:buClr>
                <a:srgbClr val="FF0000"/>
              </a:buClr>
              <a:buFont typeface="Arial" charset="0"/>
              <a:buChar char="•"/>
            </a:pPr>
            <a:r>
              <a:rPr lang="hr-BA" smtClean="0">
                <a:solidFill>
                  <a:srgbClr val="002060"/>
                </a:solidFill>
                <a:latin typeface="Franklin Gothic Demi" pitchFamily="34" charset="0"/>
              </a:rPr>
              <a:t>Ulazni i izlazni moduli trebaju biti lako zamjenljivi</a:t>
            </a:r>
          </a:p>
          <a:p>
            <a:pPr lvl="1" indent="395288" algn="l">
              <a:buClr>
                <a:srgbClr val="FF0000"/>
              </a:buClr>
              <a:buFont typeface="Arial" charset="0"/>
              <a:buChar char="•"/>
            </a:pPr>
            <a:r>
              <a:rPr lang="hr-BA" smtClean="0">
                <a:solidFill>
                  <a:srgbClr val="002060"/>
                </a:solidFill>
                <a:latin typeface="Franklin Gothic Demi" pitchFamily="34" charset="0"/>
              </a:rPr>
              <a:t>Kontroler bi trebao biti modularan tako da se komponente mogu lako zamjeniti dodati ili popraviti</a:t>
            </a:r>
          </a:p>
          <a:p>
            <a:pPr lvl="1" indent="395288" algn="l">
              <a:buClr>
                <a:srgbClr val="FF0000"/>
              </a:buClr>
              <a:buFont typeface="Arial" charset="0"/>
              <a:buChar char="•"/>
            </a:pPr>
            <a:r>
              <a:rPr lang="hr-BA" smtClean="0">
                <a:solidFill>
                  <a:srgbClr val="002060"/>
                </a:solidFill>
                <a:latin typeface="Franklin Gothic Demi" pitchFamily="34" charset="0"/>
              </a:rPr>
              <a:t>Upravljački sistem trebao je da ima mogućnost razmjene podataka sa centralnim upravljačkim sistemom</a:t>
            </a:r>
          </a:p>
          <a:p>
            <a:pPr lvl="1" indent="395288" algn="l">
              <a:buClr>
                <a:srgbClr val="FF0000"/>
              </a:buClr>
              <a:buFont typeface="Arial" charset="0"/>
              <a:buChar char="•"/>
            </a:pPr>
            <a:r>
              <a:rPr lang="hr-BA" smtClean="0">
                <a:solidFill>
                  <a:srgbClr val="002060"/>
                </a:solidFill>
                <a:latin typeface="Franklin Gothic Demi" pitchFamily="34" charset="0"/>
              </a:rPr>
              <a:t>Način programiranja kontrolera treba da bude jednostavan i lako razumljiv procesnim inženjerima i tehničarima</a:t>
            </a:r>
            <a:endParaRPr lang="en-US" smtClean="0">
              <a:solidFill>
                <a:srgbClr val="00206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PLC Size and Application</a:t>
            </a:r>
          </a:p>
        </p:txBody>
      </p:sp>
      <p:sp>
        <p:nvSpPr>
          <p:cNvPr id="3" name="Subtitle 6"/>
          <p:cNvSpPr>
            <a:spLocks noGrp="1"/>
          </p:cNvSpPr>
          <p:nvPr>
            <p:ph type="subTitle" idx="1"/>
          </p:nvPr>
        </p:nvSpPr>
        <p:spPr>
          <a:xfrm>
            <a:off x="304800" y="1143000"/>
            <a:ext cx="8610600" cy="4800600"/>
          </a:xfrm>
        </p:spPr>
        <p:txBody>
          <a:bodyPr/>
          <a:lstStyle/>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There are three major types of PLC application: </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a:t>
            </a:r>
            <a:r>
              <a:rPr lang="en-US" sz="2400" dirty="0" err="1" smtClean="0">
                <a:solidFill>
                  <a:schemeClr val="bg1"/>
                </a:solidFill>
                <a:latin typeface="Franklin Gothic Demi" pitchFamily="34" charset="0"/>
              </a:rPr>
              <a:t>Singleended</a:t>
            </a:r>
            <a:endParaRPr lang="en-US" sz="2400" dirty="0" smtClean="0">
              <a:solidFill>
                <a:schemeClr val="bg1"/>
              </a:solidFill>
              <a:latin typeface="Franklin Gothic Demi" pitchFamily="34" charset="0"/>
            </a:endParaRP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Multitask</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Control management</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PLC Size and Application – single ended</a:t>
            </a:r>
          </a:p>
        </p:txBody>
      </p:sp>
      <p:sp>
        <p:nvSpPr>
          <p:cNvPr id="3" name="Subtitle 6"/>
          <p:cNvSpPr>
            <a:spLocks noGrp="1"/>
          </p:cNvSpPr>
          <p:nvPr>
            <p:ph type="subTitle" idx="1"/>
          </p:nvPr>
        </p:nvSpPr>
        <p:spPr>
          <a:xfrm>
            <a:off x="304800" y="838200"/>
            <a:ext cx="8610600" cy="4800600"/>
          </a:xfrm>
        </p:spPr>
        <p:txBody>
          <a:bodyPr/>
          <a:lstStyle/>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A single ended or stand-alone PLC application involves one PLC controlling one process without communication with other computers or PLCs</a:t>
            </a:r>
          </a:p>
        </p:txBody>
      </p:sp>
      <p:pic>
        <p:nvPicPr>
          <p:cNvPr id="74754" name="Picture 2"/>
          <p:cNvPicPr>
            <a:picLocks noChangeAspect="1" noChangeArrowheads="1"/>
          </p:cNvPicPr>
          <p:nvPr/>
        </p:nvPicPr>
        <p:blipFill>
          <a:blip r:embed="rId2"/>
          <a:srcRect/>
          <a:stretch>
            <a:fillRect/>
          </a:stretch>
        </p:blipFill>
        <p:spPr bwMode="auto">
          <a:xfrm>
            <a:off x="1517991" y="2133600"/>
            <a:ext cx="5949849" cy="3962400"/>
          </a:xfrm>
          <a:prstGeom prst="rect">
            <a:avLst/>
          </a:prstGeom>
          <a:noFill/>
          <a:ln w="9525">
            <a:noFill/>
            <a:miter lim="800000"/>
            <a:headEnd/>
            <a:tailEnd/>
          </a:ln>
          <a:effectLst/>
        </p:spPr>
      </p:pic>
      <p:sp>
        <p:nvSpPr>
          <p:cNvPr id="5" name="Rectangle 9"/>
          <p:cNvSpPr>
            <a:spLocks noChangeArrowheads="1"/>
          </p:cNvSpPr>
          <p:nvPr/>
        </p:nvSpPr>
        <p:spPr bwMode="auto">
          <a:xfrm>
            <a:off x="76200" y="6172200"/>
            <a:ext cx="8686800" cy="400110"/>
          </a:xfrm>
          <a:prstGeom prst="rect">
            <a:avLst/>
          </a:prstGeom>
          <a:noFill/>
          <a:ln w="9525">
            <a:noFill/>
            <a:miter lim="800000"/>
            <a:headEnd/>
            <a:tailEnd/>
          </a:ln>
        </p:spPr>
        <p:txBody>
          <a:bodyPr wrap="square">
            <a:spAutoFit/>
          </a:bodyPr>
          <a:lstStyle/>
          <a:p>
            <a:pPr algn="ctr"/>
            <a:r>
              <a:rPr lang="en-US" sz="2000" i="1" dirty="0" smtClean="0">
                <a:solidFill>
                  <a:schemeClr val="bg1"/>
                </a:solidFill>
                <a:latin typeface="Franklin Gothic Demi" pitchFamily="34" charset="0"/>
              </a:rPr>
              <a:t>Single-ended PLC application</a:t>
            </a:r>
            <a:endParaRPr lang="en-US" sz="2000" i="1" dirty="0">
              <a:solidFill>
                <a:schemeClr val="bg1"/>
              </a:solidFill>
              <a:latin typeface="Franklin Gothic Demi"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PLC Size and Application - multitasking</a:t>
            </a:r>
          </a:p>
        </p:txBody>
      </p:sp>
      <p:sp>
        <p:nvSpPr>
          <p:cNvPr id="3" name="Subtitle 6"/>
          <p:cNvSpPr>
            <a:spLocks noGrp="1"/>
          </p:cNvSpPr>
          <p:nvPr>
            <p:ph type="subTitle" idx="1"/>
          </p:nvPr>
        </p:nvSpPr>
        <p:spPr>
          <a:xfrm>
            <a:off x="304800" y="1295400"/>
            <a:ext cx="8610600" cy="4800600"/>
          </a:xfrm>
        </p:spPr>
        <p:txBody>
          <a:bodyPr/>
          <a:lstStyle/>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A multitask PLC application involves one PLC controlling several processes</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Adequate I/O capacity is a significant factor in this type of installation</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If the PLC would be a subsystem of a larger process and would have to communicate with a central PLC or computer, provisions for a data communications network are also required</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PLC Size and Application - control management</a:t>
            </a:r>
          </a:p>
        </p:txBody>
      </p:sp>
      <p:sp>
        <p:nvSpPr>
          <p:cNvPr id="3" name="Subtitle 6"/>
          <p:cNvSpPr>
            <a:spLocks noGrp="1"/>
          </p:cNvSpPr>
          <p:nvPr>
            <p:ph type="subTitle" idx="1"/>
          </p:nvPr>
        </p:nvSpPr>
        <p:spPr>
          <a:xfrm>
            <a:off x="304800" y="914400"/>
            <a:ext cx="8610600" cy="4800600"/>
          </a:xfrm>
        </p:spPr>
        <p:txBody>
          <a:bodyPr/>
          <a:lstStyle/>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A control management PLC application involves one PLC controlling several others. This kind of application requires a large PLC processor designed to communicate with other PLCs and possibly with a computer</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The control management PLC supervises several PLCs by downloading programs that tell the other PLCs what has to be done.</a:t>
            </a:r>
          </a:p>
        </p:txBody>
      </p:sp>
      <p:pic>
        <p:nvPicPr>
          <p:cNvPr id="75778" name="Picture 2"/>
          <p:cNvPicPr>
            <a:picLocks noChangeAspect="1" noChangeArrowheads="1"/>
          </p:cNvPicPr>
          <p:nvPr/>
        </p:nvPicPr>
        <p:blipFill>
          <a:blip r:embed="rId2"/>
          <a:srcRect/>
          <a:stretch>
            <a:fillRect/>
          </a:stretch>
        </p:blipFill>
        <p:spPr bwMode="auto">
          <a:xfrm>
            <a:off x="381000" y="3810000"/>
            <a:ext cx="8382000" cy="2420601"/>
          </a:xfrm>
          <a:prstGeom prst="rect">
            <a:avLst/>
          </a:prstGeom>
          <a:noFill/>
          <a:ln w="9525">
            <a:noFill/>
            <a:miter lim="800000"/>
            <a:headEnd/>
            <a:tailEnd/>
          </a:ln>
          <a:effectLst/>
        </p:spPr>
      </p:pic>
      <p:sp>
        <p:nvSpPr>
          <p:cNvPr id="5" name="Rectangle 9"/>
          <p:cNvSpPr>
            <a:spLocks noChangeArrowheads="1"/>
          </p:cNvSpPr>
          <p:nvPr/>
        </p:nvSpPr>
        <p:spPr bwMode="auto">
          <a:xfrm>
            <a:off x="76200" y="6305490"/>
            <a:ext cx="8686800" cy="400110"/>
          </a:xfrm>
          <a:prstGeom prst="rect">
            <a:avLst/>
          </a:prstGeom>
          <a:noFill/>
          <a:ln w="9525">
            <a:noFill/>
            <a:miter lim="800000"/>
            <a:headEnd/>
            <a:tailEnd/>
          </a:ln>
        </p:spPr>
        <p:txBody>
          <a:bodyPr wrap="square">
            <a:spAutoFit/>
          </a:bodyPr>
          <a:lstStyle/>
          <a:p>
            <a:pPr algn="ctr"/>
            <a:r>
              <a:rPr lang="en-US" sz="2000" i="1" dirty="0" smtClean="0">
                <a:solidFill>
                  <a:schemeClr val="bg1"/>
                </a:solidFill>
                <a:latin typeface="Franklin Gothic Demi" pitchFamily="34" charset="0"/>
              </a:rPr>
              <a:t>Control management PLC application</a:t>
            </a:r>
            <a:endParaRPr lang="en-US" sz="2000" i="1" dirty="0">
              <a:solidFill>
                <a:schemeClr val="bg1"/>
              </a:solidFill>
              <a:latin typeface="Franklin Gothic Demi"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a:grayscl/>
            <a:lum bright="-6000"/>
          </a:blip>
          <a:srcRect/>
          <a:stretch>
            <a:fillRect/>
          </a:stretch>
        </p:blipFill>
        <p:spPr bwMode="auto">
          <a:xfrm>
            <a:off x="0" y="1057926"/>
            <a:ext cx="9144000" cy="5876274"/>
          </a:xfrm>
          <a:prstGeom prst="rect">
            <a:avLst/>
          </a:prstGeom>
          <a:noFill/>
          <a:ln w="9525">
            <a:noFill/>
            <a:miter lim="800000"/>
            <a:headEnd/>
            <a:tailEnd/>
          </a:ln>
          <a:effectLst/>
        </p:spPr>
      </p:pic>
      <p:sp>
        <p:nvSpPr>
          <p:cNvPr id="8" name="Title 7"/>
          <p:cNvSpPr>
            <a:spLocks noGrp="1"/>
          </p:cNvSpPr>
          <p:nvPr>
            <p:ph type="ctrTitle"/>
          </p:nvPr>
        </p:nvSpPr>
        <p:spPr>
          <a:xfrm>
            <a:off x="682752" y="2514600"/>
            <a:ext cx="7851648" cy="1828800"/>
          </a:xfrm>
        </p:spPr>
        <p:txBody>
          <a:bodyPr/>
          <a:lstStyle/>
          <a:p>
            <a:pPr algn="ctr"/>
            <a:r>
              <a:rPr lang="en-US" dirty="0" smtClean="0">
                <a:solidFill>
                  <a:srgbClr val="FFFF00"/>
                </a:solidFill>
              </a:rPr>
              <a:t>PLC Hardware Components</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The I/O Section</a:t>
            </a:r>
          </a:p>
        </p:txBody>
      </p:sp>
      <p:sp>
        <p:nvSpPr>
          <p:cNvPr id="3" name="Subtitle 6"/>
          <p:cNvSpPr>
            <a:spLocks noGrp="1"/>
          </p:cNvSpPr>
          <p:nvPr>
            <p:ph type="subTitle" idx="1"/>
          </p:nvPr>
        </p:nvSpPr>
        <p:spPr>
          <a:xfrm>
            <a:off x="304800" y="914400"/>
            <a:ext cx="8610600" cy="5638800"/>
          </a:xfrm>
        </p:spPr>
        <p:txBody>
          <a:bodyPr/>
          <a:lstStyle/>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The </a:t>
            </a:r>
            <a:r>
              <a:rPr lang="en-US" sz="2400" dirty="0" smtClean="0">
                <a:solidFill>
                  <a:srgbClr val="00B050"/>
                </a:solidFill>
                <a:latin typeface="Franklin Gothic Demi" pitchFamily="34" charset="0"/>
              </a:rPr>
              <a:t>input/output (I/O) section </a:t>
            </a:r>
            <a:r>
              <a:rPr lang="en-US" sz="2400" dirty="0" smtClean="0">
                <a:solidFill>
                  <a:schemeClr val="bg1"/>
                </a:solidFill>
                <a:latin typeface="Franklin Gothic Demi" pitchFamily="34" charset="0"/>
              </a:rPr>
              <a:t>of a PLC is the section to which all field devices are connected and provides the interface between them and the CPU</a:t>
            </a:r>
          </a:p>
          <a:p>
            <a:pPr marR="0" algn="l">
              <a:spcBef>
                <a:spcPts val="0"/>
              </a:spcBef>
              <a:spcAft>
                <a:spcPts val="1200"/>
              </a:spcAft>
              <a:buClr>
                <a:srgbClr val="FF0000"/>
              </a:buClr>
              <a:buFont typeface="Arial" pitchFamily="34" charset="0"/>
              <a:buChar char="•"/>
            </a:pPr>
            <a:r>
              <a:rPr lang="en-US" sz="2400" dirty="0" smtClean="0">
                <a:solidFill>
                  <a:srgbClr val="0070C0"/>
                </a:solidFill>
                <a:latin typeface="Franklin Gothic Demi" pitchFamily="34" charset="0"/>
              </a:rPr>
              <a:t> Input interface modules </a:t>
            </a:r>
            <a:r>
              <a:rPr lang="en-US" sz="2400" dirty="0" smtClean="0">
                <a:solidFill>
                  <a:schemeClr val="bg1"/>
                </a:solidFill>
                <a:latin typeface="Franklin Gothic Demi" pitchFamily="34" charset="0"/>
              </a:rPr>
              <a:t>accept signals from the machine or process devices and convert them into signals that can be used by the controller</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a:t>
            </a:r>
            <a:r>
              <a:rPr lang="en-US" sz="2400" dirty="0" smtClean="0">
                <a:solidFill>
                  <a:srgbClr val="FF0000"/>
                </a:solidFill>
                <a:latin typeface="Franklin Gothic Demi" pitchFamily="34" charset="0"/>
              </a:rPr>
              <a:t>Output interface modules </a:t>
            </a:r>
            <a:r>
              <a:rPr lang="en-US" sz="2400" dirty="0" smtClean="0">
                <a:solidFill>
                  <a:schemeClr val="bg1"/>
                </a:solidFill>
                <a:latin typeface="Franklin Gothic Demi" pitchFamily="34" charset="0"/>
              </a:rPr>
              <a:t>convert controller signals into external signals used to control the machine or process</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A typical PLC has room for several I/O modules, allowing it to be customized for a particular application by selecting the appropriate modules</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Each slot in the rack is capable of accommodating any type of I/O module</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The I/O Section</a:t>
            </a:r>
          </a:p>
        </p:txBody>
      </p:sp>
      <p:pic>
        <p:nvPicPr>
          <p:cNvPr id="77826" name="Picture 2"/>
          <p:cNvPicPr>
            <a:picLocks noChangeAspect="1" noChangeArrowheads="1"/>
          </p:cNvPicPr>
          <p:nvPr/>
        </p:nvPicPr>
        <p:blipFill>
          <a:blip r:embed="rId2"/>
          <a:srcRect/>
          <a:stretch>
            <a:fillRect/>
          </a:stretch>
        </p:blipFill>
        <p:spPr bwMode="auto">
          <a:xfrm>
            <a:off x="1055824" y="914400"/>
            <a:ext cx="7249976" cy="5181600"/>
          </a:xfrm>
          <a:prstGeom prst="rect">
            <a:avLst/>
          </a:prstGeom>
          <a:noFill/>
          <a:ln w="9525">
            <a:noFill/>
            <a:miter lim="800000"/>
            <a:headEnd/>
            <a:tailEnd/>
          </a:ln>
          <a:effectLst/>
        </p:spPr>
      </p:pic>
      <p:sp>
        <p:nvSpPr>
          <p:cNvPr id="6" name="Rectangle 9"/>
          <p:cNvSpPr>
            <a:spLocks noChangeArrowheads="1"/>
          </p:cNvSpPr>
          <p:nvPr/>
        </p:nvSpPr>
        <p:spPr bwMode="auto">
          <a:xfrm>
            <a:off x="76200" y="6305490"/>
            <a:ext cx="8686800" cy="400110"/>
          </a:xfrm>
          <a:prstGeom prst="rect">
            <a:avLst/>
          </a:prstGeom>
          <a:noFill/>
          <a:ln w="9525">
            <a:noFill/>
            <a:miter lim="800000"/>
            <a:headEnd/>
            <a:tailEnd/>
          </a:ln>
        </p:spPr>
        <p:txBody>
          <a:bodyPr wrap="square">
            <a:spAutoFit/>
          </a:bodyPr>
          <a:lstStyle/>
          <a:p>
            <a:pPr algn="ctr"/>
            <a:r>
              <a:rPr lang="en-US" sz="2000" i="1" dirty="0" smtClean="0">
                <a:solidFill>
                  <a:schemeClr val="bg1"/>
                </a:solidFill>
                <a:latin typeface="Franklin Gothic Demi" pitchFamily="34" charset="0"/>
              </a:rPr>
              <a:t>Rack-based I/O section</a:t>
            </a:r>
            <a:endParaRPr lang="en-US" sz="2000" i="1" dirty="0">
              <a:solidFill>
                <a:schemeClr val="bg1"/>
              </a:solidFill>
              <a:latin typeface="Franklin Gothic Demi"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The I/O Section</a:t>
            </a:r>
          </a:p>
        </p:txBody>
      </p:sp>
      <p:sp>
        <p:nvSpPr>
          <p:cNvPr id="5" name="Subtitle 6"/>
          <p:cNvSpPr>
            <a:spLocks noGrp="1"/>
          </p:cNvSpPr>
          <p:nvPr/>
        </p:nvSpPr>
        <p:spPr bwMode="auto">
          <a:xfrm>
            <a:off x="266700" y="762000"/>
            <a:ext cx="8610600" cy="5638800"/>
          </a:xfrm>
          <a:prstGeom prst="rect">
            <a:avLst/>
          </a:prstGeom>
          <a:noFill/>
          <a:ln w="9525">
            <a:noFill/>
            <a:miter lim="800000"/>
            <a:headEnd/>
            <a:tailEnd/>
          </a:ln>
        </p:spPr>
        <p:txBody>
          <a:bodyPr vert="horz" wrap="square" lIns="0" tIns="45720" rIns="18288" bIns="45720" numCol="1" anchor="t" anchorCtr="0" compatLnSpc="1">
            <a:prstTxWarp prst="textNoShape">
              <a:avLst/>
            </a:prstTxWarp>
          </a:bodyPr>
          <a:lstStyle>
            <a:lvl1pPr marL="0" marR="45720" indent="0" algn="r" rtl="0" fontAlgn="base">
              <a:spcBef>
                <a:spcPct val="20000"/>
              </a:spcBef>
              <a:spcAft>
                <a:spcPct val="0"/>
              </a:spcAft>
              <a:buClr>
                <a:srgbClr val="0BD0D9"/>
              </a:buClr>
              <a:buSzPct val="95000"/>
              <a:buFont typeface="Wingdings 2" pitchFamily="18" charset="2"/>
              <a:buNone/>
              <a:defRPr sz="2600" kern="1200">
                <a:solidFill>
                  <a:schemeClr val="tx1"/>
                </a:solidFill>
                <a:latin typeface="+mn-lt"/>
                <a:ea typeface="+mn-ea"/>
                <a:cs typeface="+mn-cs"/>
              </a:defRPr>
            </a:lvl1pPr>
            <a:lvl2pPr marL="457200" indent="0" algn="ctr" rtl="0" fontAlgn="base">
              <a:spcBef>
                <a:spcPct val="20000"/>
              </a:spcBef>
              <a:spcAft>
                <a:spcPct val="0"/>
              </a:spcAft>
              <a:buClr>
                <a:schemeClr val="accent1"/>
              </a:buClr>
              <a:buSzPct val="85000"/>
              <a:buFont typeface="Wingdings 2" pitchFamily="18" charset="2"/>
              <a:buNone/>
              <a:defRPr sz="2400" kern="1200">
                <a:solidFill>
                  <a:schemeClr val="tx1"/>
                </a:solidFill>
                <a:latin typeface="+mn-lt"/>
                <a:ea typeface="+mn-ea"/>
                <a:cs typeface="+mn-cs"/>
              </a:defRPr>
            </a:lvl2pPr>
            <a:lvl3pPr marL="914400" indent="0" algn="ctr" rtl="0" fontAlgn="base">
              <a:spcBef>
                <a:spcPct val="20000"/>
              </a:spcBef>
              <a:spcAft>
                <a:spcPct val="0"/>
              </a:spcAft>
              <a:buClr>
                <a:schemeClr val="accent2"/>
              </a:buClr>
              <a:buSzPct val="70000"/>
              <a:buFont typeface="Wingdings 2" pitchFamily="18" charset="2"/>
              <a:buNone/>
              <a:defRPr sz="2100" kern="1200">
                <a:solidFill>
                  <a:schemeClr val="tx1"/>
                </a:solidFill>
                <a:latin typeface="+mn-lt"/>
                <a:ea typeface="+mn-ea"/>
                <a:cs typeface="+mn-cs"/>
              </a:defRPr>
            </a:lvl3pPr>
            <a:lvl4pPr marL="1371600" indent="0" algn="ctr" rtl="0" fontAlgn="base">
              <a:spcBef>
                <a:spcPct val="20000"/>
              </a:spcBef>
              <a:spcAft>
                <a:spcPct val="0"/>
              </a:spcAft>
              <a:buClr>
                <a:srgbClr val="0BD0D9"/>
              </a:buClr>
              <a:buSzPct val="65000"/>
              <a:buFont typeface="Wingdings 2" pitchFamily="18" charset="2"/>
              <a:buNone/>
              <a:defRPr sz="2000" kern="1200">
                <a:solidFill>
                  <a:schemeClr val="tx1"/>
                </a:solidFill>
                <a:latin typeface="+mn-lt"/>
                <a:ea typeface="+mn-ea"/>
                <a:cs typeface="+mn-cs"/>
              </a:defRPr>
            </a:lvl4pPr>
            <a:lvl5pPr marL="1828800" indent="0" algn="ctr" rtl="0" fontAlgn="base">
              <a:spcBef>
                <a:spcPct val="20000"/>
              </a:spcBef>
              <a:spcAft>
                <a:spcPct val="0"/>
              </a:spcAft>
              <a:buClr>
                <a:srgbClr val="10CF9B"/>
              </a:buClr>
              <a:buSzPct val="65000"/>
              <a:buFont typeface="Wingdings 2" pitchFamily="18" charset="2"/>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A </a:t>
            </a:r>
            <a:r>
              <a:rPr lang="en-US" sz="2400" dirty="0" smtClean="0">
                <a:solidFill>
                  <a:srgbClr val="FF0000"/>
                </a:solidFill>
                <a:latin typeface="Franklin Gothic Demi" pitchFamily="34" charset="0"/>
              </a:rPr>
              <a:t>logical rack </a:t>
            </a:r>
            <a:r>
              <a:rPr lang="en-US" sz="2400" dirty="0" smtClean="0">
                <a:solidFill>
                  <a:schemeClr val="bg1"/>
                </a:solidFill>
                <a:latin typeface="Franklin Gothic Demi" pitchFamily="34" charset="0"/>
              </a:rPr>
              <a:t>is an addressable unit consisting usually of 128 input points and 128 output points</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A rack uses 8 words in the input image table file and 8 words in the output image table file</a:t>
            </a:r>
          </a:p>
        </p:txBody>
      </p:sp>
      <p:pic>
        <p:nvPicPr>
          <p:cNvPr id="78850" name="Picture 2"/>
          <p:cNvPicPr>
            <a:picLocks noChangeAspect="1" noChangeArrowheads="1"/>
          </p:cNvPicPr>
          <p:nvPr/>
        </p:nvPicPr>
        <p:blipFill>
          <a:blip r:embed="rId2"/>
          <a:srcRect/>
          <a:stretch>
            <a:fillRect/>
          </a:stretch>
        </p:blipFill>
        <p:spPr bwMode="auto">
          <a:xfrm>
            <a:off x="914400" y="2590800"/>
            <a:ext cx="7030476" cy="3657600"/>
          </a:xfrm>
          <a:prstGeom prst="rect">
            <a:avLst/>
          </a:prstGeom>
          <a:noFill/>
          <a:ln w="9525">
            <a:noFill/>
            <a:miter lim="800000"/>
            <a:headEnd/>
            <a:tailEnd/>
          </a:ln>
          <a:effectLst/>
        </p:spPr>
      </p:pic>
      <p:sp>
        <p:nvSpPr>
          <p:cNvPr id="8" name="Rectangle 9"/>
          <p:cNvSpPr>
            <a:spLocks noChangeArrowheads="1"/>
          </p:cNvSpPr>
          <p:nvPr/>
        </p:nvSpPr>
        <p:spPr bwMode="auto">
          <a:xfrm>
            <a:off x="76200" y="6305490"/>
            <a:ext cx="8686800" cy="400110"/>
          </a:xfrm>
          <a:prstGeom prst="rect">
            <a:avLst/>
          </a:prstGeom>
          <a:noFill/>
          <a:ln w="9525">
            <a:noFill/>
            <a:miter lim="800000"/>
            <a:headEnd/>
            <a:tailEnd/>
          </a:ln>
        </p:spPr>
        <p:txBody>
          <a:bodyPr wrap="square">
            <a:spAutoFit/>
          </a:bodyPr>
          <a:lstStyle/>
          <a:p>
            <a:pPr algn="ctr"/>
            <a:r>
              <a:rPr lang="en-US" sz="2000" i="1" dirty="0" smtClean="0">
                <a:solidFill>
                  <a:schemeClr val="bg1"/>
                </a:solidFill>
                <a:latin typeface="Franklin Gothic Demi" pitchFamily="34" charset="0"/>
              </a:rPr>
              <a:t>Allen-Bradley PLC chassis and rack</a:t>
            </a:r>
            <a:endParaRPr lang="en-US" sz="2000" i="1" dirty="0">
              <a:solidFill>
                <a:schemeClr val="bg1"/>
              </a:solidFill>
              <a:latin typeface="Franklin Gothic Demi"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The I/O Section</a:t>
            </a:r>
          </a:p>
        </p:txBody>
      </p:sp>
      <p:sp>
        <p:nvSpPr>
          <p:cNvPr id="5" name="Subtitle 6"/>
          <p:cNvSpPr>
            <a:spLocks noGrp="1"/>
          </p:cNvSpPr>
          <p:nvPr/>
        </p:nvSpPr>
        <p:spPr bwMode="auto">
          <a:xfrm>
            <a:off x="266700" y="685800"/>
            <a:ext cx="8610600" cy="5638800"/>
          </a:xfrm>
          <a:prstGeom prst="rect">
            <a:avLst/>
          </a:prstGeom>
          <a:noFill/>
          <a:ln w="9525">
            <a:noFill/>
            <a:miter lim="800000"/>
            <a:headEnd/>
            <a:tailEnd/>
          </a:ln>
        </p:spPr>
        <p:txBody>
          <a:bodyPr vert="horz" wrap="square" lIns="0" tIns="45720" rIns="18288" bIns="45720" numCol="1" anchor="t" anchorCtr="0" compatLnSpc="1">
            <a:prstTxWarp prst="textNoShape">
              <a:avLst/>
            </a:prstTxWarp>
          </a:bodyPr>
          <a:lstStyle>
            <a:lvl1pPr marL="0" marR="45720" indent="0" algn="r" rtl="0" fontAlgn="base">
              <a:spcBef>
                <a:spcPct val="20000"/>
              </a:spcBef>
              <a:spcAft>
                <a:spcPct val="0"/>
              </a:spcAft>
              <a:buClr>
                <a:srgbClr val="0BD0D9"/>
              </a:buClr>
              <a:buSzPct val="95000"/>
              <a:buFont typeface="Wingdings 2" pitchFamily="18" charset="2"/>
              <a:buNone/>
              <a:defRPr sz="2600" kern="1200">
                <a:solidFill>
                  <a:schemeClr val="tx1"/>
                </a:solidFill>
                <a:latin typeface="+mn-lt"/>
                <a:ea typeface="+mn-ea"/>
                <a:cs typeface="+mn-cs"/>
              </a:defRPr>
            </a:lvl1pPr>
            <a:lvl2pPr marL="457200" indent="0" algn="ctr" rtl="0" fontAlgn="base">
              <a:spcBef>
                <a:spcPct val="20000"/>
              </a:spcBef>
              <a:spcAft>
                <a:spcPct val="0"/>
              </a:spcAft>
              <a:buClr>
                <a:schemeClr val="accent1"/>
              </a:buClr>
              <a:buSzPct val="85000"/>
              <a:buFont typeface="Wingdings 2" pitchFamily="18" charset="2"/>
              <a:buNone/>
              <a:defRPr sz="2400" kern="1200">
                <a:solidFill>
                  <a:schemeClr val="tx1"/>
                </a:solidFill>
                <a:latin typeface="+mn-lt"/>
                <a:ea typeface="+mn-ea"/>
                <a:cs typeface="+mn-cs"/>
              </a:defRPr>
            </a:lvl2pPr>
            <a:lvl3pPr marL="914400" indent="0" algn="ctr" rtl="0" fontAlgn="base">
              <a:spcBef>
                <a:spcPct val="20000"/>
              </a:spcBef>
              <a:spcAft>
                <a:spcPct val="0"/>
              </a:spcAft>
              <a:buClr>
                <a:schemeClr val="accent2"/>
              </a:buClr>
              <a:buSzPct val="70000"/>
              <a:buFont typeface="Wingdings 2" pitchFamily="18" charset="2"/>
              <a:buNone/>
              <a:defRPr sz="2100" kern="1200">
                <a:solidFill>
                  <a:schemeClr val="tx1"/>
                </a:solidFill>
                <a:latin typeface="+mn-lt"/>
                <a:ea typeface="+mn-ea"/>
                <a:cs typeface="+mn-cs"/>
              </a:defRPr>
            </a:lvl3pPr>
            <a:lvl4pPr marL="1371600" indent="0" algn="ctr" rtl="0" fontAlgn="base">
              <a:spcBef>
                <a:spcPct val="20000"/>
              </a:spcBef>
              <a:spcAft>
                <a:spcPct val="0"/>
              </a:spcAft>
              <a:buClr>
                <a:srgbClr val="0BD0D9"/>
              </a:buClr>
              <a:buSzPct val="65000"/>
              <a:buFont typeface="Wingdings 2" pitchFamily="18" charset="2"/>
              <a:buNone/>
              <a:defRPr sz="2000" kern="1200">
                <a:solidFill>
                  <a:schemeClr val="tx1"/>
                </a:solidFill>
                <a:latin typeface="+mn-lt"/>
                <a:ea typeface="+mn-ea"/>
                <a:cs typeface="+mn-cs"/>
              </a:defRPr>
            </a:lvl4pPr>
            <a:lvl5pPr marL="1828800" indent="0" algn="ctr" rtl="0" fontAlgn="base">
              <a:spcBef>
                <a:spcPct val="20000"/>
              </a:spcBef>
              <a:spcAft>
                <a:spcPct val="0"/>
              </a:spcAft>
              <a:buClr>
                <a:srgbClr val="10CF9B"/>
              </a:buClr>
              <a:buSzPct val="65000"/>
              <a:buFont typeface="Wingdings 2" pitchFamily="18" charset="2"/>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One benefit of a PLC system is the ability to locate the I/O modules near the field devices and then use communication module and dedicated interface (Siemens AS interface)  for communication with distributed  I/O modules</a:t>
            </a:r>
          </a:p>
        </p:txBody>
      </p:sp>
      <p:sp>
        <p:nvSpPr>
          <p:cNvPr id="8" name="Rectangle 9"/>
          <p:cNvSpPr>
            <a:spLocks noChangeArrowheads="1"/>
          </p:cNvSpPr>
          <p:nvPr/>
        </p:nvSpPr>
        <p:spPr bwMode="auto">
          <a:xfrm>
            <a:off x="609600" y="6381690"/>
            <a:ext cx="7924800" cy="400110"/>
          </a:xfrm>
          <a:prstGeom prst="rect">
            <a:avLst/>
          </a:prstGeom>
          <a:noFill/>
          <a:ln w="9525">
            <a:noFill/>
            <a:miter lim="800000"/>
            <a:headEnd/>
            <a:tailEnd/>
          </a:ln>
        </p:spPr>
        <p:txBody>
          <a:bodyPr wrap="square">
            <a:spAutoFit/>
          </a:bodyPr>
          <a:lstStyle/>
          <a:p>
            <a:pPr algn="ctr"/>
            <a:r>
              <a:rPr lang="en-US" sz="2000" i="1" dirty="0" smtClean="0">
                <a:solidFill>
                  <a:schemeClr val="bg1"/>
                </a:solidFill>
                <a:latin typeface="Franklin Gothic Demi" pitchFamily="34" charset="0"/>
              </a:rPr>
              <a:t>Remote I/O </a:t>
            </a:r>
            <a:r>
              <a:rPr lang="en-US" sz="2000" i="1" dirty="0" err="1" smtClean="0">
                <a:solidFill>
                  <a:schemeClr val="bg1"/>
                </a:solidFill>
                <a:latin typeface="Franklin Gothic Demi" pitchFamily="34" charset="0"/>
              </a:rPr>
              <a:t>molules</a:t>
            </a:r>
            <a:endParaRPr lang="en-US" sz="2000" i="1" dirty="0">
              <a:solidFill>
                <a:schemeClr val="bg1"/>
              </a:solidFill>
              <a:latin typeface="Franklin Gothic Demi" pitchFamily="34" charset="0"/>
            </a:endParaRPr>
          </a:p>
        </p:txBody>
      </p:sp>
      <p:pic>
        <p:nvPicPr>
          <p:cNvPr id="79874" name="Picture 2"/>
          <p:cNvPicPr>
            <a:picLocks noChangeAspect="1" noChangeArrowheads="1"/>
          </p:cNvPicPr>
          <p:nvPr/>
        </p:nvPicPr>
        <p:blipFill>
          <a:blip r:embed="rId2"/>
          <a:srcRect/>
          <a:stretch>
            <a:fillRect/>
          </a:stretch>
        </p:blipFill>
        <p:spPr bwMode="auto">
          <a:xfrm>
            <a:off x="974680" y="2362200"/>
            <a:ext cx="6873920" cy="4038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The I/O Section</a:t>
            </a:r>
          </a:p>
        </p:txBody>
      </p:sp>
      <p:sp>
        <p:nvSpPr>
          <p:cNvPr id="5" name="Subtitle 6"/>
          <p:cNvSpPr>
            <a:spLocks noGrp="1"/>
          </p:cNvSpPr>
          <p:nvPr/>
        </p:nvSpPr>
        <p:spPr bwMode="auto">
          <a:xfrm>
            <a:off x="266700" y="762000"/>
            <a:ext cx="8610600" cy="5638800"/>
          </a:xfrm>
          <a:prstGeom prst="rect">
            <a:avLst/>
          </a:prstGeom>
          <a:noFill/>
          <a:ln w="9525">
            <a:noFill/>
            <a:miter lim="800000"/>
            <a:headEnd/>
            <a:tailEnd/>
          </a:ln>
        </p:spPr>
        <p:txBody>
          <a:bodyPr vert="horz" wrap="square" lIns="0" tIns="45720" rIns="18288" bIns="45720" numCol="1" anchor="t" anchorCtr="0" compatLnSpc="1">
            <a:prstTxWarp prst="textNoShape">
              <a:avLst/>
            </a:prstTxWarp>
          </a:bodyPr>
          <a:lstStyle>
            <a:lvl1pPr marL="0" marR="45720" indent="0" algn="r" rtl="0" fontAlgn="base">
              <a:spcBef>
                <a:spcPct val="20000"/>
              </a:spcBef>
              <a:spcAft>
                <a:spcPct val="0"/>
              </a:spcAft>
              <a:buClr>
                <a:srgbClr val="0BD0D9"/>
              </a:buClr>
              <a:buSzPct val="95000"/>
              <a:buFont typeface="Wingdings 2" pitchFamily="18" charset="2"/>
              <a:buNone/>
              <a:defRPr sz="2600" kern="1200">
                <a:solidFill>
                  <a:schemeClr val="tx1"/>
                </a:solidFill>
                <a:latin typeface="+mn-lt"/>
                <a:ea typeface="+mn-ea"/>
                <a:cs typeface="+mn-cs"/>
              </a:defRPr>
            </a:lvl1pPr>
            <a:lvl2pPr marL="457200" indent="0" algn="ctr" rtl="0" fontAlgn="base">
              <a:spcBef>
                <a:spcPct val="20000"/>
              </a:spcBef>
              <a:spcAft>
                <a:spcPct val="0"/>
              </a:spcAft>
              <a:buClr>
                <a:schemeClr val="accent1"/>
              </a:buClr>
              <a:buSzPct val="85000"/>
              <a:buFont typeface="Wingdings 2" pitchFamily="18" charset="2"/>
              <a:buNone/>
              <a:defRPr sz="2400" kern="1200">
                <a:solidFill>
                  <a:schemeClr val="tx1"/>
                </a:solidFill>
                <a:latin typeface="+mn-lt"/>
                <a:ea typeface="+mn-ea"/>
                <a:cs typeface="+mn-cs"/>
              </a:defRPr>
            </a:lvl2pPr>
            <a:lvl3pPr marL="914400" indent="0" algn="ctr" rtl="0" fontAlgn="base">
              <a:spcBef>
                <a:spcPct val="20000"/>
              </a:spcBef>
              <a:spcAft>
                <a:spcPct val="0"/>
              </a:spcAft>
              <a:buClr>
                <a:schemeClr val="accent2"/>
              </a:buClr>
              <a:buSzPct val="70000"/>
              <a:buFont typeface="Wingdings 2" pitchFamily="18" charset="2"/>
              <a:buNone/>
              <a:defRPr sz="2100" kern="1200">
                <a:solidFill>
                  <a:schemeClr val="tx1"/>
                </a:solidFill>
                <a:latin typeface="+mn-lt"/>
                <a:ea typeface="+mn-ea"/>
                <a:cs typeface="+mn-cs"/>
              </a:defRPr>
            </a:lvl3pPr>
            <a:lvl4pPr marL="1371600" indent="0" algn="ctr" rtl="0" fontAlgn="base">
              <a:spcBef>
                <a:spcPct val="20000"/>
              </a:spcBef>
              <a:spcAft>
                <a:spcPct val="0"/>
              </a:spcAft>
              <a:buClr>
                <a:srgbClr val="0BD0D9"/>
              </a:buClr>
              <a:buSzPct val="65000"/>
              <a:buFont typeface="Wingdings 2" pitchFamily="18" charset="2"/>
              <a:buNone/>
              <a:defRPr sz="2000" kern="1200">
                <a:solidFill>
                  <a:schemeClr val="tx1"/>
                </a:solidFill>
                <a:latin typeface="+mn-lt"/>
                <a:ea typeface="+mn-ea"/>
                <a:cs typeface="+mn-cs"/>
              </a:defRPr>
            </a:lvl4pPr>
            <a:lvl5pPr marL="1828800" indent="0" algn="ctr" rtl="0" fontAlgn="base">
              <a:spcBef>
                <a:spcPct val="20000"/>
              </a:spcBef>
              <a:spcAft>
                <a:spcPct val="0"/>
              </a:spcAft>
              <a:buClr>
                <a:srgbClr val="10CF9B"/>
              </a:buClr>
              <a:buSzPct val="65000"/>
              <a:buFont typeface="Wingdings 2" pitchFamily="18" charset="2"/>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The PLC’s memory system stores information about the status of all the inputs and outputs. To keep track of all this information, it uses a system called addressing</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I/O address range depend of PLC size</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In I/O address space there is possibility to address bit, byte, word and double word</a:t>
            </a:r>
            <a:endParaRPr lang="sr-Latn-CS" sz="2400" dirty="0" smtClean="0">
              <a:solidFill>
                <a:schemeClr val="bg1"/>
              </a:solidFill>
              <a:latin typeface="Franklin Gothic Demi" pitchFamily="34" charset="0"/>
            </a:endParaRPr>
          </a:p>
          <a:p>
            <a:pPr marR="0" algn="l">
              <a:spcBef>
                <a:spcPts val="0"/>
              </a:spcBef>
              <a:spcAft>
                <a:spcPts val="1200"/>
              </a:spcAft>
              <a:buClr>
                <a:srgbClr val="FF0000"/>
              </a:buClr>
              <a:buFont typeface="Arial" pitchFamily="34" charset="0"/>
              <a:buChar char="•"/>
            </a:pPr>
            <a:r>
              <a:rPr lang="sr-Latn-CS" sz="2400" dirty="0" smtClean="0">
                <a:solidFill>
                  <a:schemeClr val="bg1"/>
                </a:solidFill>
                <a:latin typeface="Franklin Gothic Demi" pitchFamily="34" charset="0"/>
              </a:rPr>
              <a:t> </a:t>
            </a:r>
            <a:r>
              <a:rPr lang="en-US" sz="2400" dirty="0" smtClean="0">
                <a:solidFill>
                  <a:schemeClr val="bg1"/>
                </a:solidFill>
                <a:latin typeface="Franklin Gothic Demi" pitchFamily="34" charset="0"/>
              </a:rPr>
              <a:t>EXAMPLE Siemens S7-300</a:t>
            </a:r>
            <a:r>
              <a:rPr lang="sr-Latn-CS" sz="2400" dirty="0" smtClean="0">
                <a:solidFill>
                  <a:schemeClr val="bg1"/>
                </a:solidFill>
                <a:latin typeface="Franklin Gothic Demi" pitchFamily="34" charset="0"/>
              </a:rPr>
              <a:t> </a:t>
            </a:r>
            <a:r>
              <a:rPr lang="sr-Latn-CS" sz="2400" dirty="0" err="1" smtClean="0">
                <a:solidFill>
                  <a:schemeClr val="bg1"/>
                </a:solidFill>
                <a:latin typeface="Franklin Gothic Demi" pitchFamily="34" charset="0"/>
              </a:rPr>
              <a:t>addressing</a:t>
            </a:r>
            <a:r>
              <a:rPr lang="en-US" sz="2400" dirty="0" smtClean="0">
                <a:solidFill>
                  <a:schemeClr val="bg1"/>
                </a:solidFill>
                <a:latin typeface="Franklin Gothic Demi" pitchFamily="34" charset="0"/>
              </a:rPr>
              <a:t> PII (Process image input)</a:t>
            </a:r>
          </a:p>
          <a:p>
            <a:pPr marR="0" algn="l">
              <a:spcBef>
                <a:spcPts val="0"/>
              </a:spcBef>
              <a:spcAft>
                <a:spcPts val="1200"/>
              </a:spcAft>
              <a:buClr>
                <a:srgbClr val="FF0000"/>
              </a:buClr>
              <a:buFont typeface="Arial" pitchFamily="34" charset="0"/>
              <a:buChar char="•"/>
            </a:pPr>
            <a:endParaRPr lang="sr-Latn-CS" sz="2400" dirty="0" smtClean="0">
              <a:solidFill>
                <a:schemeClr val="bg1"/>
              </a:solidFill>
              <a:latin typeface="Franklin Gothic Demi" pitchFamily="34" charset="0"/>
            </a:endParaRPr>
          </a:p>
        </p:txBody>
      </p:sp>
      <p:graphicFrame>
        <p:nvGraphicFramePr>
          <p:cNvPr id="6" name="Table 5"/>
          <p:cNvGraphicFramePr>
            <a:graphicFrameLocks noGrp="1"/>
          </p:cNvGraphicFramePr>
          <p:nvPr/>
        </p:nvGraphicFramePr>
        <p:xfrm>
          <a:off x="1143000" y="4419600"/>
          <a:ext cx="6400800" cy="1981200"/>
        </p:xfrm>
        <a:graphic>
          <a:graphicData uri="http://schemas.openxmlformats.org/drawingml/2006/table">
            <a:tbl>
              <a:tblPr firstRow="1" bandRow="1">
                <a:tableStyleId>{3C2FFA5D-87B4-456A-9821-1D502468CF0F}</a:tableStyleId>
              </a:tblPr>
              <a:tblGrid>
                <a:gridCol w="1360170"/>
                <a:gridCol w="2907030"/>
                <a:gridCol w="2133600"/>
              </a:tblGrid>
              <a:tr h="370840">
                <a:tc>
                  <a:txBody>
                    <a:bodyPr/>
                    <a:lstStyle/>
                    <a:p>
                      <a:pPr algn="ctr"/>
                      <a:r>
                        <a:rPr lang="en-US" sz="2000" kern="1200" dirty="0" err="1" smtClean="0">
                          <a:solidFill>
                            <a:schemeClr val="bg1"/>
                          </a:solidFill>
                          <a:latin typeface="+mj-lt"/>
                        </a:rPr>
                        <a:t>Addr</a:t>
                      </a:r>
                      <a:r>
                        <a:rPr lang="en-US" sz="2000" kern="1200" dirty="0" smtClean="0">
                          <a:solidFill>
                            <a:schemeClr val="bg1"/>
                          </a:solidFill>
                          <a:latin typeface="+mj-lt"/>
                        </a:rPr>
                        <a:t>. ID</a:t>
                      </a:r>
                      <a:endParaRPr lang="en-US" sz="2000" kern="1200" dirty="0" smtClean="0">
                        <a:solidFill>
                          <a:schemeClr val="bg1"/>
                        </a:solidFill>
                        <a:latin typeface="+mj-lt"/>
                        <a:ea typeface="+mn-ea"/>
                        <a:cs typeface="+mn-cs"/>
                      </a:endParaRPr>
                    </a:p>
                  </a:txBody>
                  <a:tcPr/>
                </a:tc>
                <a:tc>
                  <a:txBody>
                    <a:bodyPr/>
                    <a:lstStyle/>
                    <a:p>
                      <a:pPr algn="ctr"/>
                      <a:r>
                        <a:rPr lang="en-US" sz="2000" kern="1200" dirty="0" smtClean="0">
                          <a:solidFill>
                            <a:schemeClr val="bg1"/>
                          </a:solidFill>
                          <a:latin typeface="+mj-lt"/>
                        </a:rPr>
                        <a:t>Parameter  range</a:t>
                      </a:r>
                      <a:endParaRPr lang="en-US" sz="2000" kern="1200" dirty="0" smtClean="0">
                        <a:solidFill>
                          <a:schemeClr val="bg1"/>
                        </a:solidFill>
                        <a:latin typeface="+mj-lt"/>
                        <a:ea typeface="+mn-ea"/>
                        <a:cs typeface="+mn-cs"/>
                      </a:endParaRPr>
                    </a:p>
                  </a:txBody>
                  <a:tcPr/>
                </a:tc>
                <a:tc>
                  <a:txBody>
                    <a:bodyPr/>
                    <a:lstStyle/>
                    <a:p>
                      <a:r>
                        <a:rPr lang="en-US" sz="2000" kern="1200" dirty="0" smtClean="0">
                          <a:solidFill>
                            <a:schemeClr val="bg1"/>
                          </a:solidFill>
                          <a:latin typeface="+mj-lt"/>
                        </a:rPr>
                        <a:t>Description</a:t>
                      </a:r>
                      <a:endParaRPr lang="en-US" sz="2000" kern="1200" dirty="0" smtClean="0">
                        <a:solidFill>
                          <a:schemeClr val="bg1"/>
                        </a:solidFill>
                        <a:latin typeface="+mj-lt"/>
                        <a:ea typeface="+mn-ea"/>
                        <a:cs typeface="+mn-cs"/>
                      </a:endParaRPr>
                    </a:p>
                  </a:txBody>
                  <a:tcPr/>
                </a:tc>
              </a:tr>
              <a:tr h="370840">
                <a:tc>
                  <a:txBody>
                    <a:bodyPr/>
                    <a:lstStyle/>
                    <a:p>
                      <a:pPr algn="ctr"/>
                      <a:r>
                        <a:rPr lang="en-US" sz="2000" b="1" dirty="0" smtClean="0">
                          <a:latin typeface="+mj-lt"/>
                        </a:rPr>
                        <a:t>I</a:t>
                      </a:r>
                      <a:endParaRPr lang="en-US" sz="2000" b="1" dirty="0">
                        <a:latin typeface="+mj-lt"/>
                      </a:endParaRPr>
                    </a:p>
                  </a:txBody>
                  <a:tcPr/>
                </a:tc>
                <a:tc>
                  <a:txBody>
                    <a:bodyPr/>
                    <a:lstStyle/>
                    <a:p>
                      <a:pPr algn="ctr"/>
                      <a:r>
                        <a:rPr lang="en-US" sz="2000" dirty="0" smtClean="0">
                          <a:latin typeface="+mj-lt"/>
                        </a:rPr>
                        <a:t>0.0</a:t>
                      </a:r>
                      <a:r>
                        <a:rPr lang="en-US" sz="2000" baseline="0" dirty="0" smtClean="0">
                          <a:latin typeface="+mj-lt"/>
                        </a:rPr>
                        <a:t> to 127.7</a:t>
                      </a:r>
                      <a:endParaRPr lang="en-US" sz="2000" dirty="0">
                        <a:latin typeface="+mj-lt"/>
                      </a:endParaRPr>
                    </a:p>
                  </a:txBody>
                  <a:tcPr/>
                </a:tc>
                <a:tc>
                  <a:txBody>
                    <a:bodyPr/>
                    <a:lstStyle/>
                    <a:p>
                      <a:r>
                        <a:rPr lang="en-US" sz="2000" dirty="0" smtClean="0">
                          <a:latin typeface="+mj-lt"/>
                        </a:rPr>
                        <a:t>Input bit </a:t>
                      </a:r>
                      <a:endParaRPr lang="en-US" sz="2000" dirty="0">
                        <a:latin typeface="+mj-lt"/>
                      </a:endParaRPr>
                    </a:p>
                  </a:txBody>
                  <a:tcPr/>
                </a:tc>
              </a:tr>
              <a:tr h="370840">
                <a:tc>
                  <a:txBody>
                    <a:bodyPr/>
                    <a:lstStyle/>
                    <a:p>
                      <a:pPr algn="ctr"/>
                      <a:r>
                        <a:rPr lang="en-US" sz="2000" b="1" dirty="0" smtClean="0">
                          <a:latin typeface="+mj-lt"/>
                        </a:rPr>
                        <a:t>IB</a:t>
                      </a:r>
                      <a:endParaRPr lang="en-US" sz="2000" b="1" dirty="0">
                        <a:latin typeface="+mj-lt"/>
                      </a:endParaRPr>
                    </a:p>
                  </a:txBody>
                  <a:tcPr/>
                </a:tc>
                <a:tc>
                  <a:txBody>
                    <a:bodyPr/>
                    <a:lstStyle/>
                    <a:p>
                      <a:pPr algn="ctr"/>
                      <a:r>
                        <a:rPr lang="en-US" sz="2000" dirty="0" smtClean="0">
                          <a:latin typeface="+mj-lt"/>
                        </a:rPr>
                        <a:t>0 to 127</a:t>
                      </a:r>
                      <a:endParaRPr lang="en-US" sz="2000" dirty="0">
                        <a:latin typeface="+mj-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mj-lt"/>
                        </a:rPr>
                        <a:t>Input byte</a:t>
                      </a:r>
                    </a:p>
                  </a:txBody>
                  <a:tcPr/>
                </a:tc>
              </a:tr>
              <a:tr h="370840">
                <a:tc>
                  <a:txBody>
                    <a:bodyPr/>
                    <a:lstStyle/>
                    <a:p>
                      <a:pPr algn="ctr"/>
                      <a:r>
                        <a:rPr lang="en-US" sz="2000" b="1" dirty="0" smtClean="0">
                          <a:latin typeface="+mj-lt"/>
                        </a:rPr>
                        <a:t>IW</a:t>
                      </a:r>
                      <a:endParaRPr lang="en-US" sz="2000" b="1" dirty="0">
                        <a:latin typeface="+mj-lt"/>
                      </a:endParaRPr>
                    </a:p>
                  </a:txBody>
                  <a:tcPr/>
                </a:tc>
                <a:tc>
                  <a:txBody>
                    <a:bodyPr/>
                    <a:lstStyle/>
                    <a:p>
                      <a:pPr algn="ctr"/>
                      <a:r>
                        <a:rPr lang="en-US" sz="2000" dirty="0" smtClean="0">
                          <a:latin typeface="+mj-lt"/>
                        </a:rPr>
                        <a:t>0 to 126</a:t>
                      </a:r>
                      <a:endParaRPr lang="en-US" sz="2000" dirty="0">
                        <a:latin typeface="+mj-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000" kern="1200" dirty="0" smtClean="0">
                          <a:solidFill>
                            <a:schemeClr val="dk1"/>
                          </a:solidFill>
                          <a:latin typeface="+mn-lt"/>
                          <a:ea typeface="+mn-ea"/>
                          <a:cs typeface="+mn-cs"/>
                        </a:rPr>
                        <a:t>Input word</a:t>
                      </a:r>
                    </a:p>
                  </a:txBody>
                  <a:tcPr/>
                </a:tc>
              </a:tr>
              <a:tr h="370840">
                <a:tc>
                  <a:txBody>
                    <a:bodyPr/>
                    <a:lstStyle/>
                    <a:p>
                      <a:pPr algn="ctr"/>
                      <a:r>
                        <a:rPr lang="en-US" sz="2000" b="1" dirty="0" smtClean="0">
                          <a:latin typeface="+mj-lt"/>
                        </a:rPr>
                        <a:t>ID</a:t>
                      </a:r>
                      <a:endParaRPr lang="en-US" sz="2000" b="1" dirty="0">
                        <a:latin typeface="+mj-lt"/>
                      </a:endParaRPr>
                    </a:p>
                  </a:txBody>
                  <a:tcPr/>
                </a:tc>
                <a:tc>
                  <a:txBody>
                    <a:bodyPr/>
                    <a:lstStyle/>
                    <a:p>
                      <a:pPr algn="ctr"/>
                      <a:r>
                        <a:rPr lang="en-US" sz="2000" dirty="0" smtClean="0">
                          <a:latin typeface="+mj-lt"/>
                        </a:rPr>
                        <a:t>0</a:t>
                      </a:r>
                      <a:r>
                        <a:rPr lang="en-US" sz="2000" baseline="0" dirty="0" smtClean="0">
                          <a:latin typeface="+mj-lt"/>
                        </a:rPr>
                        <a:t> to 124</a:t>
                      </a:r>
                      <a:endParaRPr lang="en-US" sz="2000" dirty="0">
                        <a:latin typeface="+mj-lt"/>
                      </a:endParaRPr>
                    </a:p>
                  </a:txBody>
                  <a:tcPr/>
                </a:tc>
                <a:tc>
                  <a:txBody>
                    <a:bodyPr/>
                    <a:lstStyle/>
                    <a:p>
                      <a:r>
                        <a:rPr lang="en-US" sz="2000" dirty="0" smtClean="0">
                          <a:latin typeface="+mj-lt"/>
                        </a:rPr>
                        <a:t>Input double word</a:t>
                      </a:r>
                      <a:endParaRPr lang="en-US" sz="2000" dirty="0">
                        <a:latin typeface="+mj-lt"/>
                      </a:endParaRPr>
                    </a:p>
                  </a:txBody>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33400" y="76200"/>
            <a:ext cx="7851648" cy="8382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PLC</a:t>
            </a:r>
            <a:r>
              <a:rPr lang="hr-BA" sz="2400" dirty="0" smtClean="0">
                <a:solidFill>
                  <a:schemeClr val="bg1"/>
                </a:solidFill>
                <a:effectLst/>
                <a:latin typeface="Arial" pitchFamily="34" charset="0"/>
                <a:cs typeface="Arial" pitchFamily="34" charset="0"/>
              </a:rPr>
              <a:t> danas – hardverska unapređenja</a:t>
            </a:r>
            <a:endParaRPr lang="en-US" sz="2400" dirty="0" smtClean="0">
              <a:solidFill>
                <a:schemeClr val="bg1"/>
              </a:solidFill>
              <a:effectLst/>
              <a:latin typeface="Arial" pitchFamily="34" charset="0"/>
              <a:cs typeface="Arial" pitchFamily="34" charset="0"/>
            </a:endParaRPr>
          </a:p>
        </p:txBody>
      </p:sp>
      <p:sp>
        <p:nvSpPr>
          <p:cNvPr id="10243" name="Subtitle 6"/>
          <p:cNvSpPr>
            <a:spLocks noGrp="1"/>
          </p:cNvSpPr>
          <p:nvPr>
            <p:ph type="subTitle" idx="1"/>
          </p:nvPr>
        </p:nvSpPr>
        <p:spPr>
          <a:xfrm>
            <a:off x="304800" y="1219200"/>
            <a:ext cx="8610600" cy="5410200"/>
          </a:xfrm>
        </p:spPr>
        <p:txBody>
          <a:bodyPr/>
          <a:lstStyle/>
          <a:p>
            <a:pPr marR="0" indent="395288" algn="l">
              <a:buClr>
                <a:srgbClr val="FF0000"/>
              </a:buClr>
              <a:buFont typeface="Arial" charset="0"/>
              <a:buChar char="•"/>
            </a:pPr>
            <a:r>
              <a:rPr lang="hr-BA" sz="2800" smtClean="0">
                <a:solidFill>
                  <a:schemeClr val="bg1"/>
                </a:solidFill>
                <a:latin typeface="Franklin Gothic Demi" pitchFamily="34" charset="0"/>
              </a:rPr>
              <a:t>Tehnološki unapređenja PLC i danas postoje i dešavaju se na dva nivoa:</a:t>
            </a:r>
          </a:p>
          <a:p>
            <a:pPr lvl="1" indent="395288" algn="l">
              <a:buClr>
                <a:srgbClr val="FF0000"/>
              </a:buClr>
              <a:buFont typeface="Arial" charset="0"/>
              <a:buChar char="•"/>
            </a:pPr>
            <a:r>
              <a:rPr lang="hr-BA" smtClean="0">
                <a:solidFill>
                  <a:srgbClr val="002060"/>
                </a:solidFill>
                <a:latin typeface="Franklin Gothic Demi" pitchFamily="34" charset="0"/>
              </a:rPr>
              <a:t>Hardverski (nove komponente)</a:t>
            </a:r>
          </a:p>
          <a:p>
            <a:pPr lvl="1" indent="395288" algn="l">
              <a:buClr>
                <a:srgbClr val="FF0000"/>
              </a:buClr>
              <a:buFont typeface="Arial" charset="0"/>
              <a:buChar char="•"/>
            </a:pPr>
            <a:r>
              <a:rPr lang="hr-BA" smtClean="0">
                <a:solidFill>
                  <a:srgbClr val="002060"/>
                </a:solidFill>
                <a:latin typeface="Franklin Gothic Demi" pitchFamily="34" charset="0"/>
              </a:rPr>
              <a:t>Softverski ( načini programiranja)</a:t>
            </a:r>
          </a:p>
          <a:p>
            <a:pPr marR="0" indent="395288" algn="l">
              <a:buClr>
                <a:srgbClr val="FF0000"/>
              </a:buClr>
              <a:buFont typeface="Arial" charset="0"/>
              <a:buChar char="•"/>
            </a:pPr>
            <a:r>
              <a:rPr lang="hr-BA" smtClean="0">
                <a:solidFill>
                  <a:schemeClr val="bg1"/>
                </a:solidFill>
                <a:latin typeface="Franklin Gothic Demi" pitchFamily="34" charset="0"/>
              </a:rPr>
              <a:t>Neka od hardverskih unapređenja su:</a:t>
            </a:r>
          </a:p>
          <a:p>
            <a:pPr lvl="1" indent="395288" algn="l">
              <a:buClr>
                <a:srgbClr val="FF0000"/>
              </a:buClr>
              <a:buFont typeface="Arial" charset="0"/>
              <a:buChar char="•"/>
            </a:pPr>
            <a:r>
              <a:rPr lang="hr-BA" smtClean="0">
                <a:solidFill>
                  <a:srgbClr val="002060"/>
                </a:solidFill>
                <a:latin typeface="Franklin Gothic Demi" pitchFamily="34" charset="0"/>
              </a:rPr>
              <a:t>Manje vrijeme skan ciklusa zahvaljujući modernijim mikoprocesorima i ostalim elektronskim komponentama</a:t>
            </a:r>
          </a:p>
          <a:p>
            <a:pPr lvl="1" indent="395288" algn="l">
              <a:buClr>
                <a:srgbClr val="FF0000"/>
              </a:buClr>
              <a:buFont typeface="Arial" charset="0"/>
              <a:buChar char="•"/>
            </a:pPr>
            <a:r>
              <a:rPr lang="hr-BA" smtClean="0">
                <a:solidFill>
                  <a:srgbClr val="002060"/>
                </a:solidFill>
                <a:latin typeface="Franklin Gothic Demi" pitchFamily="34" charset="0"/>
              </a:rPr>
              <a:t>Velika gustina pakovanja I/O modula smanjuje dimenzije cjelokupnog sistema i cijenu</a:t>
            </a:r>
          </a:p>
          <a:p>
            <a:pPr lvl="1" indent="395288" algn="l">
              <a:buClr>
                <a:srgbClr val="FF0000"/>
              </a:buClr>
              <a:buFont typeface="Arial" charset="0"/>
              <a:buChar char="•"/>
            </a:pPr>
            <a:r>
              <a:rPr lang="hr-BA" smtClean="0">
                <a:solidFill>
                  <a:srgbClr val="002060"/>
                </a:solidFill>
                <a:latin typeface="Franklin Gothic Demi" pitchFamily="34" charset="0"/>
              </a:rPr>
              <a:t>Intelingentni mikroprocesorski </a:t>
            </a:r>
            <a:r>
              <a:rPr lang="en-US" smtClean="0">
                <a:solidFill>
                  <a:srgbClr val="002060"/>
                </a:solidFill>
                <a:latin typeface="Franklin Gothic Demi" pitchFamily="34" charset="0"/>
              </a:rPr>
              <a:t>I/O interf</a:t>
            </a:r>
            <a:r>
              <a:rPr lang="hr-BA" smtClean="0">
                <a:solidFill>
                  <a:srgbClr val="002060"/>
                </a:solidFill>
                <a:latin typeface="Franklin Gothic Demi" pitchFamily="34" charset="0"/>
              </a:rPr>
              <a:t>ejsi nudi mogućnost  distribuiranog procesiranja (PID upravljanje, CAN, Fieldbus, LAN)</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The I/O Section</a:t>
            </a:r>
          </a:p>
        </p:txBody>
      </p:sp>
      <p:sp>
        <p:nvSpPr>
          <p:cNvPr id="5" name="Subtitle 6"/>
          <p:cNvSpPr>
            <a:spLocks noGrp="1"/>
          </p:cNvSpPr>
          <p:nvPr/>
        </p:nvSpPr>
        <p:spPr bwMode="auto">
          <a:xfrm>
            <a:off x="266700" y="990600"/>
            <a:ext cx="8610600" cy="5638800"/>
          </a:xfrm>
          <a:prstGeom prst="rect">
            <a:avLst/>
          </a:prstGeom>
          <a:noFill/>
          <a:ln w="9525">
            <a:noFill/>
            <a:miter lim="800000"/>
            <a:headEnd/>
            <a:tailEnd/>
          </a:ln>
        </p:spPr>
        <p:txBody>
          <a:bodyPr vert="horz" wrap="square" lIns="0" tIns="45720" rIns="18288" bIns="45720" numCol="1" anchor="t" anchorCtr="0" compatLnSpc="1">
            <a:prstTxWarp prst="textNoShape">
              <a:avLst/>
            </a:prstTxWarp>
          </a:bodyPr>
          <a:lstStyle>
            <a:lvl1pPr marL="0" marR="45720" indent="0" algn="r" rtl="0" fontAlgn="base">
              <a:spcBef>
                <a:spcPct val="20000"/>
              </a:spcBef>
              <a:spcAft>
                <a:spcPct val="0"/>
              </a:spcAft>
              <a:buClr>
                <a:srgbClr val="0BD0D9"/>
              </a:buClr>
              <a:buSzPct val="95000"/>
              <a:buFont typeface="Wingdings 2" pitchFamily="18" charset="2"/>
              <a:buNone/>
              <a:defRPr sz="2600" kern="1200">
                <a:solidFill>
                  <a:schemeClr val="tx1"/>
                </a:solidFill>
                <a:latin typeface="+mn-lt"/>
                <a:ea typeface="+mn-ea"/>
                <a:cs typeface="+mn-cs"/>
              </a:defRPr>
            </a:lvl1pPr>
            <a:lvl2pPr marL="457200" indent="0" algn="ctr" rtl="0" fontAlgn="base">
              <a:spcBef>
                <a:spcPct val="20000"/>
              </a:spcBef>
              <a:spcAft>
                <a:spcPct val="0"/>
              </a:spcAft>
              <a:buClr>
                <a:schemeClr val="accent1"/>
              </a:buClr>
              <a:buSzPct val="85000"/>
              <a:buFont typeface="Wingdings 2" pitchFamily="18" charset="2"/>
              <a:buNone/>
              <a:defRPr sz="2400" kern="1200">
                <a:solidFill>
                  <a:schemeClr val="tx1"/>
                </a:solidFill>
                <a:latin typeface="+mn-lt"/>
                <a:ea typeface="+mn-ea"/>
                <a:cs typeface="+mn-cs"/>
              </a:defRPr>
            </a:lvl2pPr>
            <a:lvl3pPr marL="914400" indent="0" algn="ctr" rtl="0" fontAlgn="base">
              <a:spcBef>
                <a:spcPct val="20000"/>
              </a:spcBef>
              <a:spcAft>
                <a:spcPct val="0"/>
              </a:spcAft>
              <a:buClr>
                <a:schemeClr val="accent2"/>
              </a:buClr>
              <a:buSzPct val="70000"/>
              <a:buFont typeface="Wingdings 2" pitchFamily="18" charset="2"/>
              <a:buNone/>
              <a:defRPr sz="2100" kern="1200">
                <a:solidFill>
                  <a:schemeClr val="tx1"/>
                </a:solidFill>
                <a:latin typeface="+mn-lt"/>
                <a:ea typeface="+mn-ea"/>
                <a:cs typeface="+mn-cs"/>
              </a:defRPr>
            </a:lvl3pPr>
            <a:lvl4pPr marL="1371600" indent="0" algn="ctr" rtl="0" fontAlgn="base">
              <a:spcBef>
                <a:spcPct val="20000"/>
              </a:spcBef>
              <a:spcAft>
                <a:spcPct val="0"/>
              </a:spcAft>
              <a:buClr>
                <a:srgbClr val="0BD0D9"/>
              </a:buClr>
              <a:buSzPct val="65000"/>
              <a:buFont typeface="Wingdings 2" pitchFamily="18" charset="2"/>
              <a:buNone/>
              <a:defRPr sz="2000" kern="1200">
                <a:solidFill>
                  <a:schemeClr val="tx1"/>
                </a:solidFill>
                <a:latin typeface="+mn-lt"/>
                <a:ea typeface="+mn-ea"/>
                <a:cs typeface="+mn-cs"/>
              </a:defRPr>
            </a:lvl4pPr>
            <a:lvl5pPr marL="1828800" indent="0" algn="ctr" rtl="0" fontAlgn="base">
              <a:spcBef>
                <a:spcPct val="20000"/>
              </a:spcBef>
              <a:spcAft>
                <a:spcPct val="0"/>
              </a:spcAft>
              <a:buClr>
                <a:srgbClr val="10CF9B"/>
              </a:buClr>
              <a:buSzPct val="65000"/>
              <a:buFont typeface="Wingdings 2" pitchFamily="18" charset="2"/>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EXAMPLE: Siemens S7-300</a:t>
            </a:r>
            <a:r>
              <a:rPr lang="sr-Latn-CS" sz="2400" dirty="0" smtClean="0">
                <a:solidFill>
                  <a:schemeClr val="bg1"/>
                </a:solidFill>
                <a:latin typeface="Franklin Gothic Demi" pitchFamily="34" charset="0"/>
              </a:rPr>
              <a:t> </a:t>
            </a:r>
            <a:r>
              <a:rPr lang="sr-Latn-CS" sz="2400" dirty="0" err="1" smtClean="0">
                <a:solidFill>
                  <a:schemeClr val="bg1"/>
                </a:solidFill>
                <a:latin typeface="Franklin Gothic Demi" pitchFamily="34" charset="0"/>
              </a:rPr>
              <a:t>addressing</a:t>
            </a:r>
            <a:r>
              <a:rPr lang="en-US" sz="2400" dirty="0" smtClean="0">
                <a:solidFill>
                  <a:schemeClr val="bg1"/>
                </a:solidFill>
                <a:latin typeface="Franklin Gothic Demi" pitchFamily="34" charset="0"/>
              </a:rPr>
              <a:t> PIO (Process image output)</a:t>
            </a:r>
          </a:p>
          <a:p>
            <a:pPr marR="0" algn="l">
              <a:spcBef>
                <a:spcPts val="0"/>
              </a:spcBef>
              <a:spcAft>
                <a:spcPts val="1200"/>
              </a:spcAft>
              <a:buClr>
                <a:srgbClr val="FF0000"/>
              </a:buClr>
              <a:buFont typeface="Arial" pitchFamily="34" charset="0"/>
              <a:buChar char="•"/>
            </a:pPr>
            <a:endParaRPr lang="sr-Latn-CS" sz="2400" dirty="0" smtClean="0">
              <a:solidFill>
                <a:schemeClr val="bg1"/>
              </a:solidFill>
              <a:latin typeface="Franklin Gothic Demi" pitchFamily="34" charset="0"/>
            </a:endParaRPr>
          </a:p>
        </p:txBody>
      </p:sp>
      <p:graphicFrame>
        <p:nvGraphicFramePr>
          <p:cNvPr id="6" name="Table 5"/>
          <p:cNvGraphicFramePr>
            <a:graphicFrameLocks noGrp="1"/>
          </p:cNvGraphicFramePr>
          <p:nvPr/>
        </p:nvGraphicFramePr>
        <p:xfrm>
          <a:off x="1143000" y="2209800"/>
          <a:ext cx="6400800" cy="2286000"/>
        </p:xfrm>
        <a:graphic>
          <a:graphicData uri="http://schemas.openxmlformats.org/drawingml/2006/table">
            <a:tbl>
              <a:tblPr firstRow="1" bandRow="1">
                <a:tableStyleId>{3C2FFA5D-87B4-456A-9821-1D502468CF0F}</a:tableStyleId>
              </a:tblPr>
              <a:tblGrid>
                <a:gridCol w="1360170"/>
                <a:gridCol w="2907030"/>
                <a:gridCol w="2133600"/>
              </a:tblGrid>
              <a:tr h="370840">
                <a:tc>
                  <a:txBody>
                    <a:bodyPr/>
                    <a:lstStyle/>
                    <a:p>
                      <a:pPr algn="ctr"/>
                      <a:r>
                        <a:rPr lang="en-US" sz="2000" kern="1200" dirty="0" err="1" smtClean="0">
                          <a:solidFill>
                            <a:schemeClr val="bg1"/>
                          </a:solidFill>
                          <a:latin typeface="+mj-lt"/>
                        </a:rPr>
                        <a:t>Addr</a:t>
                      </a:r>
                      <a:r>
                        <a:rPr lang="en-US" sz="2000" kern="1200" dirty="0" smtClean="0">
                          <a:solidFill>
                            <a:schemeClr val="bg1"/>
                          </a:solidFill>
                          <a:latin typeface="+mj-lt"/>
                        </a:rPr>
                        <a:t>. ID</a:t>
                      </a:r>
                      <a:endParaRPr lang="en-US" sz="2000" kern="1200" dirty="0" smtClean="0">
                        <a:solidFill>
                          <a:schemeClr val="bg1"/>
                        </a:solidFill>
                        <a:latin typeface="+mj-lt"/>
                        <a:ea typeface="+mn-ea"/>
                        <a:cs typeface="+mn-cs"/>
                      </a:endParaRPr>
                    </a:p>
                  </a:txBody>
                  <a:tcPr/>
                </a:tc>
                <a:tc>
                  <a:txBody>
                    <a:bodyPr/>
                    <a:lstStyle/>
                    <a:p>
                      <a:pPr algn="ctr"/>
                      <a:r>
                        <a:rPr lang="en-US" sz="2000" kern="1200" dirty="0" smtClean="0">
                          <a:solidFill>
                            <a:schemeClr val="bg1"/>
                          </a:solidFill>
                          <a:latin typeface="+mj-lt"/>
                        </a:rPr>
                        <a:t>Parameter  range</a:t>
                      </a:r>
                      <a:endParaRPr lang="en-US" sz="2000" kern="1200" dirty="0" smtClean="0">
                        <a:solidFill>
                          <a:schemeClr val="bg1"/>
                        </a:solidFill>
                        <a:latin typeface="+mj-lt"/>
                        <a:ea typeface="+mn-ea"/>
                        <a:cs typeface="+mn-cs"/>
                      </a:endParaRPr>
                    </a:p>
                  </a:txBody>
                  <a:tcPr/>
                </a:tc>
                <a:tc>
                  <a:txBody>
                    <a:bodyPr/>
                    <a:lstStyle/>
                    <a:p>
                      <a:r>
                        <a:rPr lang="en-US" sz="2000" kern="1200" dirty="0" smtClean="0">
                          <a:solidFill>
                            <a:schemeClr val="bg1"/>
                          </a:solidFill>
                          <a:latin typeface="+mj-lt"/>
                        </a:rPr>
                        <a:t>Description</a:t>
                      </a:r>
                      <a:endParaRPr lang="en-US" sz="2000" kern="1200" dirty="0" smtClean="0">
                        <a:solidFill>
                          <a:schemeClr val="bg1"/>
                        </a:solidFill>
                        <a:latin typeface="+mj-lt"/>
                        <a:ea typeface="+mn-ea"/>
                        <a:cs typeface="+mn-cs"/>
                      </a:endParaRPr>
                    </a:p>
                  </a:txBody>
                  <a:tcPr/>
                </a:tc>
              </a:tr>
              <a:tr h="370840">
                <a:tc>
                  <a:txBody>
                    <a:bodyPr/>
                    <a:lstStyle/>
                    <a:p>
                      <a:pPr algn="ctr"/>
                      <a:r>
                        <a:rPr lang="en-US" sz="2000" b="1" dirty="0" smtClean="0">
                          <a:latin typeface="+mj-lt"/>
                        </a:rPr>
                        <a:t>Q</a:t>
                      </a:r>
                      <a:endParaRPr lang="en-US" sz="2000" b="1" dirty="0">
                        <a:latin typeface="+mj-lt"/>
                      </a:endParaRPr>
                    </a:p>
                  </a:txBody>
                  <a:tcPr/>
                </a:tc>
                <a:tc>
                  <a:txBody>
                    <a:bodyPr/>
                    <a:lstStyle/>
                    <a:p>
                      <a:pPr algn="ctr"/>
                      <a:r>
                        <a:rPr lang="en-US" sz="2000" dirty="0" smtClean="0">
                          <a:latin typeface="+mj-lt"/>
                        </a:rPr>
                        <a:t>0.0</a:t>
                      </a:r>
                      <a:r>
                        <a:rPr lang="en-US" sz="2000" baseline="0" dirty="0" smtClean="0">
                          <a:latin typeface="+mj-lt"/>
                        </a:rPr>
                        <a:t> to 127.7</a:t>
                      </a:r>
                      <a:endParaRPr lang="en-US" sz="2000" dirty="0">
                        <a:latin typeface="+mj-lt"/>
                      </a:endParaRPr>
                    </a:p>
                  </a:txBody>
                  <a:tcPr/>
                </a:tc>
                <a:tc>
                  <a:txBody>
                    <a:bodyPr/>
                    <a:lstStyle/>
                    <a:p>
                      <a:r>
                        <a:rPr lang="en-US" sz="2000" dirty="0" smtClean="0">
                          <a:latin typeface="+mj-lt"/>
                        </a:rPr>
                        <a:t>Output bit </a:t>
                      </a:r>
                      <a:endParaRPr lang="en-US" sz="2000" dirty="0">
                        <a:latin typeface="+mj-lt"/>
                      </a:endParaRPr>
                    </a:p>
                  </a:txBody>
                  <a:tcPr/>
                </a:tc>
              </a:tr>
              <a:tr h="370840">
                <a:tc>
                  <a:txBody>
                    <a:bodyPr/>
                    <a:lstStyle/>
                    <a:p>
                      <a:pPr algn="ctr"/>
                      <a:r>
                        <a:rPr lang="en-US" sz="2000" b="1" dirty="0" smtClean="0">
                          <a:latin typeface="+mj-lt"/>
                        </a:rPr>
                        <a:t>QB</a:t>
                      </a:r>
                      <a:endParaRPr lang="en-US" sz="2000" b="1" dirty="0">
                        <a:latin typeface="+mj-lt"/>
                      </a:endParaRPr>
                    </a:p>
                  </a:txBody>
                  <a:tcPr/>
                </a:tc>
                <a:tc>
                  <a:txBody>
                    <a:bodyPr/>
                    <a:lstStyle/>
                    <a:p>
                      <a:pPr algn="ctr"/>
                      <a:r>
                        <a:rPr lang="en-US" sz="2000" dirty="0" smtClean="0">
                          <a:latin typeface="+mj-lt"/>
                        </a:rPr>
                        <a:t>0 to 127</a:t>
                      </a:r>
                      <a:endParaRPr lang="en-US" sz="2000" dirty="0">
                        <a:latin typeface="+mj-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mj-lt"/>
                        </a:rPr>
                        <a:t>Output byte</a:t>
                      </a:r>
                    </a:p>
                  </a:txBody>
                  <a:tcPr/>
                </a:tc>
              </a:tr>
              <a:tr h="370840">
                <a:tc>
                  <a:txBody>
                    <a:bodyPr/>
                    <a:lstStyle/>
                    <a:p>
                      <a:pPr algn="ctr"/>
                      <a:r>
                        <a:rPr lang="en-US" sz="2000" b="1" dirty="0" smtClean="0">
                          <a:latin typeface="+mj-lt"/>
                        </a:rPr>
                        <a:t>QW</a:t>
                      </a:r>
                      <a:endParaRPr lang="en-US" sz="2000" b="1" dirty="0">
                        <a:latin typeface="+mj-lt"/>
                      </a:endParaRPr>
                    </a:p>
                  </a:txBody>
                  <a:tcPr/>
                </a:tc>
                <a:tc>
                  <a:txBody>
                    <a:bodyPr/>
                    <a:lstStyle/>
                    <a:p>
                      <a:pPr algn="ctr"/>
                      <a:r>
                        <a:rPr lang="en-US" sz="2000" dirty="0" smtClean="0">
                          <a:latin typeface="+mj-lt"/>
                        </a:rPr>
                        <a:t>0 to 126</a:t>
                      </a:r>
                      <a:endParaRPr lang="en-US" sz="2000" dirty="0">
                        <a:latin typeface="+mj-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000" kern="1200" dirty="0" smtClean="0">
                          <a:solidFill>
                            <a:schemeClr val="dk1"/>
                          </a:solidFill>
                          <a:latin typeface="+mn-lt"/>
                          <a:ea typeface="+mn-ea"/>
                          <a:cs typeface="+mn-cs"/>
                        </a:rPr>
                        <a:t>Output word</a:t>
                      </a:r>
                    </a:p>
                  </a:txBody>
                  <a:tcPr/>
                </a:tc>
              </a:tr>
              <a:tr h="370840">
                <a:tc>
                  <a:txBody>
                    <a:bodyPr/>
                    <a:lstStyle/>
                    <a:p>
                      <a:pPr algn="ctr"/>
                      <a:r>
                        <a:rPr lang="en-US" sz="2000" b="1" dirty="0" smtClean="0">
                          <a:latin typeface="+mj-lt"/>
                        </a:rPr>
                        <a:t>QD</a:t>
                      </a:r>
                      <a:endParaRPr lang="en-US" sz="2000" b="1" dirty="0">
                        <a:latin typeface="+mj-lt"/>
                      </a:endParaRPr>
                    </a:p>
                  </a:txBody>
                  <a:tcPr/>
                </a:tc>
                <a:tc>
                  <a:txBody>
                    <a:bodyPr/>
                    <a:lstStyle/>
                    <a:p>
                      <a:pPr algn="ctr"/>
                      <a:r>
                        <a:rPr lang="en-US" sz="2000" dirty="0" smtClean="0">
                          <a:latin typeface="+mj-lt"/>
                        </a:rPr>
                        <a:t>0</a:t>
                      </a:r>
                      <a:r>
                        <a:rPr lang="en-US" sz="2000" baseline="0" dirty="0" smtClean="0">
                          <a:latin typeface="+mj-lt"/>
                        </a:rPr>
                        <a:t> to 124</a:t>
                      </a:r>
                      <a:endParaRPr lang="en-US" sz="2000" dirty="0">
                        <a:latin typeface="+mj-lt"/>
                      </a:endParaRPr>
                    </a:p>
                  </a:txBody>
                  <a:tcPr/>
                </a:tc>
                <a:tc>
                  <a:txBody>
                    <a:bodyPr/>
                    <a:lstStyle/>
                    <a:p>
                      <a:r>
                        <a:rPr lang="en-US" sz="2000" dirty="0" smtClean="0">
                          <a:latin typeface="+mj-lt"/>
                        </a:rPr>
                        <a:t>Output double word</a:t>
                      </a:r>
                      <a:endParaRPr lang="en-US" sz="2000" dirty="0">
                        <a:latin typeface="+mj-lt"/>
                      </a:endParaRPr>
                    </a:p>
                  </a:txBody>
                  <a:tcPr/>
                </a:tc>
              </a:tr>
            </a:tbl>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The I/O Section: bit or word </a:t>
            </a:r>
            <a:r>
              <a:rPr lang="en-US" sz="2400" dirty="0" err="1" smtClean="0">
                <a:solidFill>
                  <a:schemeClr val="bg1"/>
                </a:solidFill>
                <a:effectLst/>
                <a:latin typeface="Arial" pitchFamily="34" charset="0"/>
                <a:cs typeface="Arial" pitchFamily="34" charset="0"/>
              </a:rPr>
              <a:t>addessing</a:t>
            </a:r>
            <a:endParaRPr lang="en-US" sz="2400" dirty="0" smtClean="0">
              <a:solidFill>
                <a:schemeClr val="bg1"/>
              </a:solidFill>
              <a:effectLst/>
              <a:latin typeface="Arial" pitchFamily="34" charset="0"/>
              <a:cs typeface="Arial" pitchFamily="34" charset="0"/>
            </a:endParaRPr>
          </a:p>
        </p:txBody>
      </p:sp>
      <p:sp>
        <p:nvSpPr>
          <p:cNvPr id="8" name="Subtitle 6"/>
          <p:cNvSpPr>
            <a:spLocks noGrp="1"/>
          </p:cNvSpPr>
          <p:nvPr/>
        </p:nvSpPr>
        <p:spPr bwMode="auto">
          <a:xfrm>
            <a:off x="266700" y="990600"/>
            <a:ext cx="8610600" cy="5638800"/>
          </a:xfrm>
          <a:prstGeom prst="rect">
            <a:avLst/>
          </a:prstGeom>
          <a:noFill/>
          <a:ln w="9525">
            <a:noFill/>
            <a:miter lim="800000"/>
            <a:headEnd/>
            <a:tailEnd/>
          </a:ln>
        </p:spPr>
        <p:txBody>
          <a:bodyPr vert="horz" wrap="square" lIns="0" tIns="45720" rIns="18288" bIns="45720" numCol="1" anchor="t" anchorCtr="0" compatLnSpc="1">
            <a:prstTxWarp prst="textNoShape">
              <a:avLst/>
            </a:prstTxWarp>
          </a:bodyPr>
          <a:lstStyle>
            <a:lvl1pPr marL="0" marR="45720" indent="0" algn="r" rtl="0" fontAlgn="base">
              <a:spcBef>
                <a:spcPct val="20000"/>
              </a:spcBef>
              <a:spcAft>
                <a:spcPct val="0"/>
              </a:spcAft>
              <a:buClr>
                <a:srgbClr val="0BD0D9"/>
              </a:buClr>
              <a:buSzPct val="95000"/>
              <a:buFont typeface="Wingdings 2" pitchFamily="18" charset="2"/>
              <a:buNone/>
              <a:defRPr sz="2600" kern="1200">
                <a:solidFill>
                  <a:schemeClr val="tx1"/>
                </a:solidFill>
                <a:latin typeface="+mn-lt"/>
                <a:ea typeface="+mn-ea"/>
                <a:cs typeface="+mn-cs"/>
              </a:defRPr>
            </a:lvl1pPr>
            <a:lvl2pPr marL="457200" indent="0" algn="ctr" rtl="0" fontAlgn="base">
              <a:spcBef>
                <a:spcPct val="20000"/>
              </a:spcBef>
              <a:spcAft>
                <a:spcPct val="0"/>
              </a:spcAft>
              <a:buClr>
                <a:schemeClr val="accent1"/>
              </a:buClr>
              <a:buSzPct val="85000"/>
              <a:buFont typeface="Wingdings 2" pitchFamily="18" charset="2"/>
              <a:buNone/>
              <a:defRPr sz="2400" kern="1200">
                <a:solidFill>
                  <a:schemeClr val="tx1"/>
                </a:solidFill>
                <a:latin typeface="+mn-lt"/>
                <a:ea typeface="+mn-ea"/>
                <a:cs typeface="+mn-cs"/>
              </a:defRPr>
            </a:lvl2pPr>
            <a:lvl3pPr marL="914400" indent="0" algn="ctr" rtl="0" fontAlgn="base">
              <a:spcBef>
                <a:spcPct val="20000"/>
              </a:spcBef>
              <a:spcAft>
                <a:spcPct val="0"/>
              </a:spcAft>
              <a:buClr>
                <a:schemeClr val="accent2"/>
              </a:buClr>
              <a:buSzPct val="70000"/>
              <a:buFont typeface="Wingdings 2" pitchFamily="18" charset="2"/>
              <a:buNone/>
              <a:defRPr sz="2100" kern="1200">
                <a:solidFill>
                  <a:schemeClr val="tx1"/>
                </a:solidFill>
                <a:latin typeface="+mn-lt"/>
                <a:ea typeface="+mn-ea"/>
                <a:cs typeface="+mn-cs"/>
              </a:defRPr>
            </a:lvl3pPr>
            <a:lvl4pPr marL="1371600" indent="0" algn="ctr" rtl="0" fontAlgn="base">
              <a:spcBef>
                <a:spcPct val="20000"/>
              </a:spcBef>
              <a:spcAft>
                <a:spcPct val="0"/>
              </a:spcAft>
              <a:buClr>
                <a:srgbClr val="0BD0D9"/>
              </a:buClr>
              <a:buSzPct val="65000"/>
              <a:buFont typeface="Wingdings 2" pitchFamily="18" charset="2"/>
              <a:buNone/>
              <a:defRPr sz="2000" kern="1200">
                <a:solidFill>
                  <a:schemeClr val="tx1"/>
                </a:solidFill>
                <a:latin typeface="+mn-lt"/>
                <a:ea typeface="+mn-ea"/>
                <a:cs typeface="+mn-cs"/>
              </a:defRPr>
            </a:lvl4pPr>
            <a:lvl5pPr marL="1828800" indent="0" algn="ctr" rtl="0" fontAlgn="base">
              <a:spcBef>
                <a:spcPct val="20000"/>
              </a:spcBef>
              <a:spcAft>
                <a:spcPct val="0"/>
              </a:spcAft>
              <a:buClr>
                <a:srgbClr val="10CF9B"/>
              </a:buClr>
              <a:buSzPct val="65000"/>
              <a:buFont typeface="Wingdings 2" pitchFamily="18" charset="2"/>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In case a bit addressing only an one input bit should be addressed</a:t>
            </a:r>
          </a:p>
          <a:p>
            <a:pPr marR="0" algn="l">
              <a:spcBef>
                <a:spcPts val="0"/>
              </a:spcBef>
              <a:spcAft>
                <a:spcPts val="1200"/>
              </a:spcAft>
              <a:buClr>
                <a:srgbClr val="FF0000"/>
              </a:buClr>
              <a:buFont typeface="Arial" pitchFamily="34" charset="0"/>
              <a:buChar char="•"/>
            </a:pPr>
            <a:endParaRPr lang="sr-Latn-CS" sz="2400" dirty="0" smtClean="0">
              <a:solidFill>
                <a:schemeClr val="bg1"/>
              </a:solidFill>
              <a:latin typeface="Franklin Gothic Demi" pitchFamily="34" charset="0"/>
            </a:endParaRPr>
          </a:p>
        </p:txBody>
      </p:sp>
      <p:pic>
        <p:nvPicPr>
          <p:cNvPr id="3076" name="Picture 4"/>
          <p:cNvPicPr>
            <a:picLocks noChangeAspect="1" noChangeArrowheads="1"/>
          </p:cNvPicPr>
          <p:nvPr/>
        </p:nvPicPr>
        <p:blipFill>
          <a:blip r:embed="rId2"/>
          <a:srcRect/>
          <a:stretch>
            <a:fillRect/>
          </a:stretch>
        </p:blipFill>
        <p:spPr bwMode="auto">
          <a:xfrm>
            <a:off x="367989" y="2225194"/>
            <a:ext cx="8426605" cy="348980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The I/O Section: bit or word </a:t>
            </a:r>
            <a:r>
              <a:rPr lang="en-US" sz="2400" dirty="0" err="1" smtClean="0">
                <a:solidFill>
                  <a:schemeClr val="bg1"/>
                </a:solidFill>
                <a:effectLst/>
                <a:latin typeface="Arial" pitchFamily="34" charset="0"/>
                <a:cs typeface="Arial" pitchFamily="34" charset="0"/>
              </a:rPr>
              <a:t>addessing</a:t>
            </a:r>
            <a:endParaRPr lang="en-US" sz="2400" dirty="0" smtClean="0">
              <a:solidFill>
                <a:schemeClr val="bg1"/>
              </a:solidFill>
              <a:effectLst/>
              <a:latin typeface="Arial" pitchFamily="34" charset="0"/>
              <a:cs typeface="Arial" pitchFamily="34" charset="0"/>
            </a:endParaRPr>
          </a:p>
        </p:txBody>
      </p:sp>
      <p:sp>
        <p:nvSpPr>
          <p:cNvPr id="8" name="Subtitle 6"/>
          <p:cNvSpPr>
            <a:spLocks noGrp="1"/>
          </p:cNvSpPr>
          <p:nvPr/>
        </p:nvSpPr>
        <p:spPr bwMode="auto">
          <a:xfrm>
            <a:off x="266700" y="990600"/>
            <a:ext cx="8610600" cy="5638800"/>
          </a:xfrm>
          <a:prstGeom prst="rect">
            <a:avLst/>
          </a:prstGeom>
          <a:noFill/>
          <a:ln w="9525">
            <a:noFill/>
            <a:miter lim="800000"/>
            <a:headEnd/>
            <a:tailEnd/>
          </a:ln>
        </p:spPr>
        <p:txBody>
          <a:bodyPr vert="horz" wrap="square" lIns="0" tIns="45720" rIns="18288" bIns="45720" numCol="1" anchor="t" anchorCtr="0" compatLnSpc="1">
            <a:prstTxWarp prst="textNoShape">
              <a:avLst/>
            </a:prstTxWarp>
          </a:bodyPr>
          <a:lstStyle>
            <a:lvl1pPr marL="0" marR="45720" indent="0" algn="r" rtl="0" fontAlgn="base">
              <a:spcBef>
                <a:spcPct val="20000"/>
              </a:spcBef>
              <a:spcAft>
                <a:spcPct val="0"/>
              </a:spcAft>
              <a:buClr>
                <a:srgbClr val="0BD0D9"/>
              </a:buClr>
              <a:buSzPct val="95000"/>
              <a:buFont typeface="Wingdings 2" pitchFamily="18" charset="2"/>
              <a:buNone/>
              <a:defRPr sz="2600" kern="1200">
                <a:solidFill>
                  <a:schemeClr val="tx1"/>
                </a:solidFill>
                <a:latin typeface="+mn-lt"/>
                <a:ea typeface="+mn-ea"/>
                <a:cs typeface="+mn-cs"/>
              </a:defRPr>
            </a:lvl1pPr>
            <a:lvl2pPr marL="457200" indent="0" algn="ctr" rtl="0" fontAlgn="base">
              <a:spcBef>
                <a:spcPct val="20000"/>
              </a:spcBef>
              <a:spcAft>
                <a:spcPct val="0"/>
              </a:spcAft>
              <a:buClr>
                <a:schemeClr val="accent1"/>
              </a:buClr>
              <a:buSzPct val="85000"/>
              <a:buFont typeface="Wingdings 2" pitchFamily="18" charset="2"/>
              <a:buNone/>
              <a:defRPr sz="2400" kern="1200">
                <a:solidFill>
                  <a:schemeClr val="tx1"/>
                </a:solidFill>
                <a:latin typeface="+mn-lt"/>
                <a:ea typeface="+mn-ea"/>
                <a:cs typeface="+mn-cs"/>
              </a:defRPr>
            </a:lvl2pPr>
            <a:lvl3pPr marL="914400" indent="0" algn="ctr" rtl="0" fontAlgn="base">
              <a:spcBef>
                <a:spcPct val="20000"/>
              </a:spcBef>
              <a:spcAft>
                <a:spcPct val="0"/>
              </a:spcAft>
              <a:buClr>
                <a:schemeClr val="accent2"/>
              </a:buClr>
              <a:buSzPct val="70000"/>
              <a:buFont typeface="Wingdings 2" pitchFamily="18" charset="2"/>
              <a:buNone/>
              <a:defRPr sz="2100" kern="1200">
                <a:solidFill>
                  <a:schemeClr val="tx1"/>
                </a:solidFill>
                <a:latin typeface="+mn-lt"/>
                <a:ea typeface="+mn-ea"/>
                <a:cs typeface="+mn-cs"/>
              </a:defRPr>
            </a:lvl3pPr>
            <a:lvl4pPr marL="1371600" indent="0" algn="ctr" rtl="0" fontAlgn="base">
              <a:spcBef>
                <a:spcPct val="20000"/>
              </a:spcBef>
              <a:spcAft>
                <a:spcPct val="0"/>
              </a:spcAft>
              <a:buClr>
                <a:srgbClr val="0BD0D9"/>
              </a:buClr>
              <a:buSzPct val="65000"/>
              <a:buFont typeface="Wingdings 2" pitchFamily="18" charset="2"/>
              <a:buNone/>
              <a:defRPr sz="2000" kern="1200">
                <a:solidFill>
                  <a:schemeClr val="tx1"/>
                </a:solidFill>
                <a:latin typeface="+mn-lt"/>
                <a:ea typeface="+mn-ea"/>
                <a:cs typeface="+mn-cs"/>
              </a:defRPr>
            </a:lvl4pPr>
            <a:lvl5pPr marL="1828800" indent="0" algn="ctr" rtl="0" fontAlgn="base">
              <a:spcBef>
                <a:spcPct val="20000"/>
              </a:spcBef>
              <a:spcAft>
                <a:spcPct val="0"/>
              </a:spcAft>
              <a:buClr>
                <a:srgbClr val="10CF9B"/>
              </a:buClr>
              <a:buSzPct val="65000"/>
              <a:buFont typeface="Wingdings 2" pitchFamily="18" charset="2"/>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In case a word addressing one word occupies two bits in memory</a:t>
            </a:r>
          </a:p>
          <a:p>
            <a:pPr marR="0" algn="l">
              <a:spcBef>
                <a:spcPts val="0"/>
              </a:spcBef>
              <a:spcAft>
                <a:spcPts val="1200"/>
              </a:spcAft>
              <a:buClr>
                <a:srgbClr val="FF0000"/>
              </a:buClr>
              <a:buFont typeface="Arial" pitchFamily="34" charset="0"/>
              <a:buChar char="•"/>
            </a:pPr>
            <a:endParaRPr lang="sr-Latn-CS" sz="2400" dirty="0" smtClean="0">
              <a:solidFill>
                <a:schemeClr val="bg1"/>
              </a:solidFill>
              <a:latin typeface="Franklin Gothic Demi" pitchFamily="34" charset="0"/>
            </a:endParaRPr>
          </a:p>
        </p:txBody>
      </p:sp>
      <p:pic>
        <p:nvPicPr>
          <p:cNvPr id="4098" name="Picture 2"/>
          <p:cNvPicPr>
            <a:picLocks noChangeAspect="1" noChangeArrowheads="1"/>
          </p:cNvPicPr>
          <p:nvPr/>
        </p:nvPicPr>
        <p:blipFill>
          <a:blip r:embed="rId2"/>
          <a:srcRect/>
          <a:stretch>
            <a:fillRect/>
          </a:stretch>
        </p:blipFill>
        <p:spPr bwMode="auto">
          <a:xfrm>
            <a:off x="2286971" y="1828800"/>
            <a:ext cx="4494829" cy="4800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Discrete I/O Modules</a:t>
            </a:r>
          </a:p>
        </p:txBody>
      </p:sp>
      <p:sp>
        <p:nvSpPr>
          <p:cNvPr id="8" name="Subtitle 6"/>
          <p:cNvSpPr>
            <a:spLocks noGrp="1"/>
          </p:cNvSpPr>
          <p:nvPr/>
        </p:nvSpPr>
        <p:spPr bwMode="auto">
          <a:xfrm>
            <a:off x="266700" y="990600"/>
            <a:ext cx="8610600" cy="5638800"/>
          </a:xfrm>
          <a:prstGeom prst="rect">
            <a:avLst/>
          </a:prstGeom>
          <a:noFill/>
          <a:ln w="9525">
            <a:noFill/>
            <a:miter lim="800000"/>
            <a:headEnd/>
            <a:tailEnd/>
          </a:ln>
        </p:spPr>
        <p:txBody>
          <a:bodyPr vert="horz" wrap="square" lIns="0" tIns="45720" rIns="18288" bIns="45720" numCol="1" anchor="t" anchorCtr="0" compatLnSpc="1">
            <a:prstTxWarp prst="textNoShape">
              <a:avLst/>
            </a:prstTxWarp>
          </a:bodyPr>
          <a:lstStyle>
            <a:lvl1pPr marL="0" marR="45720" indent="0" algn="r" rtl="0" fontAlgn="base">
              <a:spcBef>
                <a:spcPct val="20000"/>
              </a:spcBef>
              <a:spcAft>
                <a:spcPct val="0"/>
              </a:spcAft>
              <a:buClr>
                <a:srgbClr val="0BD0D9"/>
              </a:buClr>
              <a:buSzPct val="95000"/>
              <a:buFont typeface="Wingdings 2" pitchFamily="18" charset="2"/>
              <a:buNone/>
              <a:defRPr sz="2600" kern="1200">
                <a:solidFill>
                  <a:schemeClr val="tx1"/>
                </a:solidFill>
                <a:latin typeface="+mn-lt"/>
                <a:ea typeface="+mn-ea"/>
                <a:cs typeface="+mn-cs"/>
              </a:defRPr>
            </a:lvl1pPr>
            <a:lvl2pPr marL="457200" indent="0" algn="ctr" rtl="0" fontAlgn="base">
              <a:spcBef>
                <a:spcPct val="20000"/>
              </a:spcBef>
              <a:spcAft>
                <a:spcPct val="0"/>
              </a:spcAft>
              <a:buClr>
                <a:schemeClr val="accent1"/>
              </a:buClr>
              <a:buSzPct val="85000"/>
              <a:buFont typeface="Wingdings 2" pitchFamily="18" charset="2"/>
              <a:buNone/>
              <a:defRPr sz="2400" kern="1200">
                <a:solidFill>
                  <a:schemeClr val="tx1"/>
                </a:solidFill>
                <a:latin typeface="+mn-lt"/>
                <a:ea typeface="+mn-ea"/>
                <a:cs typeface="+mn-cs"/>
              </a:defRPr>
            </a:lvl2pPr>
            <a:lvl3pPr marL="914400" indent="0" algn="ctr" rtl="0" fontAlgn="base">
              <a:spcBef>
                <a:spcPct val="20000"/>
              </a:spcBef>
              <a:spcAft>
                <a:spcPct val="0"/>
              </a:spcAft>
              <a:buClr>
                <a:schemeClr val="accent2"/>
              </a:buClr>
              <a:buSzPct val="70000"/>
              <a:buFont typeface="Wingdings 2" pitchFamily="18" charset="2"/>
              <a:buNone/>
              <a:defRPr sz="2100" kern="1200">
                <a:solidFill>
                  <a:schemeClr val="tx1"/>
                </a:solidFill>
                <a:latin typeface="+mn-lt"/>
                <a:ea typeface="+mn-ea"/>
                <a:cs typeface="+mn-cs"/>
              </a:defRPr>
            </a:lvl3pPr>
            <a:lvl4pPr marL="1371600" indent="0" algn="ctr" rtl="0" fontAlgn="base">
              <a:spcBef>
                <a:spcPct val="20000"/>
              </a:spcBef>
              <a:spcAft>
                <a:spcPct val="0"/>
              </a:spcAft>
              <a:buClr>
                <a:srgbClr val="0BD0D9"/>
              </a:buClr>
              <a:buSzPct val="65000"/>
              <a:buFont typeface="Wingdings 2" pitchFamily="18" charset="2"/>
              <a:buNone/>
              <a:defRPr sz="2000" kern="1200">
                <a:solidFill>
                  <a:schemeClr val="tx1"/>
                </a:solidFill>
                <a:latin typeface="+mn-lt"/>
                <a:ea typeface="+mn-ea"/>
                <a:cs typeface="+mn-cs"/>
              </a:defRPr>
            </a:lvl4pPr>
            <a:lvl5pPr marL="1828800" indent="0" algn="ctr" rtl="0" fontAlgn="base">
              <a:spcBef>
                <a:spcPct val="20000"/>
              </a:spcBef>
              <a:spcAft>
                <a:spcPct val="0"/>
              </a:spcAft>
              <a:buClr>
                <a:srgbClr val="10CF9B"/>
              </a:buClr>
              <a:buSzPct val="65000"/>
              <a:buFont typeface="Wingdings 2" pitchFamily="18" charset="2"/>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The most common type of I/O interface module is the discrete type</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a:t>
            </a:r>
            <a:r>
              <a:rPr lang="en-US" sz="2400" dirty="0" smtClean="0">
                <a:solidFill>
                  <a:srgbClr val="FF0000"/>
                </a:solidFill>
                <a:latin typeface="Franklin Gothic Demi" pitchFamily="34" charset="0"/>
              </a:rPr>
              <a:t>Discrete Input modules </a:t>
            </a:r>
            <a:r>
              <a:rPr lang="en-US" sz="2400" dirty="0" smtClean="0">
                <a:solidFill>
                  <a:schemeClr val="bg1"/>
                </a:solidFill>
                <a:latin typeface="Franklin Gothic Demi" pitchFamily="34" charset="0"/>
              </a:rPr>
              <a:t>connects field input devices of the ON/OFF nature such as selector switches, pushbuttons, and limit switches</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a:t>
            </a:r>
            <a:r>
              <a:rPr lang="en-US" sz="2400" dirty="0" smtClean="0">
                <a:solidFill>
                  <a:srgbClr val="00B0F0"/>
                </a:solidFill>
                <a:latin typeface="Franklin Gothic Demi" pitchFamily="34" charset="0"/>
              </a:rPr>
              <a:t>Discrete Output modules </a:t>
            </a:r>
            <a:r>
              <a:rPr lang="en-US" sz="2400" dirty="0" smtClean="0">
                <a:solidFill>
                  <a:schemeClr val="bg1"/>
                </a:solidFill>
                <a:latin typeface="Franklin Gothic Demi" pitchFamily="34" charset="0"/>
              </a:rPr>
              <a:t>is used for control devices such as lights, relays, solenoids, and motor starters that require simple ON/OFF switching</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Each discrete I/O module is powered by some field supplied voltage source</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These voltages can be of different magnitude or type, I/O modules are available at various AC and DC voltage ratings </a:t>
            </a:r>
            <a:endParaRPr lang="sr-Latn-CS" sz="2400" dirty="0" smtClean="0">
              <a:solidFill>
                <a:schemeClr val="bg1"/>
              </a:solidFill>
              <a:latin typeface="Franklin Gothic Demi"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Discrete I/O Modules</a:t>
            </a:r>
          </a:p>
        </p:txBody>
      </p:sp>
      <p:sp>
        <p:nvSpPr>
          <p:cNvPr id="8" name="Subtitle 6"/>
          <p:cNvSpPr>
            <a:spLocks noGrp="1"/>
          </p:cNvSpPr>
          <p:nvPr/>
        </p:nvSpPr>
        <p:spPr bwMode="auto">
          <a:xfrm>
            <a:off x="266700" y="990600"/>
            <a:ext cx="3924300" cy="5638800"/>
          </a:xfrm>
          <a:prstGeom prst="rect">
            <a:avLst/>
          </a:prstGeom>
          <a:noFill/>
          <a:ln w="9525">
            <a:noFill/>
            <a:miter lim="800000"/>
            <a:headEnd/>
            <a:tailEnd/>
          </a:ln>
        </p:spPr>
        <p:txBody>
          <a:bodyPr vert="horz" wrap="square" lIns="0" tIns="45720" rIns="18288" bIns="45720" numCol="1" anchor="t" anchorCtr="0" compatLnSpc="1">
            <a:prstTxWarp prst="textNoShape">
              <a:avLst/>
            </a:prstTxWarp>
          </a:bodyPr>
          <a:lstStyle>
            <a:lvl1pPr marL="0" marR="45720" indent="0" algn="r" rtl="0" fontAlgn="base">
              <a:spcBef>
                <a:spcPct val="20000"/>
              </a:spcBef>
              <a:spcAft>
                <a:spcPct val="0"/>
              </a:spcAft>
              <a:buClr>
                <a:srgbClr val="0BD0D9"/>
              </a:buClr>
              <a:buSzPct val="95000"/>
              <a:buFont typeface="Wingdings 2" pitchFamily="18" charset="2"/>
              <a:buNone/>
              <a:defRPr sz="2600" kern="1200">
                <a:solidFill>
                  <a:schemeClr val="tx1"/>
                </a:solidFill>
                <a:latin typeface="+mn-lt"/>
                <a:ea typeface="+mn-ea"/>
                <a:cs typeface="+mn-cs"/>
              </a:defRPr>
            </a:lvl1pPr>
            <a:lvl2pPr marL="457200" indent="0" algn="ctr" rtl="0" fontAlgn="base">
              <a:spcBef>
                <a:spcPct val="20000"/>
              </a:spcBef>
              <a:spcAft>
                <a:spcPct val="0"/>
              </a:spcAft>
              <a:buClr>
                <a:schemeClr val="accent1"/>
              </a:buClr>
              <a:buSzPct val="85000"/>
              <a:buFont typeface="Wingdings 2" pitchFamily="18" charset="2"/>
              <a:buNone/>
              <a:defRPr sz="2400" kern="1200">
                <a:solidFill>
                  <a:schemeClr val="tx1"/>
                </a:solidFill>
                <a:latin typeface="+mn-lt"/>
                <a:ea typeface="+mn-ea"/>
                <a:cs typeface="+mn-cs"/>
              </a:defRPr>
            </a:lvl2pPr>
            <a:lvl3pPr marL="914400" indent="0" algn="ctr" rtl="0" fontAlgn="base">
              <a:spcBef>
                <a:spcPct val="20000"/>
              </a:spcBef>
              <a:spcAft>
                <a:spcPct val="0"/>
              </a:spcAft>
              <a:buClr>
                <a:schemeClr val="accent2"/>
              </a:buClr>
              <a:buSzPct val="70000"/>
              <a:buFont typeface="Wingdings 2" pitchFamily="18" charset="2"/>
              <a:buNone/>
              <a:defRPr sz="2100" kern="1200">
                <a:solidFill>
                  <a:schemeClr val="tx1"/>
                </a:solidFill>
                <a:latin typeface="+mn-lt"/>
                <a:ea typeface="+mn-ea"/>
                <a:cs typeface="+mn-cs"/>
              </a:defRPr>
            </a:lvl3pPr>
            <a:lvl4pPr marL="1371600" indent="0" algn="ctr" rtl="0" fontAlgn="base">
              <a:spcBef>
                <a:spcPct val="20000"/>
              </a:spcBef>
              <a:spcAft>
                <a:spcPct val="0"/>
              </a:spcAft>
              <a:buClr>
                <a:srgbClr val="0BD0D9"/>
              </a:buClr>
              <a:buSzPct val="65000"/>
              <a:buFont typeface="Wingdings 2" pitchFamily="18" charset="2"/>
              <a:buNone/>
              <a:defRPr sz="2000" kern="1200">
                <a:solidFill>
                  <a:schemeClr val="tx1"/>
                </a:solidFill>
                <a:latin typeface="+mn-lt"/>
                <a:ea typeface="+mn-ea"/>
                <a:cs typeface="+mn-cs"/>
              </a:defRPr>
            </a:lvl4pPr>
            <a:lvl5pPr marL="1828800" indent="0" algn="ctr" rtl="0" fontAlgn="base">
              <a:spcBef>
                <a:spcPct val="20000"/>
              </a:spcBef>
              <a:spcAft>
                <a:spcPct val="0"/>
              </a:spcAft>
              <a:buClr>
                <a:srgbClr val="10CF9B"/>
              </a:buClr>
              <a:buSzPct val="65000"/>
              <a:buFont typeface="Wingdings 2" pitchFamily="18" charset="2"/>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What is possible to connect on I/O modules</a:t>
            </a:r>
            <a:endParaRPr lang="sr-Latn-CS" sz="2400" dirty="0" smtClean="0">
              <a:solidFill>
                <a:schemeClr val="bg1"/>
              </a:solidFill>
              <a:latin typeface="Franklin Gothic Demi" pitchFamily="34" charset="0"/>
            </a:endParaRPr>
          </a:p>
        </p:txBody>
      </p:sp>
      <p:pic>
        <p:nvPicPr>
          <p:cNvPr id="7170" name="Picture 2"/>
          <p:cNvPicPr>
            <a:picLocks noChangeAspect="1" noChangeArrowheads="1"/>
          </p:cNvPicPr>
          <p:nvPr/>
        </p:nvPicPr>
        <p:blipFill>
          <a:blip r:embed="rId2"/>
          <a:srcRect/>
          <a:stretch>
            <a:fillRect/>
          </a:stretch>
        </p:blipFill>
        <p:spPr bwMode="auto">
          <a:xfrm>
            <a:off x="4114800" y="685800"/>
            <a:ext cx="4495800" cy="611861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Discrete I/O Modules</a:t>
            </a:r>
          </a:p>
        </p:txBody>
      </p:sp>
      <p:pic>
        <p:nvPicPr>
          <p:cNvPr id="5122" name="Picture 2"/>
          <p:cNvPicPr>
            <a:picLocks noChangeAspect="1" noChangeArrowheads="1"/>
          </p:cNvPicPr>
          <p:nvPr/>
        </p:nvPicPr>
        <p:blipFill>
          <a:blip r:embed="rId2"/>
          <a:srcRect/>
          <a:stretch>
            <a:fillRect/>
          </a:stretch>
        </p:blipFill>
        <p:spPr bwMode="auto">
          <a:xfrm>
            <a:off x="457200" y="914400"/>
            <a:ext cx="8080887" cy="5307851"/>
          </a:xfrm>
          <a:prstGeom prst="rect">
            <a:avLst/>
          </a:prstGeom>
          <a:noFill/>
          <a:ln w="9525">
            <a:noFill/>
            <a:miter lim="800000"/>
            <a:headEnd/>
            <a:tailEnd/>
          </a:ln>
          <a:effectLst/>
        </p:spPr>
      </p:pic>
      <p:sp>
        <p:nvSpPr>
          <p:cNvPr id="5" name="Rectangle 9"/>
          <p:cNvSpPr>
            <a:spLocks noChangeArrowheads="1"/>
          </p:cNvSpPr>
          <p:nvPr/>
        </p:nvSpPr>
        <p:spPr bwMode="auto">
          <a:xfrm>
            <a:off x="609600" y="6324600"/>
            <a:ext cx="7924800" cy="400110"/>
          </a:xfrm>
          <a:prstGeom prst="rect">
            <a:avLst/>
          </a:prstGeom>
          <a:noFill/>
          <a:ln w="9525">
            <a:noFill/>
            <a:miter lim="800000"/>
            <a:headEnd/>
            <a:tailEnd/>
          </a:ln>
        </p:spPr>
        <p:txBody>
          <a:bodyPr wrap="square">
            <a:spAutoFit/>
          </a:bodyPr>
          <a:lstStyle/>
          <a:p>
            <a:pPr algn="ctr"/>
            <a:r>
              <a:rPr lang="en-US" sz="2000" i="1" dirty="0" smtClean="0">
                <a:solidFill>
                  <a:schemeClr val="bg1"/>
                </a:solidFill>
                <a:latin typeface="Franklin Gothic Demi" pitchFamily="34" charset="0"/>
              </a:rPr>
              <a:t>Typical combination I/O module</a:t>
            </a:r>
            <a:endParaRPr lang="en-US" sz="2000" i="1" dirty="0">
              <a:solidFill>
                <a:schemeClr val="bg1"/>
              </a:solidFill>
              <a:latin typeface="Franklin Gothic Demi"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Discrete I/O Modules: supply</a:t>
            </a:r>
          </a:p>
        </p:txBody>
      </p:sp>
      <p:sp>
        <p:nvSpPr>
          <p:cNvPr id="8" name="Subtitle 6"/>
          <p:cNvSpPr>
            <a:spLocks noGrp="1"/>
          </p:cNvSpPr>
          <p:nvPr/>
        </p:nvSpPr>
        <p:spPr bwMode="auto">
          <a:xfrm>
            <a:off x="266700" y="990600"/>
            <a:ext cx="3238500" cy="5638800"/>
          </a:xfrm>
          <a:prstGeom prst="rect">
            <a:avLst/>
          </a:prstGeom>
          <a:noFill/>
          <a:ln w="9525">
            <a:noFill/>
            <a:miter lim="800000"/>
            <a:headEnd/>
            <a:tailEnd/>
          </a:ln>
        </p:spPr>
        <p:txBody>
          <a:bodyPr vert="horz" wrap="square" lIns="0" tIns="45720" rIns="18288" bIns="45720" numCol="1" anchor="t" anchorCtr="0" compatLnSpc="1">
            <a:prstTxWarp prst="textNoShape">
              <a:avLst/>
            </a:prstTxWarp>
          </a:bodyPr>
          <a:lstStyle>
            <a:lvl1pPr marL="0" marR="45720" indent="0" algn="r" rtl="0" fontAlgn="base">
              <a:spcBef>
                <a:spcPct val="20000"/>
              </a:spcBef>
              <a:spcAft>
                <a:spcPct val="0"/>
              </a:spcAft>
              <a:buClr>
                <a:srgbClr val="0BD0D9"/>
              </a:buClr>
              <a:buSzPct val="95000"/>
              <a:buFont typeface="Wingdings 2" pitchFamily="18" charset="2"/>
              <a:buNone/>
              <a:defRPr sz="2600" kern="1200">
                <a:solidFill>
                  <a:schemeClr val="tx1"/>
                </a:solidFill>
                <a:latin typeface="+mn-lt"/>
                <a:ea typeface="+mn-ea"/>
                <a:cs typeface="+mn-cs"/>
              </a:defRPr>
            </a:lvl1pPr>
            <a:lvl2pPr marL="457200" indent="0" algn="ctr" rtl="0" fontAlgn="base">
              <a:spcBef>
                <a:spcPct val="20000"/>
              </a:spcBef>
              <a:spcAft>
                <a:spcPct val="0"/>
              </a:spcAft>
              <a:buClr>
                <a:schemeClr val="accent1"/>
              </a:buClr>
              <a:buSzPct val="85000"/>
              <a:buFont typeface="Wingdings 2" pitchFamily="18" charset="2"/>
              <a:buNone/>
              <a:defRPr sz="2400" kern="1200">
                <a:solidFill>
                  <a:schemeClr val="tx1"/>
                </a:solidFill>
                <a:latin typeface="+mn-lt"/>
                <a:ea typeface="+mn-ea"/>
                <a:cs typeface="+mn-cs"/>
              </a:defRPr>
            </a:lvl2pPr>
            <a:lvl3pPr marL="914400" indent="0" algn="ctr" rtl="0" fontAlgn="base">
              <a:spcBef>
                <a:spcPct val="20000"/>
              </a:spcBef>
              <a:spcAft>
                <a:spcPct val="0"/>
              </a:spcAft>
              <a:buClr>
                <a:schemeClr val="accent2"/>
              </a:buClr>
              <a:buSzPct val="70000"/>
              <a:buFont typeface="Wingdings 2" pitchFamily="18" charset="2"/>
              <a:buNone/>
              <a:defRPr sz="2100" kern="1200">
                <a:solidFill>
                  <a:schemeClr val="tx1"/>
                </a:solidFill>
                <a:latin typeface="+mn-lt"/>
                <a:ea typeface="+mn-ea"/>
                <a:cs typeface="+mn-cs"/>
              </a:defRPr>
            </a:lvl3pPr>
            <a:lvl4pPr marL="1371600" indent="0" algn="ctr" rtl="0" fontAlgn="base">
              <a:spcBef>
                <a:spcPct val="20000"/>
              </a:spcBef>
              <a:spcAft>
                <a:spcPct val="0"/>
              </a:spcAft>
              <a:buClr>
                <a:srgbClr val="0BD0D9"/>
              </a:buClr>
              <a:buSzPct val="65000"/>
              <a:buFont typeface="Wingdings 2" pitchFamily="18" charset="2"/>
              <a:buNone/>
              <a:defRPr sz="2000" kern="1200">
                <a:solidFill>
                  <a:schemeClr val="tx1"/>
                </a:solidFill>
                <a:latin typeface="+mn-lt"/>
                <a:ea typeface="+mn-ea"/>
                <a:cs typeface="+mn-cs"/>
              </a:defRPr>
            </a:lvl4pPr>
            <a:lvl5pPr marL="1828800" indent="0" algn="ctr" rtl="0" fontAlgn="base">
              <a:spcBef>
                <a:spcPct val="20000"/>
              </a:spcBef>
              <a:spcAft>
                <a:spcPct val="0"/>
              </a:spcAft>
              <a:buClr>
                <a:srgbClr val="10CF9B"/>
              </a:buClr>
              <a:buSzPct val="65000"/>
              <a:buFont typeface="Wingdings 2" pitchFamily="18" charset="2"/>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The modules themselves receive their voltage and current for proper operation from the backplane of the rack enclosure into which they are inserted</a:t>
            </a:r>
            <a:endParaRPr lang="sr-Latn-CS" sz="2400" dirty="0" smtClean="0">
              <a:solidFill>
                <a:schemeClr val="bg1"/>
              </a:solidFill>
              <a:latin typeface="Franklin Gothic Demi" pitchFamily="34" charset="0"/>
            </a:endParaRPr>
          </a:p>
        </p:txBody>
      </p:sp>
      <p:pic>
        <p:nvPicPr>
          <p:cNvPr id="6146" name="Picture 2"/>
          <p:cNvPicPr>
            <a:picLocks noChangeAspect="1" noChangeArrowheads="1"/>
          </p:cNvPicPr>
          <p:nvPr/>
        </p:nvPicPr>
        <p:blipFill>
          <a:blip r:embed="rId2"/>
          <a:srcRect/>
          <a:stretch>
            <a:fillRect/>
          </a:stretch>
        </p:blipFill>
        <p:spPr bwMode="auto">
          <a:xfrm>
            <a:off x="3505200" y="1066800"/>
            <a:ext cx="5410200" cy="534836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Discrete I/</a:t>
            </a:r>
            <a:r>
              <a:rPr lang="en-US" sz="2400" dirty="0" err="1" smtClean="0">
                <a:solidFill>
                  <a:schemeClr val="bg1"/>
                </a:solidFill>
                <a:effectLst/>
                <a:latin typeface="Arial" pitchFamily="34" charset="0"/>
                <a:cs typeface="Arial" pitchFamily="34" charset="0"/>
              </a:rPr>
              <a:t>Onput</a:t>
            </a:r>
            <a:r>
              <a:rPr lang="en-US" sz="2400" dirty="0" smtClean="0">
                <a:solidFill>
                  <a:schemeClr val="bg1"/>
                </a:solidFill>
                <a:effectLst/>
                <a:latin typeface="Arial" pitchFamily="34" charset="0"/>
                <a:cs typeface="Arial" pitchFamily="34" charset="0"/>
              </a:rPr>
              <a:t> Modules: specification</a:t>
            </a:r>
          </a:p>
        </p:txBody>
      </p:sp>
      <p:sp>
        <p:nvSpPr>
          <p:cNvPr id="5" name="Subtitle 6"/>
          <p:cNvSpPr>
            <a:spLocks noGrp="1"/>
          </p:cNvSpPr>
          <p:nvPr/>
        </p:nvSpPr>
        <p:spPr bwMode="auto">
          <a:xfrm>
            <a:off x="266700" y="1143000"/>
            <a:ext cx="8648700" cy="5638800"/>
          </a:xfrm>
          <a:prstGeom prst="rect">
            <a:avLst/>
          </a:prstGeom>
          <a:noFill/>
          <a:ln w="9525">
            <a:noFill/>
            <a:miter lim="800000"/>
            <a:headEnd/>
            <a:tailEnd/>
          </a:ln>
        </p:spPr>
        <p:txBody>
          <a:bodyPr vert="horz" wrap="square" lIns="0" tIns="45720" rIns="18288" bIns="45720" numCol="1" anchor="t" anchorCtr="0" compatLnSpc="1">
            <a:prstTxWarp prst="textNoShape">
              <a:avLst/>
            </a:prstTxWarp>
          </a:bodyPr>
          <a:lstStyle>
            <a:lvl1pPr marL="0" marR="45720" indent="0" algn="r" rtl="0" fontAlgn="base">
              <a:spcBef>
                <a:spcPct val="20000"/>
              </a:spcBef>
              <a:spcAft>
                <a:spcPct val="0"/>
              </a:spcAft>
              <a:buClr>
                <a:srgbClr val="0BD0D9"/>
              </a:buClr>
              <a:buSzPct val="95000"/>
              <a:buFont typeface="Wingdings 2" pitchFamily="18" charset="2"/>
              <a:buNone/>
              <a:defRPr sz="2600" kern="1200">
                <a:solidFill>
                  <a:schemeClr val="tx1"/>
                </a:solidFill>
                <a:latin typeface="+mn-lt"/>
                <a:ea typeface="+mn-ea"/>
                <a:cs typeface="+mn-cs"/>
              </a:defRPr>
            </a:lvl1pPr>
            <a:lvl2pPr marL="457200" indent="0" algn="ctr" rtl="0" fontAlgn="base">
              <a:spcBef>
                <a:spcPct val="20000"/>
              </a:spcBef>
              <a:spcAft>
                <a:spcPct val="0"/>
              </a:spcAft>
              <a:buClr>
                <a:schemeClr val="accent1"/>
              </a:buClr>
              <a:buSzPct val="85000"/>
              <a:buFont typeface="Wingdings 2" pitchFamily="18" charset="2"/>
              <a:buNone/>
              <a:defRPr sz="2400" kern="1200">
                <a:solidFill>
                  <a:schemeClr val="tx1"/>
                </a:solidFill>
                <a:latin typeface="+mn-lt"/>
                <a:ea typeface="+mn-ea"/>
                <a:cs typeface="+mn-cs"/>
              </a:defRPr>
            </a:lvl2pPr>
            <a:lvl3pPr marL="914400" indent="0" algn="ctr" rtl="0" fontAlgn="base">
              <a:spcBef>
                <a:spcPct val="20000"/>
              </a:spcBef>
              <a:spcAft>
                <a:spcPct val="0"/>
              </a:spcAft>
              <a:buClr>
                <a:schemeClr val="accent2"/>
              </a:buClr>
              <a:buSzPct val="70000"/>
              <a:buFont typeface="Wingdings 2" pitchFamily="18" charset="2"/>
              <a:buNone/>
              <a:defRPr sz="2100" kern="1200">
                <a:solidFill>
                  <a:schemeClr val="tx1"/>
                </a:solidFill>
                <a:latin typeface="+mn-lt"/>
                <a:ea typeface="+mn-ea"/>
                <a:cs typeface="+mn-cs"/>
              </a:defRPr>
            </a:lvl3pPr>
            <a:lvl4pPr marL="1371600" indent="0" algn="ctr" rtl="0" fontAlgn="base">
              <a:spcBef>
                <a:spcPct val="20000"/>
              </a:spcBef>
              <a:spcAft>
                <a:spcPct val="0"/>
              </a:spcAft>
              <a:buClr>
                <a:srgbClr val="0BD0D9"/>
              </a:buClr>
              <a:buSzPct val="65000"/>
              <a:buFont typeface="Wingdings 2" pitchFamily="18" charset="2"/>
              <a:buNone/>
              <a:defRPr sz="2000" kern="1200">
                <a:solidFill>
                  <a:schemeClr val="tx1"/>
                </a:solidFill>
                <a:latin typeface="+mn-lt"/>
                <a:ea typeface="+mn-ea"/>
                <a:cs typeface="+mn-cs"/>
              </a:defRPr>
            </a:lvl4pPr>
            <a:lvl5pPr marL="1828800" indent="0" algn="ctr" rtl="0" fontAlgn="base">
              <a:spcBef>
                <a:spcPct val="20000"/>
              </a:spcBef>
              <a:spcAft>
                <a:spcPct val="0"/>
              </a:spcAft>
              <a:buClr>
                <a:srgbClr val="10CF9B"/>
              </a:buClr>
              <a:buSzPct val="65000"/>
              <a:buFont typeface="Wingdings 2" pitchFamily="18" charset="2"/>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marR="0" algn="l">
              <a:spcBef>
                <a:spcPts val="0"/>
              </a:spcBef>
              <a:spcAft>
                <a:spcPts val="1200"/>
              </a:spcAft>
              <a:buClr>
                <a:srgbClr val="FF0000"/>
              </a:buClr>
            </a:pPr>
            <a:endParaRPr lang="en-US" sz="2400" dirty="0" smtClean="0">
              <a:solidFill>
                <a:schemeClr val="bg1"/>
              </a:solidFill>
              <a:latin typeface="Franklin Gothic Demi" pitchFamily="34" charset="0"/>
            </a:endParaRPr>
          </a:p>
        </p:txBody>
      </p:sp>
      <p:graphicFrame>
        <p:nvGraphicFramePr>
          <p:cNvPr id="4" name="Table 3"/>
          <p:cNvGraphicFramePr>
            <a:graphicFrameLocks noGrp="1"/>
          </p:cNvGraphicFramePr>
          <p:nvPr/>
        </p:nvGraphicFramePr>
        <p:xfrm>
          <a:off x="1295400" y="1752600"/>
          <a:ext cx="6096000" cy="3169920"/>
        </p:xfrm>
        <a:graphic>
          <a:graphicData uri="http://schemas.openxmlformats.org/drawingml/2006/table">
            <a:tbl>
              <a:tblPr firstRow="1" bandRow="1">
                <a:tableStyleId>{793D81CF-94F2-401A-BA57-92F5A7B2D0C5}</a:tableStyleId>
              </a:tblPr>
              <a:tblGrid>
                <a:gridCol w="3048000"/>
                <a:gridCol w="3048000"/>
              </a:tblGrid>
              <a:tr h="370840">
                <a:tc>
                  <a:txBody>
                    <a:bodyPr/>
                    <a:lstStyle/>
                    <a:p>
                      <a:r>
                        <a:rPr lang="en-US" sz="2000" kern="1200" dirty="0" smtClean="0">
                          <a:ln>
                            <a:noFill/>
                          </a:ln>
                          <a:effectLst/>
                          <a:latin typeface="Arial" pitchFamily="34" charset="0"/>
                          <a:cs typeface="Arial" pitchFamily="34" charset="0"/>
                        </a:rPr>
                        <a:t>Input Interfaces </a:t>
                      </a:r>
                      <a:endParaRPr lang="en-US" sz="2000" b="1" kern="1200" dirty="0" smtClean="0">
                        <a:ln>
                          <a:noFill/>
                        </a:ln>
                        <a:solidFill>
                          <a:schemeClr val="bg1"/>
                        </a:solidFill>
                        <a:effectLst/>
                        <a:latin typeface="Arial" pitchFamily="34" charset="0"/>
                        <a:ea typeface="+mj-ea"/>
                        <a:cs typeface="Arial" pitchFamily="34" charset="0"/>
                      </a:endParaRPr>
                    </a:p>
                  </a:txBody>
                  <a:tcPr/>
                </a:tc>
                <a:tc>
                  <a:txBody>
                    <a:bodyPr/>
                    <a:lstStyle/>
                    <a:p>
                      <a:r>
                        <a:rPr lang="en-US" sz="2000" kern="1200" dirty="0" smtClean="0">
                          <a:ln>
                            <a:noFill/>
                          </a:ln>
                          <a:effectLst/>
                          <a:latin typeface="Arial" pitchFamily="34" charset="0"/>
                          <a:cs typeface="Arial" pitchFamily="34" charset="0"/>
                        </a:rPr>
                        <a:t>Output Interfaces</a:t>
                      </a:r>
                      <a:endParaRPr lang="en-US" sz="2000" b="1" kern="1200" dirty="0" smtClean="0">
                        <a:ln>
                          <a:noFill/>
                        </a:ln>
                        <a:solidFill>
                          <a:schemeClr val="bg1"/>
                        </a:solidFill>
                        <a:effectLst/>
                        <a:latin typeface="Arial" pitchFamily="34" charset="0"/>
                        <a:ea typeface="+mj-ea"/>
                        <a:cs typeface="Arial" pitchFamily="34"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ln>
                            <a:noFill/>
                          </a:ln>
                          <a:effectLst/>
                          <a:latin typeface="Arial" pitchFamily="34" charset="0"/>
                          <a:cs typeface="Arial" pitchFamily="34" charset="0"/>
                        </a:rPr>
                        <a:t>12 VAC/DC /24 V AC/DC</a:t>
                      </a:r>
                      <a:endParaRPr lang="en-US" sz="2000" b="1" kern="1200" dirty="0" smtClean="0">
                        <a:ln>
                          <a:noFill/>
                        </a:ln>
                        <a:solidFill>
                          <a:schemeClr val="bg1"/>
                        </a:solidFill>
                        <a:effectLst/>
                        <a:latin typeface="Arial" pitchFamily="34" charset="0"/>
                        <a:ea typeface="+mj-ea"/>
                        <a:cs typeface="Arial" pitchFamily="34" charset="0"/>
                      </a:endParaRPr>
                    </a:p>
                  </a:txBody>
                  <a:tcPr/>
                </a:tc>
                <a:tc>
                  <a:txBody>
                    <a:bodyPr/>
                    <a:lstStyle/>
                    <a:p>
                      <a:r>
                        <a:rPr lang="en-US" sz="2000" kern="1200" dirty="0" smtClean="0">
                          <a:ln>
                            <a:noFill/>
                          </a:ln>
                          <a:effectLst/>
                          <a:latin typeface="Arial" pitchFamily="34" charset="0"/>
                          <a:cs typeface="Arial" pitchFamily="34" charset="0"/>
                        </a:rPr>
                        <a:t>12–48 V AC</a:t>
                      </a:r>
                      <a:endParaRPr lang="en-US" sz="2000" b="1" kern="1200" dirty="0" smtClean="0">
                        <a:ln>
                          <a:noFill/>
                        </a:ln>
                        <a:solidFill>
                          <a:schemeClr val="bg1"/>
                        </a:solidFill>
                        <a:effectLst/>
                        <a:latin typeface="Arial" pitchFamily="34" charset="0"/>
                        <a:ea typeface="+mj-ea"/>
                        <a:cs typeface="Arial" pitchFamily="34"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ln>
                            <a:noFill/>
                          </a:ln>
                          <a:effectLst/>
                          <a:latin typeface="Arial" pitchFamily="34" charset="0"/>
                          <a:cs typeface="Arial" pitchFamily="34" charset="0"/>
                        </a:rPr>
                        <a:t>48 V AC/DC </a:t>
                      </a:r>
                      <a:endParaRPr lang="en-US" sz="2000" b="1" kern="1200" dirty="0" smtClean="0">
                        <a:ln>
                          <a:noFill/>
                        </a:ln>
                        <a:solidFill>
                          <a:schemeClr val="bg1"/>
                        </a:solidFill>
                        <a:effectLst/>
                        <a:latin typeface="Arial" pitchFamily="34" charset="0"/>
                        <a:ea typeface="+mj-ea"/>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ln>
                            <a:noFill/>
                          </a:ln>
                          <a:effectLst/>
                          <a:latin typeface="Arial" pitchFamily="34" charset="0"/>
                          <a:cs typeface="Arial" pitchFamily="34" charset="0"/>
                        </a:rPr>
                        <a:t>120 V AC</a:t>
                      </a:r>
                      <a:endParaRPr lang="en-US" sz="2000" b="1" kern="1200" dirty="0" smtClean="0">
                        <a:ln>
                          <a:noFill/>
                        </a:ln>
                        <a:solidFill>
                          <a:schemeClr val="bg1"/>
                        </a:solidFill>
                        <a:effectLst/>
                        <a:latin typeface="Arial" pitchFamily="34" charset="0"/>
                        <a:ea typeface="+mj-ea"/>
                        <a:cs typeface="Arial" pitchFamily="34" charset="0"/>
                      </a:endParaRPr>
                    </a:p>
                  </a:txBody>
                  <a:tcPr/>
                </a:tc>
              </a:tr>
              <a:tr h="370840">
                <a:tc>
                  <a:txBody>
                    <a:bodyPr/>
                    <a:lstStyle/>
                    <a:p>
                      <a:r>
                        <a:rPr lang="en-US" sz="2000" kern="1200" dirty="0" smtClean="0">
                          <a:ln>
                            <a:noFill/>
                          </a:ln>
                          <a:effectLst/>
                          <a:latin typeface="Arial" pitchFamily="34" charset="0"/>
                          <a:cs typeface="Arial" pitchFamily="34" charset="0"/>
                        </a:rPr>
                        <a:t>120 V AC/DC </a:t>
                      </a:r>
                      <a:endParaRPr lang="en-US" sz="2000" b="1" kern="1200" dirty="0" smtClean="0">
                        <a:ln>
                          <a:noFill/>
                        </a:ln>
                        <a:solidFill>
                          <a:schemeClr val="bg1"/>
                        </a:solidFill>
                        <a:effectLst/>
                        <a:latin typeface="Arial" pitchFamily="34" charset="0"/>
                        <a:ea typeface="+mj-ea"/>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ln>
                            <a:noFill/>
                          </a:ln>
                          <a:effectLst/>
                          <a:latin typeface="Arial" pitchFamily="34" charset="0"/>
                          <a:cs typeface="Arial" pitchFamily="34" charset="0"/>
                        </a:rPr>
                        <a:t>230 V AC</a:t>
                      </a:r>
                      <a:endParaRPr lang="en-US" sz="2000" b="1" kern="1200" dirty="0" smtClean="0">
                        <a:ln>
                          <a:noFill/>
                        </a:ln>
                        <a:solidFill>
                          <a:schemeClr val="bg1"/>
                        </a:solidFill>
                        <a:effectLst/>
                        <a:latin typeface="Arial" pitchFamily="34" charset="0"/>
                        <a:ea typeface="+mj-ea"/>
                        <a:cs typeface="Arial" pitchFamily="34" charset="0"/>
                      </a:endParaRPr>
                    </a:p>
                  </a:txBody>
                  <a:tcPr/>
                </a:tc>
              </a:tr>
              <a:tr h="370840">
                <a:tc>
                  <a:txBody>
                    <a:bodyPr/>
                    <a:lstStyle/>
                    <a:p>
                      <a:r>
                        <a:rPr lang="en-US" sz="2000" kern="1200" dirty="0" smtClean="0">
                          <a:ln>
                            <a:noFill/>
                          </a:ln>
                          <a:effectLst/>
                          <a:latin typeface="Arial" pitchFamily="34" charset="0"/>
                          <a:cs typeface="Arial" pitchFamily="34" charset="0"/>
                        </a:rPr>
                        <a:t>230 V AC/DC </a:t>
                      </a:r>
                      <a:endParaRPr lang="en-US" sz="2000" b="1" kern="1200" dirty="0" smtClean="0">
                        <a:ln>
                          <a:noFill/>
                        </a:ln>
                        <a:solidFill>
                          <a:schemeClr val="bg1"/>
                        </a:solidFill>
                        <a:effectLst/>
                        <a:latin typeface="Arial" pitchFamily="34" charset="0"/>
                        <a:ea typeface="+mj-ea"/>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ln>
                            <a:noFill/>
                          </a:ln>
                          <a:effectLst/>
                          <a:latin typeface="Arial" pitchFamily="34" charset="0"/>
                          <a:cs typeface="Arial" pitchFamily="34" charset="0"/>
                        </a:rPr>
                        <a:t>120 V DC</a:t>
                      </a:r>
                      <a:endParaRPr lang="en-US" sz="2000" b="1" kern="1200" dirty="0" smtClean="0">
                        <a:ln>
                          <a:noFill/>
                        </a:ln>
                        <a:solidFill>
                          <a:schemeClr val="bg1"/>
                        </a:solidFill>
                        <a:effectLst/>
                        <a:latin typeface="Arial" pitchFamily="34" charset="0"/>
                        <a:ea typeface="+mj-ea"/>
                        <a:cs typeface="Arial" pitchFamily="34" charset="0"/>
                      </a:endParaRPr>
                    </a:p>
                  </a:txBody>
                  <a:tcPr/>
                </a:tc>
              </a:tr>
              <a:tr h="370840">
                <a:tc>
                  <a:txBody>
                    <a:bodyPr/>
                    <a:lstStyle/>
                    <a:p>
                      <a:r>
                        <a:rPr lang="en-US" sz="2000" kern="1200" dirty="0" smtClean="0">
                          <a:ln>
                            <a:noFill/>
                          </a:ln>
                          <a:effectLst/>
                          <a:latin typeface="Arial" pitchFamily="34" charset="0"/>
                          <a:cs typeface="Arial" pitchFamily="34" charset="0"/>
                        </a:rPr>
                        <a:t>5 V DC (TTL level) </a:t>
                      </a:r>
                      <a:endParaRPr lang="en-US" sz="2000" b="1" kern="1200" dirty="0" smtClean="0">
                        <a:ln>
                          <a:noFill/>
                        </a:ln>
                        <a:solidFill>
                          <a:schemeClr val="bg1"/>
                        </a:solidFill>
                        <a:effectLst/>
                        <a:latin typeface="Arial" pitchFamily="34" charset="0"/>
                        <a:ea typeface="+mj-ea"/>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ln>
                            <a:noFill/>
                          </a:ln>
                          <a:effectLst/>
                          <a:latin typeface="Arial" pitchFamily="34" charset="0"/>
                          <a:cs typeface="Arial" pitchFamily="34" charset="0"/>
                        </a:rPr>
                        <a:t>230 V DC</a:t>
                      </a:r>
                      <a:endParaRPr lang="en-US" sz="2000" b="1" kern="1200" dirty="0" smtClean="0">
                        <a:ln>
                          <a:noFill/>
                        </a:ln>
                        <a:solidFill>
                          <a:schemeClr val="bg1"/>
                        </a:solidFill>
                        <a:effectLst/>
                        <a:latin typeface="Arial" pitchFamily="34" charset="0"/>
                        <a:ea typeface="+mj-ea"/>
                        <a:cs typeface="Arial" pitchFamily="34" charset="0"/>
                      </a:endParaRPr>
                    </a:p>
                  </a:txBody>
                  <a:tcPr/>
                </a:tc>
              </a:tr>
              <a:tr h="370840">
                <a:tc>
                  <a:txBody>
                    <a:bodyPr/>
                    <a:lstStyle/>
                    <a:p>
                      <a:endParaRPr lang="en-US" sz="2000" b="1" kern="1200" dirty="0" smtClean="0">
                        <a:ln>
                          <a:noFill/>
                        </a:ln>
                        <a:solidFill>
                          <a:schemeClr val="bg1"/>
                        </a:solidFill>
                        <a:effectLst/>
                        <a:latin typeface="Arial" pitchFamily="34" charset="0"/>
                        <a:ea typeface="+mj-ea"/>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ln>
                            <a:noFill/>
                          </a:ln>
                          <a:effectLst/>
                          <a:latin typeface="Arial" pitchFamily="34" charset="0"/>
                          <a:cs typeface="Arial" pitchFamily="34" charset="0"/>
                        </a:rPr>
                        <a:t>24 V DC</a:t>
                      </a:r>
                      <a:endParaRPr lang="sr-Latn-CS" sz="2000" b="1" kern="1200" dirty="0" smtClean="0">
                        <a:ln>
                          <a:noFill/>
                        </a:ln>
                        <a:solidFill>
                          <a:schemeClr val="bg1"/>
                        </a:solidFill>
                        <a:effectLst/>
                        <a:latin typeface="Arial" pitchFamily="34" charset="0"/>
                        <a:ea typeface="+mj-ea"/>
                        <a:cs typeface="Arial" pitchFamily="34" charset="0"/>
                      </a:endParaRPr>
                    </a:p>
                  </a:txBody>
                  <a:tcPr/>
                </a:tc>
              </a:tr>
              <a:tr h="370840">
                <a:tc>
                  <a:txBody>
                    <a:bodyPr/>
                    <a:lstStyle/>
                    <a:p>
                      <a:endParaRPr lang="en-US" sz="2000" b="1" kern="1200" dirty="0" smtClean="0">
                        <a:ln>
                          <a:noFill/>
                        </a:ln>
                        <a:solidFill>
                          <a:schemeClr val="bg1"/>
                        </a:solidFill>
                        <a:effectLst/>
                        <a:latin typeface="Arial" pitchFamily="34" charset="0"/>
                        <a:ea typeface="+mj-ea"/>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ln>
                            <a:noFill/>
                          </a:ln>
                          <a:effectLst/>
                          <a:latin typeface="Arial" pitchFamily="34" charset="0"/>
                          <a:cs typeface="Arial" pitchFamily="34" charset="0"/>
                        </a:rPr>
                        <a:t>5 V DC (TTL level)</a:t>
                      </a:r>
                      <a:endParaRPr lang="en-US" sz="2000" b="1" kern="1200" dirty="0" smtClean="0">
                        <a:ln>
                          <a:noFill/>
                        </a:ln>
                        <a:solidFill>
                          <a:schemeClr val="bg1"/>
                        </a:solidFill>
                        <a:effectLst/>
                        <a:latin typeface="Arial" pitchFamily="34" charset="0"/>
                        <a:ea typeface="+mj-ea"/>
                        <a:cs typeface="Arial" pitchFamily="34" charset="0"/>
                      </a:endParaRPr>
                    </a:p>
                  </a:txBody>
                  <a:tcPr/>
                </a:tc>
              </a:tr>
            </a:tbl>
          </a:graphicData>
        </a:graphic>
      </p:graphicFrame>
      <p:sp>
        <p:nvSpPr>
          <p:cNvPr id="6" name="Rectangle 9"/>
          <p:cNvSpPr>
            <a:spLocks noChangeArrowheads="1"/>
          </p:cNvSpPr>
          <p:nvPr/>
        </p:nvSpPr>
        <p:spPr bwMode="auto">
          <a:xfrm>
            <a:off x="381000" y="4953000"/>
            <a:ext cx="7924800" cy="400110"/>
          </a:xfrm>
          <a:prstGeom prst="rect">
            <a:avLst/>
          </a:prstGeom>
          <a:noFill/>
          <a:ln w="9525">
            <a:noFill/>
            <a:miter lim="800000"/>
            <a:headEnd/>
            <a:tailEnd/>
          </a:ln>
        </p:spPr>
        <p:txBody>
          <a:bodyPr wrap="square">
            <a:spAutoFit/>
          </a:bodyPr>
          <a:lstStyle/>
          <a:p>
            <a:pPr algn="ctr"/>
            <a:r>
              <a:rPr lang="en-US" sz="2000" i="1" dirty="0" smtClean="0">
                <a:solidFill>
                  <a:schemeClr val="bg1"/>
                </a:solidFill>
                <a:latin typeface="Franklin Gothic Demi" pitchFamily="34" charset="0"/>
              </a:rPr>
              <a:t>Common Ratings for Discrete I/O Interface Modules</a:t>
            </a:r>
            <a:endParaRPr lang="en-US" sz="2000" i="1" dirty="0">
              <a:solidFill>
                <a:schemeClr val="bg1"/>
              </a:solidFill>
              <a:latin typeface="Franklin Gothic Demi" pitchFamily="34"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Alternating Current Discrete Input Modules</a:t>
            </a:r>
          </a:p>
        </p:txBody>
      </p:sp>
      <p:sp>
        <p:nvSpPr>
          <p:cNvPr id="8" name="Subtitle 6"/>
          <p:cNvSpPr>
            <a:spLocks noGrp="1"/>
          </p:cNvSpPr>
          <p:nvPr/>
        </p:nvSpPr>
        <p:spPr bwMode="auto">
          <a:xfrm>
            <a:off x="266700" y="762000"/>
            <a:ext cx="8648700" cy="5638800"/>
          </a:xfrm>
          <a:prstGeom prst="rect">
            <a:avLst/>
          </a:prstGeom>
          <a:noFill/>
          <a:ln w="9525">
            <a:noFill/>
            <a:miter lim="800000"/>
            <a:headEnd/>
            <a:tailEnd/>
          </a:ln>
        </p:spPr>
        <p:txBody>
          <a:bodyPr vert="horz" wrap="square" lIns="0" tIns="45720" rIns="18288" bIns="45720" numCol="1" anchor="t" anchorCtr="0" compatLnSpc="1">
            <a:prstTxWarp prst="textNoShape">
              <a:avLst/>
            </a:prstTxWarp>
          </a:bodyPr>
          <a:lstStyle>
            <a:lvl1pPr marL="0" marR="45720" indent="0" algn="r" rtl="0" fontAlgn="base">
              <a:spcBef>
                <a:spcPct val="20000"/>
              </a:spcBef>
              <a:spcAft>
                <a:spcPct val="0"/>
              </a:spcAft>
              <a:buClr>
                <a:srgbClr val="0BD0D9"/>
              </a:buClr>
              <a:buSzPct val="95000"/>
              <a:buFont typeface="Wingdings 2" pitchFamily="18" charset="2"/>
              <a:buNone/>
              <a:defRPr sz="2600" kern="1200">
                <a:solidFill>
                  <a:schemeClr val="tx1"/>
                </a:solidFill>
                <a:latin typeface="+mn-lt"/>
                <a:ea typeface="+mn-ea"/>
                <a:cs typeface="+mn-cs"/>
              </a:defRPr>
            </a:lvl1pPr>
            <a:lvl2pPr marL="457200" indent="0" algn="ctr" rtl="0" fontAlgn="base">
              <a:spcBef>
                <a:spcPct val="20000"/>
              </a:spcBef>
              <a:spcAft>
                <a:spcPct val="0"/>
              </a:spcAft>
              <a:buClr>
                <a:schemeClr val="accent1"/>
              </a:buClr>
              <a:buSzPct val="85000"/>
              <a:buFont typeface="Wingdings 2" pitchFamily="18" charset="2"/>
              <a:buNone/>
              <a:defRPr sz="2400" kern="1200">
                <a:solidFill>
                  <a:schemeClr val="tx1"/>
                </a:solidFill>
                <a:latin typeface="+mn-lt"/>
                <a:ea typeface="+mn-ea"/>
                <a:cs typeface="+mn-cs"/>
              </a:defRPr>
            </a:lvl2pPr>
            <a:lvl3pPr marL="914400" indent="0" algn="ctr" rtl="0" fontAlgn="base">
              <a:spcBef>
                <a:spcPct val="20000"/>
              </a:spcBef>
              <a:spcAft>
                <a:spcPct val="0"/>
              </a:spcAft>
              <a:buClr>
                <a:schemeClr val="accent2"/>
              </a:buClr>
              <a:buSzPct val="70000"/>
              <a:buFont typeface="Wingdings 2" pitchFamily="18" charset="2"/>
              <a:buNone/>
              <a:defRPr sz="2100" kern="1200">
                <a:solidFill>
                  <a:schemeClr val="tx1"/>
                </a:solidFill>
                <a:latin typeface="+mn-lt"/>
                <a:ea typeface="+mn-ea"/>
                <a:cs typeface="+mn-cs"/>
              </a:defRPr>
            </a:lvl3pPr>
            <a:lvl4pPr marL="1371600" indent="0" algn="ctr" rtl="0" fontAlgn="base">
              <a:spcBef>
                <a:spcPct val="20000"/>
              </a:spcBef>
              <a:spcAft>
                <a:spcPct val="0"/>
              </a:spcAft>
              <a:buClr>
                <a:srgbClr val="0BD0D9"/>
              </a:buClr>
              <a:buSzPct val="65000"/>
              <a:buFont typeface="Wingdings 2" pitchFamily="18" charset="2"/>
              <a:buNone/>
              <a:defRPr sz="2000" kern="1200">
                <a:solidFill>
                  <a:schemeClr val="tx1"/>
                </a:solidFill>
                <a:latin typeface="+mn-lt"/>
                <a:ea typeface="+mn-ea"/>
                <a:cs typeface="+mn-cs"/>
              </a:defRPr>
            </a:lvl4pPr>
            <a:lvl5pPr marL="1828800" indent="0" algn="ctr" rtl="0" fontAlgn="base">
              <a:spcBef>
                <a:spcPct val="20000"/>
              </a:spcBef>
              <a:spcAft>
                <a:spcPct val="0"/>
              </a:spcAft>
              <a:buClr>
                <a:srgbClr val="10CF9B"/>
              </a:buClr>
              <a:buSzPct val="65000"/>
              <a:buFont typeface="Wingdings 2" pitchFamily="18" charset="2"/>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The input circuit is composed of two basic sections: the power section and the logic section</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An optical isolator is used to provide electrical isolation between the field wiring and the PLC backplane internal circuitry</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The input LED turns on or off, indicating the status of the input device</a:t>
            </a:r>
            <a:endParaRPr lang="sr-Latn-CS" sz="2400" dirty="0" smtClean="0">
              <a:solidFill>
                <a:schemeClr val="bg1"/>
              </a:solidFill>
              <a:latin typeface="Franklin Gothic Demi" pitchFamily="34" charset="0"/>
            </a:endParaRPr>
          </a:p>
        </p:txBody>
      </p:sp>
      <p:pic>
        <p:nvPicPr>
          <p:cNvPr id="8194" name="Picture 2"/>
          <p:cNvPicPr>
            <a:picLocks noChangeAspect="1" noChangeArrowheads="1"/>
          </p:cNvPicPr>
          <p:nvPr/>
        </p:nvPicPr>
        <p:blipFill>
          <a:blip r:embed="rId2"/>
          <a:srcRect/>
          <a:stretch>
            <a:fillRect/>
          </a:stretch>
        </p:blipFill>
        <p:spPr bwMode="auto">
          <a:xfrm>
            <a:off x="70338" y="3725694"/>
            <a:ext cx="8845062" cy="2446506"/>
          </a:xfrm>
          <a:prstGeom prst="rect">
            <a:avLst/>
          </a:prstGeom>
          <a:noFill/>
          <a:ln w="9525">
            <a:noFill/>
            <a:miter lim="800000"/>
            <a:headEnd/>
            <a:tailEnd/>
          </a:ln>
          <a:effectLst/>
        </p:spPr>
      </p:pic>
      <p:sp>
        <p:nvSpPr>
          <p:cNvPr id="6" name="Rectangle 9"/>
          <p:cNvSpPr>
            <a:spLocks noChangeArrowheads="1"/>
          </p:cNvSpPr>
          <p:nvPr/>
        </p:nvSpPr>
        <p:spPr bwMode="auto">
          <a:xfrm>
            <a:off x="609600" y="6324600"/>
            <a:ext cx="7924800" cy="400110"/>
          </a:xfrm>
          <a:prstGeom prst="rect">
            <a:avLst/>
          </a:prstGeom>
          <a:noFill/>
          <a:ln w="9525">
            <a:noFill/>
            <a:miter lim="800000"/>
            <a:headEnd/>
            <a:tailEnd/>
          </a:ln>
        </p:spPr>
        <p:txBody>
          <a:bodyPr wrap="square">
            <a:spAutoFit/>
          </a:bodyPr>
          <a:lstStyle/>
          <a:p>
            <a:pPr algn="ctr"/>
            <a:r>
              <a:rPr lang="en-US" sz="2000" i="1" dirty="0" smtClean="0">
                <a:solidFill>
                  <a:schemeClr val="bg1"/>
                </a:solidFill>
                <a:latin typeface="Franklin Gothic Demi" pitchFamily="34" charset="0"/>
              </a:rPr>
              <a:t>Discrete AC input module block diagram</a:t>
            </a:r>
            <a:endParaRPr lang="en-US" sz="2000" i="1" dirty="0">
              <a:solidFill>
                <a:schemeClr val="bg1"/>
              </a:solidFill>
              <a:latin typeface="Franklin Gothic Demi" pitchFamily="34"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Alternating Current Discrete Input Modules</a:t>
            </a:r>
          </a:p>
        </p:txBody>
      </p:sp>
      <p:pic>
        <p:nvPicPr>
          <p:cNvPr id="9218" name="Picture 2"/>
          <p:cNvPicPr>
            <a:picLocks noChangeAspect="1" noChangeArrowheads="1"/>
          </p:cNvPicPr>
          <p:nvPr/>
        </p:nvPicPr>
        <p:blipFill>
          <a:blip r:embed="rId2"/>
          <a:srcRect/>
          <a:stretch>
            <a:fillRect/>
          </a:stretch>
        </p:blipFill>
        <p:spPr bwMode="auto">
          <a:xfrm>
            <a:off x="76200" y="1314450"/>
            <a:ext cx="8991600" cy="4095750"/>
          </a:xfrm>
          <a:prstGeom prst="rect">
            <a:avLst/>
          </a:prstGeom>
          <a:noFill/>
          <a:ln w="9525">
            <a:noFill/>
            <a:miter lim="800000"/>
            <a:headEnd/>
            <a:tailEnd/>
          </a:ln>
          <a:effectLst/>
        </p:spPr>
      </p:pic>
      <p:sp>
        <p:nvSpPr>
          <p:cNvPr id="9" name="Rectangle 9"/>
          <p:cNvSpPr>
            <a:spLocks noChangeArrowheads="1"/>
          </p:cNvSpPr>
          <p:nvPr/>
        </p:nvSpPr>
        <p:spPr bwMode="auto">
          <a:xfrm>
            <a:off x="609600" y="5619690"/>
            <a:ext cx="7924800" cy="400110"/>
          </a:xfrm>
          <a:prstGeom prst="rect">
            <a:avLst/>
          </a:prstGeom>
          <a:noFill/>
          <a:ln w="9525">
            <a:noFill/>
            <a:miter lim="800000"/>
            <a:headEnd/>
            <a:tailEnd/>
          </a:ln>
        </p:spPr>
        <p:txBody>
          <a:bodyPr wrap="square">
            <a:spAutoFit/>
          </a:bodyPr>
          <a:lstStyle/>
          <a:p>
            <a:pPr algn="ctr"/>
            <a:r>
              <a:rPr lang="en-US" sz="2000" i="1" dirty="0" smtClean="0">
                <a:solidFill>
                  <a:schemeClr val="bg1"/>
                </a:solidFill>
                <a:latin typeface="Franklin Gothic Demi" pitchFamily="34" charset="0"/>
              </a:rPr>
              <a:t>Simplified diagram for a single input of a discrete AC input module</a:t>
            </a:r>
            <a:endParaRPr lang="en-US" sz="2000" i="1" dirty="0">
              <a:solidFill>
                <a:schemeClr val="bg1"/>
              </a:solidFill>
              <a:latin typeface="Franklin Gothic Demi"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33400" y="152400"/>
            <a:ext cx="7851648" cy="8382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PLC</a:t>
            </a:r>
            <a:r>
              <a:rPr lang="hr-BA" sz="2400" dirty="0" smtClean="0">
                <a:solidFill>
                  <a:schemeClr val="bg1"/>
                </a:solidFill>
                <a:effectLst/>
                <a:latin typeface="Arial" pitchFamily="34" charset="0"/>
                <a:cs typeface="Arial" pitchFamily="34" charset="0"/>
              </a:rPr>
              <a:t> danas – hardverska unapređenja</a:t>
            </a:r>
            <a:endParaRPr lang="en-US" sz="2400" dirty="0" smtClean="0">
              <a:solidFill>
                <a:schemeClr val="bg1"/>
              </a:solidFill>
              <a:effectLst/>
              <a:latin typeface="Arial" pitchFamily="34" charset="0"/>
              <a:cs typeface="Arial" pitchFamily="34" charset="0"/>
            </a:endParaRPr>
          </a:p>
        </p:txBody>
      </p:sp>
      <p:sp>
        <p:nvSpPr>
          <p:cNvPr id="11267" name="Subtitle 6"/>
          <p:cNvSpPr>
            <a:spLocks noGrp="1"/>
          </p:cNvSpPr>
          <p:nvPr>
            <p:ph type="subTitle" idx="1"/>
          </p:nvPr>
        </p:nvSpPr>
        <p:spPr>
          <a:xfrm>
            <a:off x="304800" y="1524000"/>
            <a:ext cx="8610600" cy="5105400"/>
          </a:xfrm>
        </p:spPr>
        <p:txBody>
          <a:bodyPr/>
          <a:lstStyle/>
          <a:p>
            <a:pPr marR="0" indent="395288" algn="l">
              <a:buClr>
                <a:srgbClr val="FF0000"/>
              </a:buClr>
              <a:buFont typeface="Arial" charset="0"/>
              <a:buChar char="•"/>
            </a:pPr>
            <a:r>
              <a:rPr lang="hr-BA" sz="2800" smtClean="0">
                <a:solidFill>
                  <a:schemeClr val="bg1"/>
                </a:solidFill>
                <a:latin typeface="Franklin Gothic Demi" pitchFamily="34" charset="0"/>
              </a:rPr>
              <a:t>Neka od unapređenja su:</a:t>
            </a:r>
          </a:p>
          <a:p>
            <a:pPr lvl="2" indent="395288" algn="l">
              <a:buClr>
                <a:srgbClr val="FF0000"/>
              </a:buClr>
              <a:buFont typeface="Arial" charset="0"/>
              <a:buChar char="•"/>
            </a:pPr>
            <a:r>
              <a:rPr lang="hr-BA" sz="2600" smtClean="0">
                <a:solidFill>
                  <a:srgbClr val="002060"/>
                </a:solidFill>
                <a:latin typeface="Franklin Gothic Demi" pitchFamily="34" charset="0"/>
              </a:rPr>
              <a:t>Poboljšanja u mehaničkoj konstrukciji I/O modula i njihova integracija sa CPU modulom</a:t>
            </a:r>
          </a:p>
          <a:p>
            <a:pPr lvl="2" indent="395288" algn="l">
              <a:buClr>
                <a:srgbClr val="FF0000"/>
              </a:buClr>
              <a:buFont typeface="Arial" charset="0"/>
              <a:buChar char="•"/>
            </a:pPr>
            <a:r>
              <a:rPr lang="hr-BA" sz="2600" smtClean="0">
                <a:solidFill>
                  <a:srgbClr val="002060"/>
                </a:solidFill>
                <a:latin typeface="Franklin Gothic Demi" pitchFamily="34" charset="0"/>
              </a:rPr>
              <a:t>Posebni interfejsi koji omogućavaju povezivanje specifičnin senzora na ulaz PLC kao što su: termoparovi, mjerne trake, brzi digitalni ulazi i sl.</a:t>
            </a:r>
          </a:p>
          <a:p>
            <a:pPr lvl="2" indent="395288" algn="l">
              <a:buClr>
                <a:srgbClr val="FF0000"/>
              </a:buClr>
              <a:buFont typeface="Arial" charset="0"/>
              <a:buChar char="•"/>
            </a:pPr>
            <a:r>
              <a:rPr lang="hr-BA" sz="2600" smtClean="0">
                <a:solidFill>
                  <a:srgbClr val="002060"/>
                </a:solidFill>
                <a:latin typeface="Franklin Gothic Demi" pitchFamily="34" charset="0"/>
              </a:rPr>
              <a:t>Periferna oprema ima unaprijeđeni operatorski interfejs</a:t>
            </a:r>
          </a:p>
          <a:p>
            <a:pPr lvl="2" indent="395288" algn="l">
              <a:buClr>
                <a:srgbClr val="FF0000"/>
              </a:buClr>
              <a:buFont typeface="Arial" charset="0"/>
              <a:buChar char="•"/>
            </a:pPr>
            <a:r>
              <a:rPr lang="hr-BA" sz="2600" smtClean="0">
                <a:solidFill>
                  <a:srgbClr val="002060"/>
                </a:solidFill>
                <a:latin typeface="Franklin Gothic Demi" pitchFamily="34" charset="0"/>
              </a:rPr>
              <a:t>Dokumentacija je standardni dio sistema</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Alternating Current Discrete Input Modules</a:t>
            </a:r>
          </a:p>
        </p:txBody>
      </p:sp>
      <p:sp>
        <p:nvSpPr>
          <p:cNvPr id="5" name="Subtitle 6"/>
          <p:cNvSpPr>
            <a:spLocks noGrp="1"/>
          </p:cNvSpPr>
          <p:nvPr/>
        </p:nvSpPr>
        <p:spPr bwMode="auto">
          <a:xfrm>
            <a:off x="266700" y="1219200"/>
            <a:ext cx="8648700" cy="4648200"/>
          </a:xfrm>
          <a:prstGeom prst="rect">
            <a:avLst/>
          </a:prstGeom>
          <a:noFill/>
          <a:ln w="9525">
            <a:noFill/>
            <a:miter lim="800000"/>
            <a:headEnd/>
            <a:tailEnd/>
          </a:ln>
        </p:spPr>
        <p:txBody>
          <a:bodyPr vert="horz" wrap="square" lIns="0" tIns="45720" rIns="18288" bIns="45720" numCol="1" anchor="t" anchorCtr="0" compatLnSpc="1">
            <a:prstTxWarp prst="textNoShape">
              <a:avLst/>
            </a:prstTxWarp>
          </a:bodyPr>
          <a:lstStyle>
            <a:lvl1pPr marL="0" marR="45720" indent="0" algn="r" rtl="0" fontAlgn="base">
              <a:spcBef>
                <a:spcPct val="20000"/>
              </a:spcBef>
              <a:spcAft>
                <a:spcPct val="0"/>
              </a:spcAft>
              <a:buClr>
                <a:srgbClr val="0BD0D9"/>
              </a:buClr>
              <a:buSzPct val="95000"/>
              <a:buFont typeface="Wingdings 2" pitchFamily="18" charset="2"/>
              <a:buNone/>
              <a:defRPr sz="2600" kern="1200">
                <a:solidFill>
                  <a:schemeClr val="tx1"/>
                </a:solidFill>
                <a:latin typeface="+mn-lt"/>
                <a:ea typeface="+mn-ea"/>
                <a:cs typeface="+mn-cs"/>
              </a:defRPr>
            </a:lvl1pPr>
            <a:lvl2pPr marL="457200" indent="0" algn="ctr" rtl="0" fontAlgn="base">
              <a:spcBef>
                <a:spcPct val="20000"/>
              </a:spcBef>
              <a:spcAft>
                <a:spcPct val="0"/>
              </a:spcAft>
              <a:buClr>
                <a:schemeClr val="accent1"/>
              </a:buClr>
              <a:buSzPct val="85000"/>
              <a:buFont typeface="Wingdings 2" pitchFamily="18" charset="2"/>
              <a:buNone/>
              <a:defRPr sz="2400" kern="1200">
                <a:solidFill>
                  <a:schemeClr val="tx1"/>
                </a:solidFill>
                <a:latin typeface="+mn-lt"/>
                <a:ea typeface="+mn-ea"/>
                <a:cs typeface="+mn-cs"/>
              </a:defRPr>
            </a:lvl2pPr>
            <a:lvl3pPr marL="914400" indent="0" algn="ctr" rtl="0" fontAlgn="base">
              <a:spcBef>
                <a:spcPct val="20000"/>
              </a:spcBef>
              <a:spcAft>
                <a:spcPct val="0"/>
              </a:spcAft>
              <a:buClr>
                <a:schemeClr val="accent2"/>
              </a:buClr>
              <a:buSzPct val="70000"/>
              <a:buFont typeface="Wingdings 2" pitchFamily="18" charset="2"/>
              <a:buNone/>
              <a:defRPr sz="2100" kern="1200">
                <a:solidFill>
                  <a:schemeClr val="tx1"/>
                </a:solidFill>
                <a:latin typeface="+mn-lt"/>
                <a:ea typeface="+mn-ea"/>
                <a:cs typeface="+mn-cs"/>
              </a:defRPr>
            </a:lvl3pPr>
            <a:lvl4pPr marL="1371600" indent="0" algn="ctr" rtl="0" fontAlgn="base">
              <a:spcBef>
                <a:spcPct val="20000"/>
              </a:spcBef>
              <a:spcAft>
                <a:spcPct val="0"/>
              </a:spcAft>
              <a:buClr>
                <a:srgbClr val="0BD0D9"/>
              </a:buClr>
              <a:buSzPct val="65000"/>
              <a:buFont typeface="Wingdings 2" pitchFamily="18" charset="2"/>
              <a:buNone/>
              <a:defRPr sz="2000" kern="1200">
                <a:solidFill>
                  <a:schemeClr val="tx1"/>
                </a:solidFill>
                <a:latin typeface="+mn-lt"/>
                <a:ea typeface="+mn-ea"/>
                <a:cs typeface="+mn-cs"/>
              </a:defRPr>
            </a:lvl4pPr>
            <a:lvl5pPr marL="1828800" indent="0" algn="ctr" rtl="0" fontAlgn="base">
              <a:spcBef>
                <a:spcPct val="20000"/>
              </a:spcBef>
              <a:spcAft>
                <a:spcPct val="0"/>
              </a:spcAft>
              <a:buClr>
                <a:srgbClr val="10CF9B"/>
              </a:buClr>
              <a:buSzPct val="65000"/>
              <a:buFont typeface="Wingdings 2" pitchFamily="18" charset="2"/>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The input noise filter consisting of the capacitor and resistors R1 and R2 removes false signals that are due to contact bounce or electrical interference</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When the pushbutton is closed AC voltage is applied to the bridge rectifier input and a low-level DC output voltage that is applied across the LED of the optical isolator</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The </a:t>
            </a:r>
            <a:r>
              <a:rPr lang="en-US" sz="2400" dirty="0" err="1" smtClean="0">
                <a:solidFill>
                  <a:schemeClr val="bg1"/>
                </a:solidFill>
                <a:latin typeface="Franklin Gothic Demi" pitchFamily="34" charset="0"/>
              </a:rPr>
              <a:t>zener</a:t>
            </a:r>
            <a:r>
              <a:rPr lang="en-US" sz="2400" dirty="0" smtClean="0">
                <a:solidFill>
                  <a:schemeClr val="bg1"/>
                </a:solidFill>
                <a:latin typeface="Franklin Gothic Demi" pitchFamily="34" charset="0"/>
              </a:rPr>
              <a:t> diode (ZD) voltage rating sets the minimum threshold level of input voltage that can be detected</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When light from the LED strikes the phototransistor it switches into conduction state and the status of the pushbutton is latched in logic to the processor</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Alternating Current Discrete Input Modules</a:t>
            </a:r>
          </a:p>
        </p:txBody>
      </p:sp>
      <p:sp>
        <p:nvSpPr>
          <p:cNvPr id="5" name="Subtitle 6"/>
          <p:cNvSpPr>
            <a:spLocks noGrp="1"/>
          </p:cNvSpPr>
          <p:nvPr/>
        </p:nvSpPr>
        <p:spPr bwMode="auto">
          <a:xfrm>
            <a:off x="266700" y="914400"/>
            <a:ext cx="8648700" cy="5638800"/>
          </a:xfrm>
          <a:prstGeom prst="rect">
            <a:avLst/>
          </a:prstGeom>
          <a:noFill/>
          <a:ln w="9525">
            <a:noFill/>
            <a:miter lim="800000"/>
            <a:headEnd/>
            <a:tailEnd/>
          </a:ln>
        </p:spPr>
        <p:txBody>
          <a:bodyPr vert="horz" wrap="square" lIns="0" tIns="45720" rIns="18288" bIns="45720" numCol="1" anchor="t" anchorCtr="0" compatLnSpc="1">
            <a:prstTxWarp prst="textNoShape">
              <a:avLst/>
            </a:prstTxWarp>
          </a:bodyPr>
          <a:lstStyle>
            <a:lvl1pPr marL="0" marR="45720" indent="0" algn="r" rtl="0" fontAlgn="base">
              <a:spcBef>
                <a:spcPct val="20000"/>
              </a:spcBef>
              <a:spcAft>
                <a:spcPct val="0"/>
              </a:spcAft>
              <a:buClr>
                <a:srgbClr val="0BD0D9"/>
              </a:buClr>
              <a:buSzPct val="95000"/>
              <a:buFont typeface="Wingdings 2" pitchFamily="18" charset="2"/>
              <a:buNone/>
              <a:defRPr sz="2600" kern="1200">
                <a:solidFill>
                  <a:schemeClr val="tx1"/>
                </a:solidFill>
                <a:latin typeface="+mn-lt"/>
                <a:ea typeface="+mn-ea"/>
                <a:cs typeface="+mn-cs"/>
              </a:defRPr>
            </a:lvl1pPr>
            <a:lvl2pPr marL="457200" indent="0" algn="ctr" rtl="0" fontAlgn="base">
              <a:spcBef>
                <a:spcPct val="20000"/>
              </a:spcBef>
              <a:spcAft>
                <a:spcPct val="0"/>
              </a:spcAft>
              <a:buClr>
                <a:schemeClr val="accent1"/>
              </a:buClr>
              <a:buSzPct val="85000"/>
              <a:buFont typeface="Wingdings 2" pitchFamily="18" charset="2"/>
              <a:buNone/>
              <a:defRPr sz="2400" kern="1200">
                <a:solidFill>
                  <a:schemeClr val="tx1"/>
                </a:solidFill>
                <a:latin typeface="+mn-lt"/>
                <a:ea typeface="+mn-ea"/>
                <a:cs typeface="+mn-cs"/>
              </a:defRPr>
            </a:lvl2pPr>
            <a:lvl3pPr marL="914400" indent="0" algn="ctr" rtl="0" fontAlgn="base">
              <a:spcBef>
                <a:spcPct val="20000"/>
              </a:spcBef>
              <a:spcAft>
                <a:spcPct val="0"/>
              </a:spcAft>
              <a:buClr>
                <a:schemeClr val="accent2"/>
              </a:buClr>
              <a:buSzPct val="70000"/>
              <a:buFont typeface="Wingdings 2" pitchFamily="18" charset="2"/>
              <a:buNone/>
              <a:defRPr sz="2100" kern="1200">
                <a:solidFill>
                  <a:schemeClr val="tx1"/>
                </a:solidFill>
                <a:latin typeface="+mn-lt"/>
                <a:ea typeface="+mn-ea"/>
                <a:cs typeface="+mn-cs"/>
              </a:defRPr>
            </a:lvl3pPr>
            <a:lvl4pPr marL="1371600" indent="0" algn="ctr" rtl="0" fontAlgn="base">
              <a:spcBef>
                <a:spcPct val="20000"/>
              </a:spcBef>
              <a:spcAft>
                <a:spcPct val="0"/>
              </a:spcAft>
              <a:buClr>
                <a:srgbClr val="0BD0D9"/>
              </a:buClr>
              <a:buSzPct val="65000"/>
              <a:buFont typeface="Wingdings 2" pitchFamily="18" charset="2"/>
              <a:buNone/>
              <a:defRPr sz="2000" kern="1200">
                <a:solidFill>
                  <a:schemeClr val="tx1"/>
                </a:solidFill>
                <a:latin typeface="+mn-lt"/>
                <a:ea typeface="+mn-ea"/>
                <a:cs typeface="+mn-cs"/>
              </a:defRPr>
            </a:lvl4pPr>
            <a:lvl5pPr marL="1828800" indent="0" algn="ctr" rtl="0" fontAlgn="base">
              <a:spcBef>
                <a:spcPct val="20000"/>
              </a:spcBef>
              <a:spcAft>
                <a:spcPct val="0"/>
              </a:spcAft>
              <a:buClr>
                <a:srgbClr val="10CF9B"/>
              </a:buClr>
              <a:buSzPct val="65000"/>
              <a:buFont typeface="Wingdings 2" pitchFamily="18" charset="2"/>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The optical isolator not only separates the higher AC input voltage from the logic circuits but also prevents damage to the processor due to line voltage transients</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For fault diagnosis, an input state LED indicator is on when the input pushbutton is closed. This indicator may be wired on either side of the optical isolator</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An AC/DC type of input module is used for both AC and DC inputs as the input polarity does not matter</a:t>
            </a:r>
            <a:endParaRPr lang="sr-Latn-CS" sz="2400" dirty="0" smtClean="0">
              <a:solidFill>
                <a:schemeClr val="bg1"/>
              </a:solidFill>
              <a:latin typeface="Franklin Gothic Demi" pitchFamily="34"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Discrete Input Modules</a:t>
            </a:r>
          </a:p>
        </p:txBody>
      </p:sp>
      <p:sp>
        <p:nvSpPr>
          <p:cNvPr id="5" name="Subtitle 6"/>
          <p:cNvSpPr>
            <a:spLocks noGrp="1"/>
          </p:cNvSpPr>
          <p:nvPr/>
        </p:nvSpPr>
        <p:spPr bwMode="auto">
          <a:xfrm>
            <a:off x="266700" y="1143000"/>
            <a:ext cx="8648700" cy="5638800"/>
          </a:xfrm>
          <a:prstGeom prst="rect">
            <a:avLst/>
          </a:prstGeom>
          <a:noFill/>
          <a:ln w="9525">
            <a:noFill/>
            <a:miter lim="800000"/>
            <a:headEnd/>
            <a:tailEnd/>
          </a:ln>
        </p:spPr>
        <p:txBody>
          <a:bodyPr vert="horz" wrap="square" lIns="0" tIns="45720" rIns="18288" bIns="45720" numCol="1" anchor="t" anchorCtr="0" compatLnSpc="1">
            <a:prstTxWarp prst="textNoShape">
              <a:avLst/>
            </a:prstTxWarp>
          </a:bodyPr>
          <a:lstStyle>
            <a:lvl1pPr marL="0" marR="45720" indent="0" algn="r" rtl="0" fontAlgn="base">
              <a:spcBef>
                <a:spcPct val="20000"/>
              </a:spcBef>
              <a:spcAft>
                <a:spcPct val="0"/>
              </a:spcAft>
              <a:buClr>
                <a:srgbClr val="0BD0D9"/>
              </a:buClr>
              <a:buSzPct val="95000"/>
              <a:buFont typeface="Wingdings 2" pitchFamily="18" charset="2"/>
              <a:buNone/>
              <a:defRPr sz="2600" kern="1200">
                <a:solidFill>
                  <a:schemeClr val="tx1"/>
                </a:solidFill>
                <a:latin typeface="+mn-lt"/>
                <a:ea typeface="+mn-ea"/>
                <a:cs typeface="+mn-cs"/>
              </a:defRPr>
            </a:lvl1pPr>
            <a:lvl2pPr marL="457200" indent="0" algn="ctr" rtl="0" fontAlgn="base">
              <a:spcBef>
                <a:spcPct val="20000"/>
              </a:spcBef>
              <a:spcAft>
                <a:spcPct val="0"/>
              </a:spcAft>
              <a:buClr>
                <a:schemeClr val="accent1"/>
              </a:buClr>
              <a:buSzPct val="85000"/>
              <a:buFont typeface="Wingdings 2" pitchFamily="18" charset="2"/>
              <a:buNone/>
              <a:defRPr sz="2400" kern="1200">
                <a:solidFill>
                  <a:schemeClr val="tx1"/>
                </a:solidFill>
                <a:latin typeface="+mn-lt"/>
                <a:ea typeface="+mn-ea"/>
                <a:cs typeface="+mn-cs"/>
              </a:defRPr>
            </a:lvl2pPr>
            <a:lvl3pPr marL="914400" indent="0" algn="ctr" rtl="0" fontAlgn="base">
              <a:spcBef>
                <a:spcPct val="20000"/>
              </a:spcBef>
              <a:spcAft>
                <a:spcPct val="0"/>
              </a:spcAft>
              <a:buClr>
                <a:schemeClr val="accent2"/>
              </a:buClr>
              <a:buSzPct val="70000"/>
              <a:buFont typeface="Wingdings 2" pitchFamily="18" charset="2"/>
              <a:buNone/>
              <a:defRPr sz="2100" kern="1200">
                <a:solidFill>
                  <a:schemeClr val="tx1"/>
                </a:solidFill>
                <a:latin typeface="+mn-lt"/>
                <a:ea typeface="+mn-ea"/>
                <a:cs typeface="+mn-cs"/>
              </a:defRPr>
            </a:lvl3pPr>
            <a:lvl4pPr marL="1371600" indent="0" algn="ctr" rtl="0" fontAlgn="base">
              <a:spcBef>
                <a:spcPct val="20000"/>
              </a:spcBef>
              <a:spcAft>
                <a:spcPct val="0"/>
              </a:spcAft>
              <a:buClr>
                <a:srgbClr val="0BD0D9"/>
              </a:buClr>
              <a:buSzPct val="65000"/>
              <a:buFont typeface="Wingdings 2" pitchFamily="18" charset="2"/>
              <a:buNone/>
              <a:defRPr sz="2000" kern="1200">
                <a:solidFill>
                  <a:schemeClr val="tx1"/>
                </a:solidFill>
                <a:latin typeface="+mn-lt"/>
                <a:ea typeface="+mn-ea"/>
                <a:cs typeface="+mn-cs"/>
              </a:defRPr>
            </a:lvl4pPr>
            <a:lvl5pPr marL="1828800" indent="0" algn="ctr" rtl="0" fontAlgn="base">
              <a:spcBef>
                <a:spcPct val="20000"/>
              </a:spcBef>
              <a:spcAft>
                <a:spcPct val="0"/>
              </a:spcAft>
              <a:buClr>
                <a:srgbClr val="10CF9B"/>
              </a:buClr>
              <a:buSzPct val="65000"/>
              <a:buFont typeface="Wingdings 2" pitchFamily="18" charset="2"/>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marR="0" algn="l">
              <a:spcBef>
                <a:spcPts val="0"/>
              </a:spcBef>
              <a:spcAft>
                <a:spcPts val="1200"/>
              </a:spcAft>
              <a:buClr>
                <a:srgbClr val="FF0000"/>
              </a:buClr>
            </a:pPr>
            <a:r>
              <a:rPr lang="en-US" sz="2400" dirty="0" smtClean="0">
                <a:solidFill>
                  <a:schemeClr val="bg1"/>
                </a:solidFill>
                <a:latin typeface="Franklin Gothic Demi" pitchFamily="34" charset="0"/>
              </a:rPr>
              <a:t>Discrete input modules perform four tasks in the PLC control system:</a:t>
            </a:r>
          </a:p>
          <a:p>
            <a:pPr marL="914400" lvl="1" indent="-457200" algn="l">
              <a:spcBef>
                <a:spcPts val="0"/>
              </a:spcBef>
              <a:spcAft>
                <a:spcPts val="1200"/>
              </a:spcAft>
              <a:buClr>
                <a:srgbClr val="FF0000"/>
              </a:buClr>
              <a:buFont typeface="+mj-lt"/>
              <a:buAutoNum type="arabicPeriod"/>
            </a:pPr>
            <a:r>
              <a:rPr lang="en-US" dirty="0" smtClean="0">
                <a:solidFill>
                  <a:schemeClr val="bg1"/>
                </a:solidFill>
                <a:latin typeface="Franklin Gothic Demi" pitchFamily="34" charset="0"/>
              </a:rPr>
              <a:t>Sense when a signal is received from a field device</a:t>
            </a:r>
          </a:p>
          <a:p>
            <a:pPr marL="914400" lvl="1" indent="-457200" algn="l">
              <a:spcBef>
                <a:spcPts val="0"/>
              </a:spcBef>
              <a:spcAft>
                <a:spcPts val="1200"/>
              </a:spcAft>
              <a:buClr>
                <a:srgbClr val="FF0000"/>
              </a:buClr>
              <a:buFont typeface="+mj-lt"/>
              <a:buAutoNum type="arabicPeriod"/>
            </a:pPr>
            <a:r>
              <a:rPr lang="en-US" dirty="0" smtClean="0">
                <a:solidFill>
                  <a:schemeClr val="bg1"/>
                </a:solidFill>
                <a:latin typeface="Franklin Gothic Demi" pitchFamily="34" charset="0"/>
              </a:rPr>
              <a:t>Convert the input signal to the correct voltage level for the particular PLC</a:t>
            </a:r>
          </a:p>
          <a:p>
            <a:pPr marL="914400" lvl="1" indent="-457200" algn="l">
              <a:spcBef>
                <a:spcPts val="0"/>
              </a:spcBef>
              <a:spcAft>
                <a:spcPts val="1200"/>
              </a:spcAft>
              <a:buClr>
                <a:srgbClr val="FF0000"/>
              </a:buClr>
              <a:buFont typeface="+mj-lt"/>
              <a:buAutoNum type="arabicPeriod"/>
            </a:pPr>
            <a:r>
              <a:rPr lang="en-US" dirty="0" smtClean="0">
                <a:solidFill>
                  <a:schemeClr val="bg1"/>
                </a:solidFill>
                <a:latin typeface="Franklin Gothic Demi" pitchFamily="34" charset="0"/>
              </a:rPr>
              <a:t>Isolate the PLC from fluctuations in the input signal’s voltage or current</a:t>
            </a:r>
          </a:p>
          <a:p>
            <a:pPr marL="914400" lvl="1" indent="-457200" algn="l">
              <a:spcBef>
                <a:spcPts val="0"/>
              </a:spcBef>
              <a:spcAft>
                <a:spcPts val="1200"/>
              </a:spcAft>
              <a:buClr>
                <a:srgbClr val="FF0000"/>
              </a:buClr>
              <a:buFont typeface="+mj-lt"/>
              <a:buAutoNum type="arabicPeriod"/>
            </a:pPr>
            <a:r>
              <a:rPr lang="en-US" dirty="0" smtClean="0">
                <a:solidFill>
                  <a:schemeClr val="bg1"/>
                </a:solidFill>
                <a:latin typeface="Franklin Gothic Demi" pitchFamily="34" charset="0"/>
              </a:rPr>
              <a:t>Send a signal to the processor indicating which sensor originated the signal</a:t>
            </a:r>
            <a:endParaRPr lang="sr-Latn-CS" dirty="0" smtClean="0">
              <a:solidFill>
                <a:schemeClr val="bg1"/>
              </a:solidFill>
              <a:latin typeface="Franklin Gothic Demi"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Discrete Output Modules</a:t>
            </a:r>
          </a:p>
        </p:txBody>
      </p:sp>
      <p:sp>
        <p:nvSpPr>
          <p:cNvPr id="5" name="Subtitle 6"/>
          <p:cNvSpPr>
            <a:spLocks noGrp="1"/>
          </p:cNvSpPr>
          <p:nvPr/>
        </p:nvSpPr>
        <p:spPr bwMode="auto">
          <a:xfrm>
            <a:off x="266700" y="762000"/>
            <a:ext cx="8648700" cy="5638800"/>
          </a:xfrm>
          <a:prstGeom prst="rect">
            <a:avLst/>
          </a:prstGeom>
          <a:noFill/>
          <a:ln w="9525">
            <a:noFill/>
            <a:miter lim="800000"/>
            <a:headEnd/>
            <a:tailEnd/>
          </a:ln>
        </p:spPr>
        <p:txBody>
          <a:bodyPr vert="horz" wrap="square" lIns="0" tIns="45720" rIns="18288" bIns="45720" numCol="1" anchor="t" anchorCtr="0" compatLnSpc="1">
            <a:prstTxWarp prst="textNoShape">
              <a:avLst/>
            </a:prstTxWarp>
          </a:bodyPr>
          <a:lstStyle>
            <a:lvl1pPr marL="0" marR="45720" indent="0" algn="r" rtl="0" fontAlgn="base">
              <a:spcBef>
                <a:spcPct val="20000"/>
              </a:spcBef>
              <a:spcAft>
                <a:spcPct val="0"/>
              </a:spcAft>
              <a:buClr>
                <a:srgbClr val="0BD0D9"/>
              </a:buClr>
              <a:buSzPct val="95000"/>
              <a:buFont typeface="Wingdings 2" pitchFamily="18" charset="2"/>
              <a:buNone/>
              <a:defRPr sz="2600" kern="1200">
                <a:solidFill>
                  <a:schemeClr val="tx1"/>
                </a:solidFill>
                <a:latin typeface="+mn-lt"/>
                <a:ea typeface="+mn-ea"/>
                <a:cs typeface="+mn-cs"/>
              </a:defRPr>
            </a:lvl1pPr>
            <a:lvl2pPr marL="457200" indent="0" algn="ctr" rtl="0" fontAlgn="base">
              <a:spcBef>
                <a:spcPct val="20000"/>
              </a:spcBef>
              <a:spcAft>
                <a:spcPct val="0"/>
              </a:spcAft>
              <a:buClr>
                <a:schemeClr val="accent1"/>
              </a:buClr>
              <a:buSzPct val="85000"/>
              <a:buFont typeface="Wingdings 2" pitchFamily="18" charset="2"/>
              <a:buNone/>
              <a:defRPr sz="2400" kern="1200">
                <a:solidFill>
                  <a:schemeClr val="tx1"/>
                </a:solidFill>
                <a:latin typeface="+mn-lt"/>
                <a:ea typeface="+mn-ea"/>
                <a:cs typeface="+mn-cs"/>
              </a:defRPr>
            </a:lvl2pPr>
            <a:lvl3pPr marL="914400" indent="0" algn="ctr" rtl="0" fontAlgn="base">
              <a:spcBef>
                <a:spcPct val="20000"/>
              </a:spcBef>
              <a:spcAft>
                <a:spcPct val="0"/>
              </a:spcAft>
              <a:buClr>
                <a:schemeClr val="accent2"/>
              </a:buClr>
              <a:buSzPct val="70000"/>
              <a:buFont typeface="Wingdings 2" pitchFamily="18" charset="2"/>
              <a:buNone/>
              <a:defRPr sz="2100" kern="1200">
                <a:solidFill>
                  <a:schemeClr val="tx1"/>
                </a:solidFill>
                <a:latin typeface="+mn-lt"/>
                <a:ea typeface="+mn-ea"/>
                <a:cs typeface="+mn-cs"/>
              </a:defRPr>
            </a:lvl3pPr>
            <a:lvl4pPr marL="1371600" indent="0" algn="ctr" rtl="0" fontAlgn="base">
              <a:spcBef>
                <a:spcPct val="20000"/>
              </a:spcBef>
              <a:spcAft>
                <a:spcPct val="0"/>
              </a:spcAft>
              <a:buClr>
                <a:srgbClr val="0BD0D9"/>
              </a:buClr>
              <a:buSzPct val="65000"/>
              <a:buFont typeface="Wingdings 2" pitchFamily="18" charset="2"/>
              <a:buNone/>
              <a:defRPr sz="2000" kern="1200">
                <a:solidFill>
                  <a:schemeClr val="tx1"/>
                </a:solidFill>
                <a:latin typeface="+mn-lt"/>
                <a:ea typeface="+mn-ea"/>
                <a:cs typeface="+mn-cs"/>
              </a:defRPr>
            </a:lvl4pPr>
            <a:lvl5pPr marL="1828800" indent="0" algn="ctr" rtl="0" fontAlgn="base">
              <a:spcBef>
                <a:spcPct val="20000"/>
              </a:spcBef>
              <a:spcAft>
                <a:spcPct val="0"/>
              </a:spcAft>
              <a:buClr>
                <a:srgbClr val="10CF9B"/>
              </a:buClr>
              <a:buSzPct val="65000"/>
              <a:buFont typeface="Wingdings 2" pitchFamily="18" charset="2"/>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It is composed of two basic sections: the </a:t>
            </a:r>
            <a:r>
              <a:rPr lang="en-US" sz="2400" dirty="0" smtClean="0">
                <a:solidFill>
                  <a:srgbClr val="FF0000"/>
                </a:solidFill>
                <a:latin typeface="Franklin Gothic Demi" pitchFamily="34" charset="0"/>
              </a:rPr>
              <a:t>logic section </a:t>
            </a:r>
            <a:r>
              <a:rPr lang="en-US" sz="2400" dirty="0" smtClean="0">
                <a:solidFill>
                  <a:schemeClr val="bg1"/>
                </a:solidFill>
                <a:latin typeface="Franklin Gothic Demi" pitchFamily="34" charset="0"/>
              </a:rPr>
              <a:t>and the </a:t>
            </a:r>
            <a:r>
              <a:rPr lang="en-US" sz="2400" dirty="0" smtClean="0">
                <a:solidFill>
                  <a:srgbClr val="FF0000"/>
                </a:solidFill>
                <a:latin typeface="Franklin Gothic Demi" pitchFamily="34" charset="0"/>
              </a:rPr>
              <a:t>power section</a:t>
            </a:r>
            <a:r>
              <a:rPr lang="en-US" sz="2400" dirty="0" smtClean="0">
                <a:solidFill>
                  <a:schemeClr val="bg1"/>
                </a:solidFill>
                <a:latin typeface="Franklin Gothic Demi" pitchFamily="34" charset="0"/>
              </a:rPr>
              <a:t>, coupled by an </a:t>
            </a:r>
            <a:r>
              <a:rPr lang="en-US" sz="2400" dirty="0" err="1" smtClean="0">
                <a:solidFill>
                  <a:schemeClr val="bg1"/>
                </a:solidFill>
                <a:latin typeface="Franklin Gothic Demi" pitchFamily="34" charset="0"/>
              </a:rPr>
              <a:t>opto</a:t>
            </a:r>
            <a:r>
              <a:rPr lang="en-US" sz="2400" dirty="0" smtClean="0">
                <a:solidFill>
                  <a:schemeClr val="bg1"/>
                </a:solidFill>
                <a:latin typeface="Franklin Gothic Demi" pitchFamily="34" charset="0"/>
              </a:rPr>
              <a:t>-isolation circuit</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The output interface module can be thought of as </a:t>
            </a:r>
            <a:r>
              <a:rPr lang="en-US" sz="2400" dirty="0" smtClean="0">
                <a:solidFill>
                  <a:srgbClr val="FF0000"/>
                </a:solidFill>
                <a:latin typeface="Franklin Gothic Demi" pitchFamily="34" charset="0"/>
              </a:rPr>
              <a:t>an electronic switch</a:t>
            </a:r>
            <a:r>
              <a:rPr lang="en-US" sz="2400" dirty="0" smtClean="0">
                <a:solidFill>
                  <a:schemeClr val="bg1"/>
                </a:solidFill>
                <a:latin typeface="Franklin Gothic Demi" pitchFamily="34" charset="0"/>
              </a:rPr>
              <a:t> that turns the output load device on and off</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Logic circuits determine the output status. An output LED indicates the status of the output signal</a:t>
            </a:r>
            <a:endParaRPr lang="sr-Latn-CS" dirty="0" smtClean="0">
              <a:solidFill>
                <a:schemeClr val="bg1"/>
              </a:solidFill>
              <a:latin typeface="Franklin Gothic Demi" pitchFamily="34" charset="0"/>
            </a:endParaRPr>
          </a:p>
        </p:txBody>
      </p:sp>
      <p:pic>
        <p:nvPicPr>
          <p:cNvPr id="10242" name="Picture 2"/>
          <p:cNvPicPr>
            <a:picLocks noChangeAspect="1" noChangeArrowheads="1"/>
          </p:cNvPicPr>
          <p:nvPr/>
        </p:nvPicPr>
        <p:blipFill>
          <a:blip r:embed="rId2"/>
          <a:srcRect/>
          <a:stretch>
            <a:fillRect/>
          </a:stretch>
        </p:blipFill>
        <p:spPr bwMode="auto">
          <a:xfrm>
            <a:off x="115910" y="3352800"/>
            <a:ext cx="8875690" cy="2917472"/>
          </a:xfrm>
          <a:prstGeom prst="rect">
            <a:avLst/>
          </a:prstGeom>
          <a:noFill/>
          <a:ln w="9525">
            <a:noFill/>
            <a:miter lim="800000"/>
            <a:headEnd/>
            <a:tailEnd/>
          </a:ln>
          <a:effectLst/>
        </p:spPr>
      </p:pic>
      <p:sp>
        <p:nvSpPr>
          <p:cNvPr id="6" name="Rectangle 9"/>
          <p:cNvSpPr>
            <a:spLocks noChangeArrowheads="1"/>
          </p:cNvSpPr>
          <p:nvPr/>
        </p:nvSpPr>
        <p:spPr bwMode="auto">
          <a:xfrm>
            <a:off x="609600" y="6324600"/>
            <a:ext cx="7924800" cy="400110"/>
          </a:xfrm>
          <a:prstGeom prst="rect">
            <a:avLst/>
          </a:prstGeom>
          <a:noFill/>
          <a:ln w="9525">
            <a:noFill/>
            <a:miter lim="800000"/>
            <a:headEnd/>
            <a:tailEnd/>
          </a:ln>
        </p:spPr>
        <p:txBody>
          <a:bodyPr wrap="square">
            <a:spAutoFit/>
          </a:bodyPr>
          <a:lstStyle/>
          <a:p>
            <a:pPr algn="ctr"/>
            <a:r>
              <a:rPr lang="en-US" sz="2000" i="1" dirty="0" smtClean="0">
                <a:solidFill>
                  <a:schemeClr val="bg1"/>
                </a:solidFill>
                <a:latin typeface="Franklin Gothic Demi" pitchFamily="34" charset="0"/>
              </a:rPr>
              <a:t>Discrete AC output module block diagram</a:t>
            </a:r>
            <a:endParaRPr lang="en-US" sz="2000" i="1" dirty="0">
              <a:solidFill>
                <a:schemeClr val="bg1"/>
              </a:solidFill>
              <a:latin typeface="Franklin Gothic Demi"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AC Discrete Output Modules</a:t>
            </a:r>
          </a:p>
        </p:txBody>
      </p:sp>
      <p:sp>
        <p:nvSpPr>
          <p:cNvPr id="6" name="Rectangle 9"/>
          <p:cNvSpPr>
            <a:spLocks noChangeArrowheads="1"/>
          </p:cNvSpPr>
          <p:nvPr/>
        </p:nvSpPr>
        <p:spPr bwMode="auto">
          <a:xfrm>
            <a:off x="457200" y="6153090"/>
            <a:ext cx="7848600" cy="400110"/>
          </a:xfrm>
          <a:prstGeom prst="rect">
            <a:avLst/>
          </a:prstGeom>
          <a:noFill/>
          <a:ln w="9525">
            <a:noFill/>
            <a:miter lim="800000"/>
            <a:headEnd/>
            <a:tailEnd/>
          </a:ln>
        </p:spPr>
        <p:txBody>
          <a:bodyPr wrap="square">
            <a:spAutoFit/>
          </a:bodyPr>
          <a:lstStyle/>
          <a:p>
            <a:r>
              <a:rPr lang="en-US" sz="2000" i="1" dirty="0" smtClean="0">
                <a:solidFill>
                  <a:schemeClr val="bg1"/>
                </a:solidFill>
                <a:latin typeface="Franklin Gothic Demi" pitchFamily="34" charset="0"/>
              </a:rPr>
              <a:t>Simplified diagram for a single output of a discrete AC output module</a:t>
            </a:r>
            <a:endParaRPr lang="en-US" sz="2000" i="1" dirty="0">
              <a:solidFill>
                <a:schemeClr val="bg1"/>
              </a:solidFill>
              <a:latin typeface="Franklin Gothic Demi" pitchFamily="34" charset="0"/>
            </a:endParaRPr>
          </a:p>
        </p:txBody>
      </p:sp>
      <p:pic>
        <p:nvPicPr>
          <p:cNvPr id="11266" name="Picture 2"/>
          <p:cNvPicPr>
            <a:picLocks noChangeAspect="1" noChangeArrowheads="1"/>
          </p:cNvPicPr>
          <p:nvPr/>
        </p:nvPicPr>
        <p:blipFill>
          <a:blip r:embed="rId2"/>
          <a:srcRect/>
          <a:stretch>
            <a:fillRect/>
          </a:stretch>
        </p:blipFill>
        <p:spPr bwMode="auto">
          <a:xfrm>
            <a:off x="535511" y="1066800"/>
            <a:ext cx="7998889" cy="4953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Discrete Output Modules: operation</a:t>
            </a:r>
          </a:p>
        </p:txBody>
      </p:sp>
      <p:sp>
        <p:nvSpPr>
          <p:cNvPr id="5" name="Subtitle 6"/>
          <p:cNvSpPr>
            <a:spLocks noGrp="1"/>
          </p:cNvSpPr>
          <p:nvPr/>
        </p:nvSpPr>
        <p:spPr bwMode="auto">
          <a:xfrm>
            <a:off x="266700" y="762000"/>
            <a:ext cx="8648700" cy="5638800"/>
          </a:xfrm>
          <a:prstGeom prst="rect">
            <a:avLst/>
          </a:prstGeom>
          <a:noFill/>
          <a:ln w="9525">
            <a:noFill/>
            <a:miter lim="800000"/>
            <a:headEnd/>
            <a:tailEnd/>
          </a:ln>
        </p:spPr>
        <p:txBody>
          <a:bodyPr vert="horz" wrap="square" lIns="0" tIns="45720" rIns="18288" bIns="45720" numCol="1" anchor="t" anchorCtr="0" compatLnSpc="1">
            <a:prstTxWarp prst="textNoShape">
              <a:avLst/>
            </a:prstTxWarp>
          </a:bodyPr>
          <a:lstStyle>
            <a:lvl1pPr marL="0" marR="45720" indent="0" algn="r" rtl="0" fontAlgn="base">
              <a:spcBef>
                <a:spcPct val="20000"/>
              </a:spcBef>
              <a:spcAft>
                <a:spcPct val="0"/>
              </a:spcAft>
              <a:buClr>
                <a:srgbClr val="0BD0D9"/>
              </a:buClr>
              <a:buSzPct val="95000"/>
              <a:buFont typeface="Wingdings 2" pitchFamily="18" charset="2"/>
              <a:buNone/>
              <a:defRPr sz="2600" kern="1200">
                <a:solidFill>
                  <a:schemeClr val="tx1"/>
                </a:solidFill>
                <a:latin typeface="+mn-lt"/>
                <a:ea typeface="+mn-ea"/>
                <a:cs typeface="+mn-cs"/>
              </a:defRPr>
            </a:lvl1pPr>
            <a:lvl2pPr marL="457200" indent="0" algn="ctr" rtl="0" fontAlgn="base">
              <a:spcBef>
                <a:spcPct val="20000"/>
              </a:spcBef>
              <a:spcAft>
                <a:spcPct val="0"/>
              </a:spcAft>
              <a:buClr>
                <a:schemeClr val="accent1"/>
              </a:buClr>
              <a:buSzPct val="85000"/>
              <a:buFont typeface="Wingdings 2" pitchFamily="18" charset="2"/>
              <a:buNone/>
              <a:defRPr sz="2400" kern="1200">
                <a:solidFill>
                  <a:schemeClr val="tx1"/>
                </a:solidFill>
                <a:latin typeface="+mn-lt"/>
                <a:ea typeface="+mn-ea"/>
                <a:cs typeface="+mn-cs"/>
              </a:defRPr>
            </a:lvl2pPr>
            <a:lvl3pPr marL="914400" indent="0" algn="ctr" rtl="0" fontAlgn="base">
              <a:spcBef>
                <a:spcPct val="20000"/>
              </a:spcBef>
              <a:spcAft>
                <a:spcPct val="0"/>
              </a:spcAft>
              <a:buClr>
                <a:schemeClr val="accent2"/>
              </a:buClr>
              <a:buSzPct val="70000"/>
              <a:buFont typeface="Wingdings 2" pitchFamily="18" charset="2"/>
              <a:buNone/>
              <a:defRPr sz="2100" kern="1200">
                <a:solidFill>
                  <a:schemeClr val="tx1"/>
                </a:solidFill>
                <a:latin typeface="+mn-lt"/>
                <a:ea typeface="+mn-ea"/>
                <a:cs typeface="+mn-cs"/>
              </a:defRPr>
            </a:lvl3pPr>
            <a:lvl4pPr marL="1371600" indent="0" algn="ctr" rtl="0" fontAlgn="base">
              <a:spcBef>
                <a:spcPct val="20000"/>
              </a:spcBef>
              <a:spcAft>
                <a:spcPct val="0"/>
              </a:spcAft>
              <a:buClr>
                <a:srgbClr val="0BD0D9"/>
              </a:buClr>
              <a:buSzPct val="65000"/>
              <a:buFont typeface="Wingdings 2" pitchFamily="18" charset="2"/>
              <a:buNone/>
              <a:defRPr sz="2000" kern="1200">
                <a:solidFill>
                  <a:schemeClr val="tx1"/>
                </a:solidFill>
                <a:latin typeface="+mn-lt"/>
                <a:ea typeface="+mn-ea"/>
                <a:cs typeface="+mn-cs"/>
              </a:defRPr>
            </a:lvl4pPr>
            <a:lvl5pPr marL="1828800" indent="0" algn="ctr" rtl="0" fontAlgn="base">
              <a:spcBef>
                <a:spcPct val="20000"/>
              </a:spcBef>
              <a:spcAft>
                <a:spcPct val="0"/>
              </a:spcAft>
              <a:buClr>
                <a:srgbClr val="10CF9B"/>
              </a:buClr>
              <a:buSzPct val="65000"/>
              <a:buFont typeface="Wingdings 2" pitchFamily="18" charset="2"/>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The processor sets the output status according to the (LADDER) program</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When the processor calls for an output load to be energized, a voltage is applied across the LED of the </a:t>
            </a:r>
            <a:r>
              <a:rPr lang="en-US" sz="2400" dirty="0" err="1" smtClean="0">
                <a:solidFill>
                  <a:schemeClr val="bg1"/>
                </a:solidFill>
                <a:latin typeface="Franklin Gothic Demi" pitchFamily="34" charset="0"/>
              </a:rPr>
              <a:t>opto</a:t>
            </a:r>
            <a:r>
              <a:rPr lang="en-US" sz="2400" dirty="0" smtClean="0">
                <a:solidFill>
                  <a:schemeClr val="bg1"/>
                </a:solidFill>
                <a:latin typeface="Franklin Gothic Demi" pitchFamily="34" charset="0"/>
              </a:rPr>
              <a:t>-isolator</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The LED then emits light, which switches the phototransistor into conduction state</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This turn on the TRIAC as AC switch into conduction state allowing current to flow to the output load</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The output interface is usually provided with LEDs that indicate the status of each output</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Fuses are normally required for the output module allowing circuit to be protected</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The </a:t>
            </a:r>
            <a:r>
              <a:rPr lang="en-US" sz="2400" dirty="0" err="1" smtClean="0">
                <a:solidFill>
                  <a:schemeClr val="bg1"/>
                </a:solidFill>
                <a:latin typeface="Franklin Gothic Demi" pitchFamily="34" charset="0"/>
              </a:rPr>
              <a:t>triac</a:t>
            </a:r>
            <a:r>
              <a:rPr lang="en-US" sz="2400" dirty="0" smtClean="0">
                <a:solidFill>
                  <a:schemeClr val="bg1"/>
                </a:solidFill>
                <a:latin typeface="Franklin Gothic Demi" pitchFamily="34" charset="0"/>
              </a:rPr>
              <a:t> cannot be used to switch a DC load</a:t>
            </a:r>
            <a:endParaRPr lang="sr-Latn-CS" dirty="0" smtClean="0">
              <a:solidFill>
                <a:schemeClr val="bg1"/>
              </a:solidFill>
              <a:latin typeface="Franklin Gothic Demi" pitchFamily="34"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AC Discrete Output Modules</a:t>
            </a:r>
          </a:p>
        </p:txBody>
      </p:sp>
      <p:graphicFrame>
        <p:nvGraphicFramePr>
          <p:cNvPr id="12292" name="Object 4"/>
          <p:cNvGraphicFramePr>
            <a:graphicFrameLocks noChangeAspect="1"/>
          </p:cNvGraphicFramePr>
          <p:nvPr/>
        </p:nvGraphicFramePr>
        <p:xfrm>
          <a:off x="529561" y="1066800"/>
          <a:ext cx="8231425" cy="4190999"/>
        </p:xfrm>
        <a:graphic>
          <a:graphicData uri="http://schemas.openxmlformats.org/presentationml/2006/ole">
            <p:oleObj spid="_x0000_s12293" name="Visio" r:id="rId3" imgW="3644383" imgH="1856156" progId="">
              <p:embed/>
            </p:oleObj>
          </a:graphicData>
        </a:graphic>
      </p:graphicFrame>
      <p:sp>
        <p:nvSpPr>
          <p:cNvPr id="8" name="Rectangle 9"/>
          <p:cNvSpPr>
            <a:spLocks noChangeArrowheads="1"/>
          </p:cNvSpPr>
          <p:nvPr/>
        </p:nvSpPr>
        <p:spPr bwMode="auto">
          <a:xfrm>
            <a:off x="533400" y="5715000"/>
            <a:ext cx="7848600" cy="400110"/>
          </a:xfrm>
          <a:prstGeom prst="rect">
            <a:avLst/>
          </a:prstGeom>
          <a:noFill/>
          <a:ln w="9525">
            <a:noFill/>
            <a:miter lim="800000"/>
            <a:headEnd/>
            <a:tailEnd/>
          </a:ln>
        </p:spPr>
        <p:txBody>
          <a:bodyPr wrap="square">
            <a:spAutoFit/>
          </a:bodyPr>
          <a:lstStyle/>
          <a:p>
            <a:r>
              <a:rPr lang="en-US" sz="2000" i="1" dirty="0" smtClean="0">
                <a:solidFill>
                  <a:schemeClr val="bg1"/>
                </a:solidFill>
                <a:latin typeface="Franklin Gothic Demi" pitchFamily="34" charset="0"/>
              </a:rPr>
              <a:t>Simplified diagram of a discrete AC output module with </a:t>
            </a:r>
            <a:r>
              <a:rPr lang="en-US" sz="2000" i="1" dirty="0" err="1" smtClean="0">
                <a:solidFill>
                  <a:schemeClr val="bg1"/>
                </a:solidFill>
                <a:latin typeface="Franklin Gothic Demi" pitchFamily="34" charset="0"/>
              </a:rPr>
              <a:t>triac</a:t>
            </a:r>
            <a:r>
              <a:rPr lang="en-US" sz="2000" i="1" dirty="0" smtClean="0">
                <a:solidFill>
                  <a:schemeClr val="bg1"/>
                </a:solidFill>
                <a:latin typeface="Franklin Gothic Demi" pitchFamily="34" charset="0"/>
              </a:rPr>
              <a:t> </a:t>
            </a:r>
            <a:endParaRPr lang="en-US" sz="2000" i="1" dirty="0">
              <a:solidFill>
                <a:schemeClr val="bg1"/>
              </a:solidFill>
              <a:latin typeface="Franklin Gothic Demi" pitchFamily="34"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AC/DC Discrete Output Modules</a:t>
            </a:r>
          </a:p>
        </p:txBody>
      </p:sp>
      <p:sp>
        <p:nvSpPr>
          <p:cNvPr id="8" name="Rectangle 9"/>
          <p:cNvSpPr>
            <a:spLocks noChangeArrowheads="1"/>
          </p:cNvSpPr>
          <p:nvPr/>
        </p:nvSpPr>
        <p:spPr bwMode="auto">
          <a:xfrm>
            <a:off x="685800" y="6305490"/>
            <a:ext cx="7848600" cy="400110"/>
          </a:xfrm>
          <a:prstGeom prst="rect">
            <a:avLst/>
          </a:prstGeom>
          <a:noFill/>
          <a:ln w="9525">
            <a:noFill/>
            <a:miter lim="800000"/>
            <a:headEnd/>
            <a:tailEnd/>
          </a:ln>
        </p:spPr>
        <p:txBody>
          <a:bodyPr wrap="square">
            <a:spAutoFit/>
          </a:bodyPr>
          <a:lstStyle/>
          <a:p>
            <a:r>
              <a:rPr lang="en-US" sz="2000" i="1" dirty="0" smtClean="0">
                <a:solidFill>
                  <a:schemeClr val="bg1"/>
                </a:solidFill>
                <a:latin typeface="Franklin Gothic Demi" pitchFamily="34" charset="0"/>
              </a:rPr>
              <a:t>Simplified diagram of a discrete AC/DC output module with relay </a:t>
            </a:r>
            <a:endParaRPr lang="en-US" sz="2000" i="1" dirty="0">
              <a:solidFill>
                <a:schemeClr val="bg1"/>
              </a:solidFill>
              <a:latin typeface="Franklin Gothic Demi" pitchFamily="34" charset="0"/>
            </a:endParaRPr>
          </a:p>
        </p:txBody>
      </p:sp>
      <p:graphicFrame>
        <p:nvGraphicFramePr>
          <p:cNvPr id="13315" name="Object 3"/>
          <p:cNvGraphicFramePr>
            <a:graphicFrameLocks noChangeAspect="1"/>
          </p:cNvGraphicFramePr>
          <p:nvPr/>
        </p:nvGraphicFramePr>
        <p:xfrm>
          <a:off x="663788" y="914400"/>
          <a:ext cx="7565812" cy="5334000"/>
        </p:xfrm>
        <a:graphic>
          <a:graphicData uri="http://schemas.openxmlformats.org/presentationml/2006/ole">
            <p:oleObj spid="_x0000_s13316" name="Visio" r:id="rId3" imgW="3547009" imgH="2500002" progId="">
              <p:embed/>
            </p:oleObj>
          </a:graphicData>
        </a:graphic>
      </p:graphicFrame>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DC Discrete Output Modules</a:t>
            </a:r>
          </a:p>
        </p:txBody>
      </p:sp>
      <p:sp>
        <p:nvSpPr>
          <p:cNvPr id="8" name="Rectangle 9"/>
          <p:cNvSpPr>
            <a:spLocks noChangeArrowheads="1"/>
          </p:cNvSpPr>
          <p:nvPr/>
        </p:nvSpPr>
        <p:spPr bwMode="auto">
          <a:xfrm>
            <a:off x="685800" y="6305490"/>
            <a:ext cx="7848600" cy="400110"/>
          </a:xfrm>
          <a:prstGeom prst="rect">
            <a:avLst/>
          </a:prstGeom>
          <a:noFill/>
          <a:ln w="9525">
            <a:noFill/>
            <a:miter lim="800000"/>
            <a:headEnd/>
            <a:tailEnd/>
          </a:ln>
        </p:spPr>
        <p:txBody>
          <a:bodyPr wrap="square">
            <a:spAutoFit/>
          </a:bodyPr>
          <a:lstStyle/>
          <a:p>
            <a:r>
              <a:rPr lang="en-US" sz="2000" i="1" dirty="0" smtClean="0">
                <a:solidFill>
                  <a:schemeClr val="bg1"/>
                </a:solidFill>
                <a:latin typeface="Franklin Gothic Demi" pitchFamily="34" charset="0"/>
              </a:rPr>
              <a:t>Simplified diagram of a discrete DC output module with transistor </a:t>
            </a:r>
            <a:endParaRPr lang="en-US" sz="2000" i="1" dirty="0">
              <a:solidFill>
                <a:schemeClr val="bg1"/>
              </a:solidFill>
              <a:latin typeface="Franklin Gothic Demi" pitchFamily="34" charset="0"/>
            </a:endParaRPr>
          </a:p>
        </p:txBody>
      </p:sp>
      <p:graphicFrame>
        <p:nvGraphicFramePr>
          <p:cNvPr id="14339" name="Object 3"/>
          <p:cNvGraphicFramePr>
            <a:graphicFrameLocks noChangeAspect="1"/>
          </p:cNvGraphicFramePr>
          <p:nvPr/>
        </p:nvGraphicFramePr>
        <p:xfrm>
          <a:off x="679886" y="903272"/>
          <a:ext cx="7473513" cy="5268928"/>
        </p:xfrm>
        <a:graphic>
          <a:graphicData uri="http://schemas.openxmlformats.org/presentationml/2006/ole">
            <p:oleObj spid="_x0000_s14340" name="Visio" r:id="rId3" imgW="3547009" imgH="2500002" progId="">
              <p:embed/>
            </p:oleObj>
          </a:graphicData>
        </a:graphic>
      </p:graphicFrame>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Discrete Output Modules</a:t>
            </a:r>
          </a:p>
        </p:txBody>
      </p:sp>
      <p:sp>
        <p:nvSpPr>
          <p:cNvPr id="5" name="Subtitle 6"/>
          <p:cNvSpPr>
            <a:spLocks noGrp="1"/>
          </p:cNvSpPr>
          <p:nvPr/>
        </p:nvSpPr>
        <p:spPr bwMode="auto">
          <a:xfrm>
            <a:off x="266700" y="1143000"/>
            <a:ext cx="8648700" cy="4876800"/>
          </a:xfrm>
          <a:prstGeom prst="rect">
            <a:avLst/>
          </a:prstGeom>
          <a:noFill/>
          <a:ln w="9525">
            <a:noFill/>
            <a:miter lim="800000"/>
            <a:headEnd/>
            <a:tailEnd/>
          </a:ln>
        </p:spPr>
        <p:txBody>
          <a:bodyPr vert="horz" wrap="square" lIns="0" tIns="45720" rIns="18288" bIns="45720" numCol="1" anchor="t" anchorCtr="0" compatLnSpc="1">
            <a:prstTxWarp prst="textNoShape">
              <a:avLst/>
            </a:prstTxWarp>
          </a:bodyPr>
          <a:lstStyle>
            <a:lvl1pPr marL="0" marR="45720" indent="0" algn="r" rtl="0" fontAlgn="base">
              <a:spcBef>
                <a:spcPct val="20000"/>
              </a:spcBef>
              <a:spcAft>
                <a:spcPct val="0"/>
              </a:spcAft>
              <a:buClr>
                <a:srgbClr val="0BD0D9"/>
              </a:buClr>
              <a:buSzPct val="95000"/>
              <a:buFont typeface="Wingdings 2" pitchFamily="18" charset="2"/>
              <a:buNone/>
              <a:defRPr sz="2600" kern="1200">
                <a:solidFill>
                  <a:schemeClr val="tx1"/>
                </a:solidFill>
                <a:latin typeface="+mn-lt"/>
                <a:ea typeface="+mn-ea"/>
                <a:cs typeface="+mn-cs"/>
              </a:defRPr>
            </a:lvl1pPr>
            <a:lvl2pPr marL="457200" indent="0" algn="ctr" rtl="0" fontAlgn="base">
              <a:spcBef>
                <a:spcPct val="20000"/>
              </a:spcBef>
              <a:spcAft>
                <a:spcPct val="0"/>
              </a:spcAft>
              <a:buClr>
                <a:schemeClr val="accent1"/>
              </a:buClr>
              <a:buSzPct val="85000"/>
              <a:buFont typeface="Wingdings 2" pitchFamily="18" charset="2"/>
              <a:buNone/>
              <a:defRPr sz="2400" kern="1200">
                <a:solidFill>
                  <a:schemeClr val="tx1"/>
                </a:solidFill>
                <a:latin typeface="+mn-lt"/>
                <a:ea typeface="+mn-ea"/>
                <a:cs typeface="+mn-cs"/>
              </a:defRPr>
            </a:lvl2pPr>
            <a:lvl3pPr marL="914400" indent="0" algn="ctr" rtl="0" fontAlgn="base">
              <a:spcBef>
                <a:spcPct val="20000"/>
              </a:spcBef>
              <a:spcAft>
                <a:spcPct val="0"/>
              </a:spcAft>
              <a:buClr>
                <a:schemeClr val="accent2"/>
              </a:buClr>
              <a:buSzPct val="70000"/>
              <a:buFont typeface="Wingdings 2" pitchFamily="18" charset="2"/>
              <a:buNone/>
              <a:defRPr sz="2100" kern="1200">
                <a:solidFill>
                  <a:schemeClr val="tx1"/>
                </a:solidFill>
                <a:latin typeface="+mn-lt"/>
                <a:ea typeface="+mn-ea"/>
                <a:cs typeface="+mn-cs"/>
              </a:defRPr>
            </a:lvl3pPr>
            <a:lvl4pPr marL="1371600" indent="0" algn="ctr" rtl="0" fontAlgn="base">
              <a:spcBef>
                <a:spcPct val="20000"/>
              </a:spcBef>
              <a:spcAft>
                <a:spcPct val="0"/>
              </a:spcAft>
              <a:buClr>
                <a:srgbClr val="0BD0D9"/>
              </a:buClr>
              <a:buSzPct val="65000"/>
              <a:buFont typeface="Wingdings 2" pitchFamily="18" charset="2"/>
              <a:buNone/>
              <a:defRPr sz="2000" kern="1200">
                <a:solidFill>
                  <a:schemeClr val="tx1"/>
                </a:solidFill>
                <a:latin typeface="+mn-lt"/>
                <a:ea typeface="+mn-ea"/>
                <a:cs typeface="+mn-cs"/>
              </a:defRPr>
            </a:lvl4pPr>
            <a:lvl5pPr marL="1828800" indent="0" algn="ctr" rtl="0" fontAlgn="base">
              <a:spcBef>
                <a:spcPct val="20000"/>
              </a:spcBef>
              <a:spcAft>
                <a:spcPct val="0"/>
              </a:spcAft>
              <a:buClr>
                <a:srgbClr val="10CF9B"/>
              </a:buClr>
              <a:buSzPct val="65000"/>
              <a:buFont typeface="Wingdings 2" pitchFamily="18" charset="2"/>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Certain DC I/O modules specify whether the module is designed for interfacing with current-source or current-sink devices</a:t>
            </a:r>
          </a:p>
          <a:p>
            <a:pPr marR="0" algn="l">
              <a:spcBef>
                <a:spcPts val="0"/>
              </a:spcBef>
              <a:spcAft>
                <a:spcPts val="1200"/>
              </a:spcAft>
              <a:buClr>
                <a:srgbClr val="FF0000"/>
              </a:buClr>
              <a:buFont typeface="Arial" pitchFamily="34" charset="0"/>
              <a:buChar char="•"/>
            </a:pPr>
            <a:r>
              <a:rPr lang="en-US" dirty="0" smtClean="0">
                <a:solidFill>
                  <a:schemeClr val="bg1"/>
                </a:solidFill>
                <a:latin typeface="Franklin Gothic Demi" pitchFamily="34" charset="0"/>
              </a:rPr>
              <a:t> If the module is a current-sourcing module, then the input or output device must be a current-sinking device</a:t>
            </a:r>
          </a:p>
          <a:p>
            <a:pPr marR="0" algn="l">
              <a:spcBef>
                <a:spcPts val="0"/>
              </a:spcBef>
              <a:spcAft>
                <a:spcPts val="1200"/>
              </a:spcAft>
              <a:buClr>
                <a:srgbClr val="FF0000"/>
              </a:buClr>
              <a:buFont typeface="Arial" pitchFamily="34" charset="0"/>
              <a:buChar char="•"/>
            </a:pPr>
            <a:r>
              <a:rPr lang="en-US" dirty="0" smtClean="0">
                <a:solidFill>
                  <a:schemeClr val="bg1"/>
                </a:solidFill>
                <a:latin typeface="Franklin Gothic Demi" pitchFamily="34" charset="0"/>
              </a:rPr>
              <a:t> Conversely, if the module is specified as current-sinking, then the connected device must be current-sourcing</a:t>
            </a:r>
          </a:p>
          <a:p>
            <a:pPr marR="0" algn="l">
              <a:spcBef>
                <a:spcPts val="0"/>
              </a:spcBef>
              <a:spcAft>
                <a:spcPts val="1200"/>
              </a:spcAft>
              <a:buClr>
                <a:srgbClr val="FF0000"/>
              </a:buClr>
              <a:buFont typeface="Arial" pitchFamily="34" charset="0"/>
              <a:buChar char="•"/>
            </a:pPr>
            <a:r>
              <a:rPr lang="en-US" dirty="0" smtClean="0">
                <a:solidFill>
                  <a:schemeClr val="bg1"/>
                </a:solidFill>
                <a:latin typeface="Franklin Gothic Demi" pitchFamily="34" charset="0"/>
              </a:rPr>
              <a:t> In general, sinking (NPN) and sourcing (PNP) are terms used to describe a current signal flow relationship between field input and output devices in a control system and their power supply.</a:t>
            </a:r>
            <a:endParaRPr lang="sr-Latn-CS" dirty="0" smtClean="0">
              <a:solidFill>
                <a:schemeClr val="bg1"/>
              </a:solidFill>
              <a:latin typeface="Franklin Gothic Demi"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33400" y="152400"/>
            <a:ext cx="7851648" cy="8382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PLC</a:t>
            </a:r>
            <a:r>
              <a:rPr lang="hr-BA" sz="2400" dirty="0" smtClean="0">
                <a:solidFill>
                  <a:schemeClr val="bg1"/>
                </a:solidFill>
                <a:effectLst/>
                <a:latin typeface="Arial" pitchFamily="34" charset="0"/>
                <a:cs typeface="Arial" pitchFamily="34" charset="0"/>
              </a:rPr>
              <a:t> danas - izgled</a:t>
            </a:r>
            <a:endParaRPr lang="en-US" sz="2400" dirty="0" smtClean="0">
              <a:solidFill>
                <a:schemeClr val="bg1"/>
              </a:solidFill>
              <a:effectLst/>
              <a:latin typeface="Arial" pitchFamily="34" charset="0"/>
              <a:cs typeface="Arial" pitchFamily="34" charset="0"/>
            </a:endParaRPr>
          </a:p>
        </p:txBody>
      </p:sp>
      <p:pic>
        <p:nvPicPr>
          <p:cNvPr id="12291" name="Picture 2"/>
          <p:cNvPicPr>
            <a:picLocks noChangeAspect="1" noChangeArrowheads="1"/>
          </p:cNvPicPr>
          <p:nvPr/>
        </p:nvPicPr>
        <p:blipFill>
          <a:blip r:embed="rId2"/>
          <a:srcRect/>
          <a:stretch>
            <a:fillRect/>
          </a:stretch>
        </p:blipFill>
        <p:spPr bwMode="auto">
          <a:xfrm>
            <a:off x="304800" y="1600200"/>
            <a:ext cx="3255963" cy="3124200"/>
          </a:xfrm>
          <a:prstGeom prst="rect">
            <a:avLst/>
          </a:prstGeom>
          <a:noFill/>
          <a:ln w="9525">
            <a:noFill/>
            <a:miter lim="800000"/>
            <a:headEnd/>
            <a:tailEnd/>
          </a:ln>
        </p:spPr>
      </p:pic>
      <p:pic>
        <p:nvPicPr>
          <p:cNvPr id="12292" name="Picture 3"/>
          <p:cNvPicPr>
            <a:picLocks noChangeAspect="1" noChangeArrowheads="1"/>
          </p:cNvPicPr>
          <p:nvPr/>
        </p:nvPicPr>
        <p:blipFill>
          <a:blip r:embed="rId3"/>
          <a:srcRect/>
          <a:stretch>
            <a:fillRect/>
          </a:stretch>
        </p:blipFill>
        <p:spPr bwMode="auto">
          <a:xfrm>
            <a:off x="3810000" y="1600200"/>
            <a:ext cx="4876800" cy="3133725"/>
          </a:xfrm>
          <a:prstGeom prst="rect">
            <a:avLst/>
          </a:prstGeom>
          <a:noFill/>
          <a:ln w="9525">
            <a:noFill/>
            <a:miter lim="800000"/>
            <a:headEnd/>
            <a:tailEnd/>
          </a:ln>
        </p:spPr>
      </p:pic>
      <p:sp>
        <p:nvSpPr>
          <p:cNvPr id="12293" name="Rectangle 8"/>
          <p:cNvSpPr>
            <a:spLocks noChangeArrowheads="1"/>
          </p:cNvSpPr>
          <p:nvPr/>
        </p:nvSpPr>
        <p:spPr bwMode="auto">
          <a:xfrm>
            <a:off x="304800" y="4876800"/>
            <a:ext cx="3429000" cy="1108075"/>
          </a:xfrm>
          <a:prstGeom prst="rect">
            <a:avLst/>
          </a:prstGeom>
          <a:noFill/>
          <a:ln w="9525">
            <a:noFill/>
            <a:miter lim="800000"/>
            <a:headEnd/>
            <a:tailEnd/>
          </a:ln>
        </p:spPr>
        <p:txBody>
          <a:bodyPr>
            <a:spAutoFit/>
          </a:bodyPr>
          <a:lstStyle/>
          <a:p>
            <a:pPr algn="just"/>
            <a:r>
              <a:rPr lang="hr-BA" sz="2200">
                <a:solidFill>
                  <a:schemeClr val="bg1"/>
                </a:solidFill>
                <a:latin typeface="Franklin Gothic Demi" pitchFamily="34" charset="0"/>
              </a:rPr>
              <a:t>Mali </a:t>
            </a:r>
            <a:r>
              <a:rPr lang="en-US" sz="2200">
                <a:solidFill>
                  <a:schemeClr val="bg1"/>
                </a:solidFill>
                <a:latin typeface="Franklin Gothic Demi" pitchFamily="34" charset="0"/>
              </a:rPr>
              <a:t>PLC </a:t>
            </a:r>
            <a:r>
              <a:rPr lang="hr-BA" sz="2200">
                <a:solidFill>
                  <a:schemeClr val="bg1"/>
                </a:solidFill>
                <a:latin typeface="Franklin Gothic Demi" pitchFamily="34" charset="0"/>
              </a:rPr>
              <a:t>sa I/O modulima</a:t>
            </a:r>
            <a:endParaRPr lang="en-US" sz="2200">
              <a:solidFill>
                <a:schemeClr val="bg1"/>
              </a:solidFill>
              <a:latin typeface="Franklin Gothic Demi" pitchFamily="34" charset="0"/>
            </a:endParaRPr>
          </a:p>
          <a:p>
            <a:pPr algn="just"/>
            <a:r>
              <a:rPr lang="hr-BA" sz="2200">
                <a:solidFill>
                  <a:schemeClr val="bg1"/>
                </a:solidFill>
                <a:latin typeface="Franklin Gothic Demi" pitchFamily="34" charset="0"/>
              </a:rPr>
              <a:t>i ručnom jedinicom za</a:t>
            </a:r>
            <a:endParaRPr lang="en-US" sz="2200">
              <a:solidFill>
                <a:schemeClr val="bg1"/>
              </a:solidFill>
              <a:latin typeface="Franklin Gothic Demi" pitchFamily="34" charset="0"/>
            </a:endParaRPr>
          </a:p>
          <a:p>
            <a:pPr algn="just"/>
            <a:r>
              <a:rPr lang="en-US" sz="2200">
                <a:solidFill>
                  <a:schemeClr val="bg1"/>
                </a:solidFill>
                <a:latin typeface="Franklin Gothic Demi" pitchFamily="34" charset="0"/>
              </a:rPr>
              <a:t>progra</a:t>
            </a:r>
            <a:r>
              <a:rPr lang="hr-BA" sz="2200">
                <a:solidFill>
                  <a:schemeClr val="bg1"/>
                </a:solidFill>
                <a:latin typeface="Franklin Gothic Demi" pitchFamily="34" charset="0"/>
              </a:rPr>
              <a:t>miranje</a:t>
            </a:r>
            <a:endParaRPr lang="en-US" sz="2200">
              <a:solidFill>
                <a:schemeClr val="bg1"/>
              </a:solidFill>
              <a:latin typeface="Franklin Gothic Demi" pitchFamily="34" charset="0"/>
            </a:endParaRPr>
          </a:p>
        </p:txBody>
      </p:sp>
      <p:sp>
        <p:nvSpPr>
          <p:cNvPr id="12294" name="Rectangle 9"/>
          <p:cNvSpPr>
            <a:spLocks noChangeArrowheads="1"/>
          </p:cNvSpPr>
          <p:nvPr/>
        </p:nvSpPr>
        <p:spPr bwMode="auto">
          <a:xfrm>
            <a:off x="3810000" y="4876800"/>
            <a:ext cx="4876800" cy="430213"/>
          </a:xfrm>
          <a:prstGeom prst="rect">
            <a:avLst/>
          </a:prstGeom>
          <a:noFill/>
          <a:ln w="9525">
            <a:noFill/>
            <a:miter lim="800000"/>
            <a:headEnd/>
            <a:tailEnd/>
          </a:ln>
        </p:spPr>
        <p:txBody>
          <a:bodyPr>
            <a:spAutoFit/>
          </a:bodyPr>
          <a:lstStyle/>
          <a:p>
            <a:pPr algn="ctr"/>
            <a:r>
              <a:rPr lang="en-US" sz="2200" dirty="0">
                <a:solidFill>
                  <a:schemeClr val="bg1"/>
                </a:solidFill>
                <a:latin typeface="Franklin Gothic Demi" pitchFamily="34" charset="0"/>
              </a:rPr>
              <a:t>PLC </a:t>
            </a:r>
            <a:r>
              <a:rPr lang="hr-BA" sz="2200" dirty="0">
                <a:solidFill>
                  <a:schemeClr val="bg1"/>
                </a:solidFill>
                <a:latin typeface="Franklin Gothic Demi" pitchFamily="34" charset="0"/>
              </a:rPr>
              <a:t>sa većim brojem I/O modula</a:t>
            </a:r>
            <a:endParaRPr lang="en-US" sz="2200" dirty="0">
              <a:solidFill>
                <a:schemeClr val="bg1"/>
              </a:solidFill>
              <a:latin typeface="Franklin Gothic Demi" pitchFamily="34"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Sink/Source Discrete Input Modules</a:t>
            </a:r>
          </a:p>
        </p:txBody>
      </p:sp>
      <p:sp>
        <p:nvSpPr>
          <p:cNvPr id="6" name="Rectangle 9"/>
          <p:cNvSpPr>
            <a:spLocks noChangeArrowheads="1"/>
          </p:cNvSpPr>
          <p:nvPr/>
        </p:nvSpPr>
        <p:spPr bwMode="auto">
          <a:xfrm>
            <a:off x="2971800" y="5772090"/>
            <a:ext cx="3581400" cy="400110"/>
          </a:xfrm>
          <a:prstGeom prst="rect">
            <a:avLst/>
          </a:prstGeom>
          <a:noFill/>
          <a:ln w="9525">
            <a:noFill/>
            <a:miter lim="800000"/>
            <a:headEnd/>
            <a:tailEnd/>
          </a:ln>
        </p:spPr>
        <p:txBody>
          <a:bodyPr wrap="square">
            <a:spAutoFit/>
          </a:bodyPr>
          <a:lstStyle/>
          <a:p>
            <a:r>
              <a:rPr lang="en-US" sz="2000" i="1" dirty="0" smtClean="0">
                <a:solidFill>
                  <a:schemeClr val="bg1"/>
                </a:solidFill>
                <a:latin typeface="Franklin Gothic Demi" pitchFamily="34" charset="0"/>
              </a:rPr>
              <a:t>Sinking and sourcing inputs</a:t>
            </a:r>
            <a:endParaRPr lang="en-US" sz="2000" i="1" dirty="0">
              <a:solidFill>
                <a:schemeClr val="bg1"/>
              </a:solidFill>
              <a:latin typeface="Franklin Gothic Demi" pitchFamily="34" charset="0"/>
            </a:endParaRPr>
          </a:p>
        </p:txBody>
      </p:sp>
      <p:graphicFrame>
        <p:nvGraphicFramePr>
          <p:cNvPr id="16387" name="Object 3"/>
          <p:cNvGraphicFramePr>
            <a:graphicFrameLocks noChangeAspect="1"/>
          </p:cNvGraphicFramePr>
          <p:nvPr/>
        </p:nvGraphicFramePr>
        <p:xfrm>
          <a:off x="304800" y="1381296"/>
          <a:ext cx="8553791" cy="3952704"/>
        </p:xfrm>
        <a:graphic>
          <a:graphicData uri="http://schemas.openxmlformats.org/presentationml/2006/ole">
            <p:oleObj spid="_x0000_s16388" name="Visio" r:id="rId3" imgW="3916815" imgH="1810495" progId="">
              <p:embed/>
            </p:oleObj>
          </a:graphicData>
        </a:graphic>
      </p:graphicFrame>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Sink/Source Discrete Output Modules</a:t>
            </a:r>
          </a:p>
        </p:txBody>
      </p:sp>
      <p:sp>
        <p:nvSpPr>
          <p:cNvPr id="6" name="Rectangle 9"/>
          <p:cNvSpPr>
            <a:spLocks noChangeArrowheads="1"/>
          </p:cNvSpPr>
          <p:nvPr/>
        </p:nvSpPr>
        <p:spPr bwMode="auto">
          <a:xfrm>
            <a:off x="2895600" y="5619690"/>
            <a:ext cx="3581400" cy="400110"/>
          </a:xfrm>
          <a:prstGeom prst="rect">
            <a:avLst/>
          </a:prstGeom>
          <a:noFill/>
          <a:ln w="9525">
            <a:noFill/>
            <a:miter lim="800000"/>
            <a:headEnd/>
            <a:tailEnd/>
          </a:ln>
        </p:spPr>
        <p:txBody>
          <a:bodyPr wrap="square">
            <a:spAutoFit/>
          </a:bodyPr>
          <a:lstStyle/>
          <a:p>
            <a:r>
              <a:rPr lang="en-US" sz="2000" i="1" dirty="0" smtClean="0">
                <a:solidFill>
                  <a:schemeClr val="bg1"/>
                </a:solidFill>
                <a:latin typeface="Franklin Gothic Demi" pitchFamily="34" charset="0"/>
              </a:rPr>
              <a:t>Sinking and sourcing outputs</a:t>
            </a:r>
            <a:endParaRPr lang="en-US" sz="2000" i="1" dirty="0">
              <a:solidFill>
                <a:schemeClr val="bg1"/>
              </a:solidFill>
              <a:latin typeface="Franklin Gothic Demi" pitchFamily="34" charset="0"/>
            </a:endParaRPr>
          </a:p>
        </p:txBody>
      </p:sp>
      <p:graphicFrame>
        <p:nvGraphicFramePr>
          <p:cNvPr id="17411" name="Object 3"/>
          <p:cNvGraphicFramePr>
            <a:graphicFrameLocks noChangeAspect="1"/>
          </p:cNvGraphicFramePr>
          <p:nvPr/>
        </p:nvGraphicFramePr>
        <p:xfrm>
          <a:off x="284755" y="1295400"/>
          <a:ext cx="8554445" cy="4183640"/>
        </p:xfrm>
        <a:graphic>
          <a:graphicData uri="http://schemas.openxmlformats.org/presentationml/2006/ole">
            <p:oleObj spid="_x0000_s17412" name="Visio" r:id="rId3" imgW="3700758" imgH="1810495" progId="">
              <p:embed/>
            </p:oleObj>
          </a:graphicData>
        </a:graphic>
      </p:graphicFrame>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Analog I/O Modules</a:t>
            </a:r>
          </a:p>
        </p:txBody>
      </p:sp>
      <p:sp>
        <p:nvSpPr>
          <p:cNvPr id="5" name="Subtitle 6"/>
          <p:cNvSpPr>
            <a:spLocks noGrp="1"/>
          </p:cNvSpPr>
          <p:nvPr/>
        </p:nvSpPr>
        <p:spPr bwMode="auto">
          <a:xfrm>
            <a:off x="266700" y="1143000"/>
            <a:ext cx="8648700" cy="4876800"/>
          </a:xfrm>
          <a:prstGeom prst="rect">
            <a:avLst/>
          </a:prstGeom>
          <a:noFill/>
          <a:ln w="9525">
            <a:noFill/>
            <a:miter lim="800000"/>
            <a:headEnd/>
            <a:tailEnd/>
          </a:ln>
        </p:spPr>
        <p:txBody>
          <a:bodyPr vert="horz" wrap="square" lIns="0" tIns="45720" rIns="18288" bIns="45720" numCol="1" anchor="t" anchorCtr="0" compatLnSpc="1">
            <a:prstTxWarp prst="textNoShape">
              <a:avLst/>
            </a:prstTxWarp>
          </a:bodyPr>
          <a:lstStyle>
            <a:lvl1pPr marL="0" marR="45720" indent="0" algn="r" rtl="0" fontAlgn="base">
              <a:spcBef>
                <a:spcPct val="20000"/>
              </a:spcBef>
              <a:spcAft>
                <a:spcPct val="0"/>
              </a:spcAft>
              <a:buClr>
                <a:srgbClr val="0BD0D9"/>
              </a:buClr>
              <a:buSzPct val="95000"/>
              <a:buFont typeface="Wingdings 2" pitchFamily="18" charset="2"/>
              <a:buNone/>
              <a:defRPr sz="2600" kern="1200">
                <a:solidFill>
                  <a:schemeClr val="tx1"/>
                </a:solidFill>
                <a:latin typeface="+mn-lt"/>
                <a:ea typeface="+mn-ea"/>
                <a:cs typeface="+mn-cs"/>
              </a:defRPr>
            </a:lvl1pPr>
            <a:lvl2pPr marL="457200" indent="0" algn="ctr" rtl="0" fontAlgn="base">
              <a:spcBef>
                <a:spcPct val="20000"/>
              </a:spcBef>
              <a:spcAft>
                <a:spcPct val="0"/>
              </a:spcAft>
              <a:buClr>
                <a:schemeClr val="accent1"/>
              </a:buClr>
              <a:buSzPct val="85000"/>
              <a:buFont typeface="Wingdings 2" pitchFamily="18" charset="2"/>
              <a:buNone/>
              <a:defRPr sz="2400" kern="1200">
                <a:solidFill>
                  <a:schemeClr val="tx1"/>
                </a:solidFill>
                <a:latin typeface="+mn-lt"/>
                <a:ea typeface="+mn-ea"/>
                <a:cs typeface="+mn-cs"/>
              </a:defRPr>
            </a:lvl2pPr>
            <a:lvl3pPr marL="914400" indent="0" algn="ctr" rtl="0" fontAlgn="base">
              <a:spcBef>
                <a:spcPct val="20000"/>
              </a:spcBef>
              <a:spcAft>
                <a:spcPct val="0"/>
              </a:spcAft>
              <a:buClr>
                <a:schemeClr val="accent2"/>
              </a:buClr>
              <a:buSzPct val="70000"/>
              <a:buFont typeface="Wingdings 2" pitchFamily="18" charset="2"/>
              <a:buNone/>
              <a:defRPr sz="2100" kern="1200">
                <a:solidFill>
                  <a:schemeClr val="tx1"/>
                </a:solidFill>
                <a:latin typeface="+mn-lt"/>
                <a:ea typeface="+mn-ea"/>
                <a:cs typeface="+mn-cs"/>
              </a:defRPr>
            </a:lvl3pPr>
            <a:lvl4pPr marL="1371600" indent="0" algn="ctr" rtl="0" fontAlgn="base">
              <a:spcBef>
                <a:spcPct val="20000"/>
              </a:spcBef>
              <a:spcAft>
                <a:spcPct val="0"/>
              </a:spcAft>
              <a:buClr>
                <a:srgbClr val="0BD0D9"/>
              </a:buClr>
              <a:buSzPct val="65000"/>
              <a:buFont typeface="Wingdings 2" pitchFamily="18" charset="2"/>
              <a:buNone/>
              <a:defRPr sz="2000" kern="1200">
                <a:solidFill>
                  <a:schemeClr val="tx1"/>
                </a:solidFill>
                <a:latin typeface="+mn-lt"/>
                <a:ea typeface="+mn-ea"/>
                <a:cs typeface="+mn-cs"/>
              </a:defRPr>
            </a:lvl4pPr>
            <a:lvl5pPr marL="1828800" indent="0" algn="ctr" rtl="0" fontAlgn="base">
              <a:spcBef>
                <a:spcPct val="20000"/>
              </a:spcBef>
              <a:spcAft>
                <a:spcPct val="0"/>
              </a:spcAft>
              <a:buClr>
                <a:srgbClr val="10CF9B"/>
              </a:buClr>
              <a:buSzPct val="65000"/>
              <a:buFont typeface="Wingdings 2" pitchFamily="18" charset="2"/>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The analog input interface module accepts an analog voltage or current signal from the analog field devices and convert to digital form (10 or 12 bits)</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The analog output module accepts the digital value from the processor and converts it back to an analog signal</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Analog input modules normally have multiple input channels that allow 4, 8, or 16 devices to be interface to the PLC</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The two basic types of analog input modules are voltage sensing and current sensing</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Common physical quantities measured by a PLC analog module include temperature, speed, level, flow, weight, pressure, and position</a:t>
            </a:r>
            <a:endParaRPr lang="sr-Latn-CS" dirty="0" smtClean="0">
              <a:solidFill>
                <a:schemeClr val="bg1"/>
              </a:solidFill>
              <a:latin typeface="Franklin Gothic Demi" pitchFamily="34"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Analog I/O Modules</a:t>
            </a:r>
          </a:p>
        </p:txBody>
      </p:sp>
      <p:graphicFrame>
        <p:nvGraphicFramePr>
          <p:cNvPr id="18434" name="Object 2"/>
          <p:cNvGraphicFramePr>
            <a:graphicFrameLocks noChangeAspect="1"/>
          </p:cNvGraphicFramePr>
          <p:nvPr/>
        </p:nvGraphicFramePr>
        <p:xfrm>
          <a:off x="183817" y="1676400"/>
          <a:ext cx="8655383" cy="3581399"/>
        </p:xfrm>
        <a:graphic>
          <a:graphicData uri="http://schemas.openxmlformats.org/presentationml/2006/ole">
            <p:oleObj spid="_x0000_s18435" name="Visio" r:id="rId3" imgW="3388405" imgH="1402519" progId="">
              <p:embed/>
            </p:oleObj>
          </a:graphicData>
        </a:graphic>
      </p:graphicFrame>
      <p:sp>
        <p:nvSpPr>
          <p:cNvPr id="6" name="Rectangle 9"/>
          <p:cNvSpPr>
            <a:spLocks noChangeArrowheads="1"/>
          </p:cNvSpPr>
          <p:nvPr/>
        </p:nvSpPr>
        <p:spPr bwMode="auto">
          <a:xfrm>
            <a:off x="2743200" y="4705290"/>
            <a:ext cx="4191000" cy="400110"/>
          </a:xfrm>
          <a:prstGeom prst="rect">
            <a:avLst/>
          </a:prstGeom>
          <a:noFill/>
          <a:ln w="9525">
            <a:noFill/>
            <a:miter lim="800000"/>
            <a:headEnd/>
            <a:tailEnd/>
          </a:ln>
        </p:spPr>
        <p:txBody>
          <a:bodyPr wrap="square">
            <a:spAutoFit/>
          </a:bodyPr>
          <a:lstStyle/>
          <a:p>
            <a:r>
              <a:rPr lang="en-US" sz="2000" i="1" dirty="0" smtClean="0">
                <a:solidFill>
                  <a:schemeClr val="bg1"/>
                </a:solidFill>
                <a:latin typeface="Franklin Gothic Demi" pitchFamily="34" charset="0"/>
              </a:rPr>
              <a:t>Analog input and output to a PLC</a:t>
            </a:r>
            <a:endParaRPr lang="en-US" sz="2000" i="1" dirty="0">
              <a:solidFill>
                <a:schemeClr val="bg1"/>
              </a:solidFill>
              <a:latin typeface="Franklin Gothic Demi" pitchFamily="34"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Analog I/O Modules</a:t>
            </a:r>
          </a:p>
        </p:txBody>
      </p:sp>
      <p:sp>
        <p:nvSpPr>
          <p:cNvPr id="6" name="Rectangle 9"/>
          <p:cNvSpPr>
            <a:spLocks noChangeArrowheads="1"/>
          </p:cNvSpPr>
          <p:nvPr/>
        </p:nvSpPr>
        <p:spPr bwMode="auto">
          <a:xfrm>
            <a:off x="1066800" y="6172200"/>
            <a:ext cx="7543800" cy="400110"/>
          </a:xfrm>
          <a:prstGeom prst="rect">
            <a:avLst/>
          </a:prstGeom>
          <a:noFill/>
          <a:ln w="9525">
            <a:noFill/>
            <a:miter lim="800000"/>
            <a:headEnd/>
            <a:tailEnd/>
          </a:ln>
        </p:spPr>
        <p:txBody>
          <a:bodyPr wrap="square">
            <a:spAutoFit/>
          </a:bodyPr>
          <a:lstStyle/>
          <a:p>
            <a:r>
              <a:rPr lang="en-US" sz="2000" i="1" dirty="0" err="1" smtClean="0">
                <a:solidFill>
                  <a:schemeClr val="bg1"/>
                </a:solidFill>
                <a:latin typeface="Franklin Gothic Demi" pitchFamily="34" charset="0"/>
              </a:rPr>
              <a:t>MicroLogix</a:t>
            </a:r>
            <a:r>
              <a:rPr lang="en-US" sz="2000" i="1" dirty="0" smtClean="0">
                <a:solidFill>
                  <a:schemeClr val="bg1"/>
                </a:solidFill>
                <a:latin typeface="Franklin Gothic Demi" pitchFamily="34" charset="0"/>
              </a:rPr>
              <a:t> 4-channel analog thermocouple input module</a:t>
            </a:r>
            <a:endParaRPr lang="en-US" sz="2000" i="1" dirty="0">
              <a:solidFill>
                <a:schemeClr val="bg1"/>
              </a:solidFill>
              <a:latin typeface="Franklin Gothic Demi" pitchFamily="34" charset="0"/>
            </a:endParaRPr>
          </a:p>
        </p:txBody>
      </p:sp>
      <p:graphicFrame>
        <p:nvGraphicFramePr>
          <p:cNvPr id="20483" name="Object 3"/>
          <p:cNvGraphicFramePr>
            <a:graphicFrameLocks noChangeAspect="1"/>
          </p:cNvGraphicFramePr>
          <p:nvPr/>
        </p:nvGraphicFramePr>
        <p:xfrm>
          <a:off x="507199" y="853319"/>
          <a:ext cx="8103401" cy="5166481"/>
        </p:xfrm>
        <a:graphic>
          <a:graphicData uri="http://schemas.openxmlformats.org/presentationml/2006/ole">
            <p:oleObj spid="_x0000_s20484" name="Visio" r:id="rId3" imgW="5146804" imgH="3281911" progId="">
              <p:embed/>
            </p:oleObj>
          </a:graphicData>
        </a:graphic>
      </p:graphicFrame>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Analog I/O Modules</a:t>
            </a:r>
          </a:p>
        </p:txBody>
      </p:sp>
      <p:sp>
        <p:nvSpPr>
          <p:cNvPr id="5" name="Subtitle 6"/>
          <p:cNvSpPr>
            <a:spLocks noGrp="1"/>
          </p:cNvSpPr>
          <p:nvPr/>
        </p:nvSpPr>
        <p:spPr bwMode="auto">
          <a:xfrm>
            <a:off x="266700" y="762000"/>
            <a:ext cx="8648700" cy="5105400"/>
          </a:xfrm>
          <a:prstGeom prst="rect">
            <a:avLst/>
          </a:prstGeom>
          <a:noFill/>
          <a:ln w="9525">
            <a:noFill/>
            <a:miter lim="800000"/>
            <a:headEnd/>
            <a:tailEnd/>
          </a:ln>
        </p:spPr>
        <p:txBody>
          <a:bodyPr vert="horz" wrap="square" lIns="0" tIns="45720" rIns="18288" bIns="45720" numCol="1" anchor="t" anchorCtr="0" compatLnSpc="1">
            <a:prstTxWarp prst="textNoShape">
              <a:avLst/>
            </a:prstTxWarp>
          </a:bodyPr>
          <a:lstStyle>
            <a:lvl1pPr marL="0" marR="45720" indent="0" algn="r" rtl="0" fontAlgn="base">
              <a:spcBef>
                <a:spcPct val="20000"/>
              </a:spcBef>
              <a:spcAft>
                <a:spcPct val="0"/>
              </a:spcAft>
              <a:buClr>
                <a:srgbClr val="0BD0D9"/>
              </a:buClr>
              <a:buSzPct val="95000"/>
              <a:buFont typeface="Wingdings 2" pitchFamily="18" charset="2"/>
              <a:buNone/>
              <a:defRPr sz="2600" kern="1200">
                <a:solidFill>
                  <a:schemeClr val="tx1"/>
                </a:solidFill>
                <a:latin typeface="+mn-lt"/>
                <a:ea typeface="+mn-ea"/>
                <a:cs typeface="+mn-cs"/>
              </a:defRPr>
            </a:lvl1pPr>
            <a:lvl2pPr marL="457200" indent="0" algn="ctr" rtl="0" fontAlgn="base">
              <a:spcBef>
                <a:spcPct val="20000"/>
              </a:spcBef>
              <a:spcAft>
                <a:spcPct val="0"/>
              </a:spcAft>
              <a:buClr>
                <a:schemeClr val="accent1"/>
              </a:buClr>
              <a:buSzPct val="85000"/>
              <a:buFont typeface="Wingdings 2" pitchFamily="18" charset="2"/>
              <a:buNone/>
              <a:defRPr sz="2400" kern="1200">
                <a:solidFill>
                  <a:schemeClr val="tx1"/>
                </a:solidFill>
                <a:latin typeface="+mn-lt"/>
                <a:ea typeface="+mn-ea"/>
                <a:cs typeface="+mn-cs"/>
              </a:defRPr>
            </a:lvl2pPr>
            <a:lvl3pPr marL="914400" indent="0" algn="ctr" rtl="0" fontAlgn="base">
              <a:spcBef>
                <a:spcPct val="20000"/>
              </a:spcBef>
              <a:spcAft>
                <a:spcPct val="0"/>
              </a:spcAft>
              <a:buClr>
                <a:schemeClr val="accent2"/>
              </a:buClr>
              <a:buSzPct val="70000"/>
              <a:buFont typeface="Wingdings 2" pitchFamily="18" charset="2"/>
              <a:buNone/>
              <a:defRPr sz="2100" kern="1200">
                <a:solidFill>
                  <a:schemeClr val="tx1"/>
                </a:solidFill>
                <a:latin typeface="+mn-lt"/>
                <a:ea typeface="+mn-ea"/>
                <a:cs typeface="+mn-cs"/>
              </a:defRPr>
            </a:lvl3pPr>
            <a:lvl4pPr marL="1371600" indent="0" algn="ctr" rtl="0" fontAlgn="base">
              <a:spcBef>
                <a:spcPct val="20000"/>
              </a:spcBef>
              <a:spcAft>
                <a:spcPct val="0"/>
              </a:spcAft>
              <a:buClr>
                <a:srgbClr val="0BD0D9"/>
              </a:buClr>
              <a:buSzPct val="65000"/>
              <a:buFont typeface="Wingdings 2" pitchFamily="18" charset="2"/>
              <a:buNone/>
              <a:defRPr sz="2000" kern="1200">
                <a:solidFill>
                  <a:schemeClr val="tx1"/>
                </a:solidFill>
                <a:latin typeface="+mn-lt"/>
                <a:ea typeface="+mn-ea"/>
                <a:cs typeface="+mn-cs"/>
              </a:defRPr>
            </a:lvl4pPr>
            <a:lvl5pPr marL="1828800" indent="0" algn="ctr" rtl="0" fontAlgn="base">
              <a:spcBef>
                <a:spcPct val="20000"/>
              </a:spcBef>
              <a:spcAft>
                <a:spcPct val="0"/>
              </a:spcAft>
              <a:buClr>
                <a:srgbClr val="10CF9B"/>
              </a:buClr>
              <a:buSzPct val="65000"/>
              <a:buFont typeface="Wingdings 2" pitchFamily="18" charset="2"/>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The transition of an analog signal to digital values is accomplished by an analog-to-digital (A/D) converter</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Analog voltage input modules are available in two types: </a:t>
            </a:r>
            <a:r>
              <a:rPr lang="en-US" sz="2400" dirty="0" err="1" smtClean="0">
                <a:solidFill>
                  <a:schemeClr val="bg1"/>
                </a:solidFill>
                <a:latin typeface="Franklin Gothic Demi" pitchFamily="34" charset="0"/>
              </a:rPr>
              <a:t>unipolar</a:t>
            </a:r>
            <a:r>
              <a:rPr lang="en-US" sz="2400" dirty="0" smtClean="0">
                <a:solidFill>
                  <a:schemeClr val="bg1"/>
                </a:solidFill>
                <a:latin typeface="Franklin Gothic Demi" pitchFamily="34" charset="0"/>
              </a:rPr>
              <a:t> and bipolar</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The resolution of an analog input channel refers to the smallest change in input signal value that can be sensed and is based on the number of bits used in the digital representation</a:t>
            </a:r>
            <a:endParaRPr lang="sr-Latn-CS" dirty="0" smtClean="0">
              <a:solidFill>
                <a:schemeClr val="bg1"/>
              </a:solidFill>
              <a:latin typeface="Franklin Gothic Demi" pitchFamily="34" charset="0"/>
            </a:endParaRPr>
          </a:p>
        </p:txBody>
      </p:sp>
      <p:graphicFrame>
        <p:nvGraphicFramePr>
          <p:cNvPr id="21509" name="Object 5"/>
          <p:cNvGraphicFramePr>
            <a:graphicFrameLocks noChangeAspect="1"/>
          </p:cNvGraphicFramePr>
          <p:nvPr/>
        </p:nvGraphicFramePr>
        <p:xfrm>
          <a:off x="1828800" y="3886200"/>
          <a:ext cx="5650542" cy="2697163"/>
        </p:xfrm>
        <a:graphic>
          <a:graphicData uri="http://schemas.openxmlformats.org/presentationml/2006/ole">
            <p:oleObj spid="_x0000_s21510" name="Visio" r:id="rId3" imgW="3255965" imgH="1554362" progId="">
              <p:embed/>
            </p:oleObj>
          </a:graphicData>
        </a:graphic>
      </p:graphicFrame>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Analog I/O Modules</a:t>
            </a:r>
          </a:p>
        </p:txBody>
      </p:sp>
      <p:sp>
        <p:nvSpPr>
          <p:cNvPr id="5" name="Subtitle 6"/>
          <p:cNvSpPr>
            <a:spLocks noGrp="1"/>
          </p:cNvSpPr>
          <p:nvPr/>
        </p:nvSpPr>
        <p:spPr bwMode="auto">
          <a:xfrm>
            <a:off x="266700" y="838200"/>
            <a:ext cx="8648700" cy="5105400"/>
          </a:xfrm>
          <a:prstGeom prst="rect">
            <a:avLst/>
          </a:prstGeom>
          <a:noFill/>
          <a:ln w="9525">
            <a:noFill/>
            <a:miter lim="800000"/>
            <a:headEnd/>
            <a:tailEnd/>
          </a:ln>
        </p:spPr>
        <p:txBody>
          <a:bodyPr vert="horz" wrap="square" lIns="0" tIns="45720" rIns="18288" bIns="45720" numCol="1" anchor="t" anchorCtr="0" compatLnSpc="1">
            <a:prstTxWarp prst="textNoShape">
              <a:avLst/>
            </a:prstTxWarp>
          </a:bodyPr>
          <a:lstStyle>
            <a:lvl1pPr marL="0" marR="45720" indent="0" algn="r" rtl="0" fontAlgn="base">
              <a:spcBef>
                <a:spcPct val="20000"/>
              </a:spcBef>
              <a:spcAft>
                <a:spcPct val="0"/>
              </a:spcAft>
              <a:buClr>
                <a:srgbClr val="0BD0D9"/>
              </a:buClr>
              <a:buSzPct val="95000"/>
              <a:buFont typeface="Wingdings 2" pitchFamily="18" charset="2"/>
              <a:buNone/>
              <a:defRPr sz="2600" kern="1200">
                <a:solidFill>
                  <a:schemeClr val="tx1"/>
                </a:solidFill>
                <a:latin typeface="+mn-lt"/>
                <a:ea typeface="+mn-ea"/>
                <a:cs typeface="+mn-cs"/>
              </a:defRPr>
            </a:lvl1pPr>
            <a:lvl2pPr marL="457200" indent="0" algn="ctr" rtl="0" fontAlgn="base">
              <a:spcBef>
                <a:spcPct val="20000"/>
              </a:spcBef>
              <a:spcAft>
                <a:spcPct val="0"/>
              </a:spcAft>
              <a:buClr>
                <a:schemeClr val="accent1"/>
              </a:buClr>
              <a:buSzPct val="85000"/>
              <a:buFont typeface="Wingdings 2" pitchFamily="18" charset="2"/>
              <a:buNone/>
              <a:defRPr sz="2400" kern="1200">
                <a:solidFill>
                  <a:schemeClr val="tx1"/>
                </a:solidFill>
                <a:latin typeface="+mn-lt"/>
                <a:ea typeface="+mn-ea"/>
                <a:cs typeface="+mn-cs"/>
              </a:defRPr>
            </a:lvl2pPr>
            <a:lvl3pPr marL="914400" indent="0" algn="ctr" rtl="0" fontAlgn="base">
              <a:spcBef>
                <a:spcPct val="20000"/>
              </a:spcBef>
              <a:spcAft>
                <a:spcPct val="0"/>
              </a:spcAft>
              <a:buClr>
                <a:schemeClr val="accent2"/>
              </a:buClr>
              <a:buSzPct val="70000"/>
              <a:buFont typeface="Wingdings 2" pitchFamily="18" charset="2"/>
              <a:buNone/>
              <a:defRPr sz="2100" kern="1200">
                <a:solidFill>
                  <a:schemeClr val="tx1"/>
                </a:solidFill>
                <a:latin typeface="+mn-lt"/>
                <a:ea typeface="+mn-ea"/>
                <a:cs typeface="+mn-cs"/>
              </a:defRPr>
            </a:lvl3pPr>
            <a:lvl4pPr marL="1371600" indent="0" algn="ctr" rtl="0" fontAlgn="base">
              <a:spcBef>
                <a:spcPct val="20000"/>
              </a:spcBef>
              <a:spcAft>
                <a:spcPct val="0"/>
              </a:spcAft>
              <a:buClr>
                <a:srgbClr val="0BD0D9"/>
              </a:buClr>
              <a:buSzPct val="65000"/>
              <a:buFont typeface="Wingdings 2" pitchFamily="18" charset="2"/>
              <a:buNone/>
              <a:defRPr sz="2000" kern="1200">
                <a:solidFill>
                  <a:schemeClr val="tx1"/>
                </a:solidFill>
                <a:latin typeface="+mn-lt"/>
                <a:ea typeface="+mn-ea"/>
                <a:cs typeface="+mn-cs"/>
              </a:defRPr>
            </a:lvl4pPr>
            <a:lvl5pPr marL="1828800" indent="0" algn="ctr" rtl="0" fontAlgn="base">
              <a:spcBef>
                <a:spcPct val="20000"/>
              </a:spcBef>
              <a:spcAft>
                <a:spcPct val="0"/>
              </a:spcAft>
              <a:buClr>
                <a:srgbClr val="10CF9B"/>
              </a:buClr>
              <a:buSzPct val="65000"/>
              <a:buFont typeface="Wingdings 2" pitchFamily="18" charset="2"/>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Current input signals, which are not as sensitive to noise as voltage signals, are typically not distance limited</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Current sensing input modules typically accept analog data over the range of 4 </a:t>
            </a:r>
            <a:r>
              <a:rPr lang="en-US" sz="2400" dirty="0" err="1" smtClean="0">
                <a:solidFill>
                  <a:schemeClr val="bg1"/>
                </a:solidFill>
                <a:latin typeface="Franklin Gothic Demi" pitchFamily="34" charset="0"/>
              </a:rPr>
              <a:t>mA</a:t>
            </a:r>
            <a:r>
              <a:rPr lang="en-US" sz="2400" dirty="0" smtClean="0">
                <a:solidFill>
                  <a:schemeClr val="bg1"/>
                </a:solidFill>
                <a:latin typeface="Franklin Gothic Demi" pitchFamily="34" charset="0"/>
              </a:rPr>
              <a:t> to 20 </a:t>
            </a:r>
            <a:r>
              <a:rPr lang="en-US" sz="2400" dirty="0" err="1" smtClean="0">
                <a:solidFill>
                  <a:schemeClr val="bg1"/>
                </a:solidFill>
                <a:latin typeface="Franklin Gothic Demi" pitchFamily="34" charset="0"/>
              </a:rPr>
              <a:t>mA</a:t>
            </a:r>
            <a:r>
              <a:rPr lang="en-US" sz="2400" dirty="0" smtClean="0">
                <a:solidFill>
                  <a:schemeClr val="bg1"/>
                </a:solidFill>
                <a:latin typeface="Franklin Gothic Demi" pitchFamily="34" charset="0"/>
              </a:rPr>
              <a:t>, but can accommodate signal ranges of –20 </a:t>
            </a:r>
            <a:r>
              <a:rPr lang="en-US" sz="2400" dirty="0" err="1" smtClean="0">
                <a:solidFill>
                  <a:schemeClr val="bg1"/>
                </a:solidFill>
                <a:latin typeface="Franklin Gothic Demi" pitchFamily="34" charset="0"/>
              </a:rPr>
              <a:t>mA</a:t>
            </a:r>
            <a:r>
              <a:rPr lang="en-US" sz="2400" dirty="0" smtClean="0">
                <a:solidFill>
                  <a:schemeClr val="bg1"/>
                </a:solidFill>
                <a:latin typeface="Franklin Gothic Demi" pitchFamily="34" charset="0"/>
              </a:rPr>
              <a:t> to 120 </a:t>
            </a:r>
            <a:r>
              <a:rPr lang="en-US" sz="2400" dirty="0" err="1" smtClean="0">
                <a:solidFill>
                  <a:schemeClr val="bg1"/>
                </a:solidFill>
                <a:latin typeface="Franklin Gothic Demi" pitchFamily="34" charset="0"/>
              </a:rPr>
              <a:t>mA</a:t>
            </a:r>
            <a:r>
              <a:rPr lang="en-US" sz="2400" dirty="0" smtClean="0">
                <a:solidFill>
                  <a:schemeClr val="bg1"/>
                </a:solidFill>
                <a:latin typeface="Franklin Gothic Demi" pitchFamily="34" charset="0"/>
              </a:rPr>
              <a:t>.</a:t>
            </a:r>
            <a:endParaRPr lang="sr-Latn-CS" dirty="0" smtClean="0">
              <a:solidFill>
                <a:schemeClr val="bg1"/>
              </a:solidFill>
              <a:latin typeface="Franklin Gothic Demi" pitchFamily="34" charset="0"/>
            </a:endParaRPr>
          </a:p>
        </p:txBody>
      </p:sp>
      <p:graphicFrame>
        <p:nvGraphicFramePr>
          <p:cNvPr id="22533" name="Object 5"/>
          <p:cNvGraphicFramePr>
            <a:graphicFrameLocks noChangeAspect="1"/>
          </p:cNvGraphicFramePr>
          <p:nvPr/>
        </p:nvGraphicFramePr>
        <p:xfrm>
          <a:off x="152400" y="3200400"/>
          <a:ext cx="8773353" cy="2438400"/>
        </p:xfrm>
        <a:graphic>
          <a:graphicData uri="http://schemas.openxmlformats.org/presentationml/2006/ole">
            <p:oleObj spid="_x0000_s22534" name="Visio" r:id="rId3" imgW="3992610" imgH="1110451" progId="">
              <p:embed/>
            </p:oleObj>
          </a:graphicData>
        </a:graphic>
      </p:graphicFrame>
      <p:sp>
        <p:nvSpPr>
          <p:cNvPr id="8" name="Rectangle 9"/>
          <p:cNvSpPr>
            <a:spLocks noChangeArrowheads="1"/>
          </p:cNvSpPr>
          <p:nvPr/>
        </p:nvSpPr>
        <p:spPr bwMode="auto">
          <a:xfrm>
            <a:off x="1524000" y="5943600"/>
            <a:ext cx="5257800" cy="400110"/>
          </a:xfrm>
          <a:prstGeom prst="rect">
            <a:avLst/>
          </a:prstGeom>
          <a:noFill/>
          <a:ln w="9525">
            <a:noFill/>
            <a:miter lim="800000"/>
            <a:headEnd/>
            <a:tailEnd/>
          </a:ln>
        </p:spPr>
        <p:txBody>
          <a:bodyPr wrap="square">
            <a:spAutoFit/>
          </a:bodyPr>
          <a:lstStyle/>
          <a:p>
            <a:r>
              <a:rPr lang="en-US" sz="2000" i="1" dirty="0" smtClean="0">
                <a:solidFill>
                  <a:schemeClr val="bg1"/>
                </a:solidFill>
                <a:latin typeface="Franklin Gothic Demi" pitchFamily="34" charset="0"/>
              </a:rPr>
              <a:t>Sensor and analog module supplied power</a:t>
            </a:r>
            <a:endParaRPr lang="en-US" sz="2000" i="1" dirty="0">
              <a:solidFill>
                <a:schemeClr val="bg1"/>
              </a:solidFill>
              <a:latin typeface="Franklin Gothic Demi" pitchFamily="34"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Special I/O Modules: High-speed Counter Module</a:t>
            </a:r>
          </a:p>
        </p:txBody>
      </p:sp>
      <p:sp>
        <p:nvSpPr>
          <p:cNvPr id="5" name="Subtitle 6"/>
          <p:cNvSpPr>
            <a:spLocks noGrp="1"/>
          </p:cNvSpPr>
          <p:nvPr/>
        </p:nvSpPr>
        <p:spPr bwMode="auto">
          <a:xfrm>
            <a:off x="266700" y="1143000"/>
            <a:ext cx="8648700" cy="5105400"/>
          </a:xfrm>
          <a:prstGeom prst="rect">
            <a:avLst/>
          </a:prstGeom>
          <a:noFill/>
          <a:ln w="9525">
            <a:noFill/>
            <a:miter lim="800000"/>
            <a:headEnd/>
            <a:tailEnd/>
          </a:ln>
        </p:spPr>
        <p:txBody>
          <a:bodyPr vert="horz" wrap="square" lIns="0" tIns="45720" rIns="18288" bIns="45720" numCol="1" anchor="t" anchorCtr="0" compatLnSpc="1">
            <a:prstTxWarp prst="textNoShape">
              <a:avLst/>
            </a:prstTxWarp>
          </a:bodyPr>
          <a:lstStyle>
            <a:lvl1pPr marL="0" marR="45720" indent="0" algn="r" rtl="0" fontAlgn="base">
              <a:spcBef>
                <a:spcPct val="20000"/>
              </a:spcBef>
              <a:spcAft>
                <a:spcPct val="0"/>
              </a:spcAft>
              <a:buClr>
                <a:srgbClr val="0BD0D9"/>
              </a:buClr>
              <a:buSzPct val="95000"/>
              <a:buFont typeface="Wingdings 2" pitchFamily="18" charset="2"/>
              <a:buNone/>
              <a:defRPr sz="2600" kern="1200">
                <a:solidFill>
                  <a:schemeClr val="tx1"/>
                </a:solidFill>
                <a:latin typeface="+mn-lt"/>
                <a:ea typeface="+mn-ea"/>
                <a:cs typeface="+mn-cs"/>
              </a:defRPr>
            </a:lvl1pPr>
            <a:lvl2pPr marL="457200" indent="0" algn="ctr" rtl="0" fontAlgn="base">
              <a:spcBef>
                <a:spcPct val="20000"/>
              </a:spcBef>
              <a:spcAft>
                <a:spcPct val="0"/>
              </a:spcAft>
              <a:buClr>
                <a:schemeClr val="accent1"/>
              </a:buClr>
              <a:buSzPct val="85000"/>
              <a:buFont typeface="Wingdings 2" pitchFamily="18" charset="2"/>
              <a:buNone/>
              <a:defRPr sz="2400" kern="1200">
                <a:solidFill>
                  <a:schemeClr val="tx1"/>
                </a:solidFill>
                <a:latin typeface="+mn-lt"/>
                <a:ea typeface="+mn-ea"/>
                <a:cs typeface="+mn-cs"/>
              </a:defRPr>
            </a:lvl2pPr>
            <a:lvl3pPr marL="914400" indent="0" algn="ctr" rtl="0" fontAlgn="base">
              <a:spcBef>
                <a:spcPct val="20000"/>
              </a:spcBef>
              <a:spcAft>
                <a:spcPct val="0"/>
              </a:spcAft>
              <a:buClr>
                <a:schemeClr val="accent2"/>
              </a:buClr>
              <a:buSzPct val="70000"/>
              <a:buFont typeface="Wingdings 2" pitchFamily="18" charset="2"/>
              <a:buNone/>
              <a:defRPr sz="2100" kern="1200">
                <a:solidFill>
                  <a:schemeClr val="tx1"/>
                </a:solidFill>
                <a:latin typeface="+mn-lt"/>
                <a:ea typeface="+mn-ea"/>
                <a:cs typeface="+mn-cs"/>
              </a:defRPr>
            </a:lvl3pPr>
            <a:lvl4pPr marL="1371600" indent="0" algn="ctr" rtl="0" fontAlgn="base">
              <a:spcBef>
                <a:spcPct val="20000"/>
              </a:spcBef>
              <a:spcAft>
                <a:spcPct val="0"/>
              </a:spcAft>
              <a:buClr>
                <a:srgbClr val="0BD0D9"/>
              </a:buClr>
              <a:buSzPct val="65000"/>
              <a:buFont typeface="Wingdings 2" pitchFamily="18" charset="2"/>
              <a:buNone/>
              <a:defRPr sz="2000" kern="1200">
                <a:solidFill>
                  <a:schemeClr val="tx1"/>
                </a:solidFill>
                <a:latin typeface="+mn-lt"/>
                <a:ea typeface="+mn-ea"/>
                <a:cs typeface="+mn-cs"/>
              </a:defRPr>
            </a:lvl4pPr>
            <a:lvl5pPr marL="1828800" indent="0" algn="ctr" rtl="0" fontAlgn="base">
              <a:spcBef>
                <a:spcPct val="20000"/>
              </a:spcBef>
              <a:spcAft>
                <a:spcPct val="0"/>
              </a:spcAft>
              <a:buClr>
                <a:srgbClr val="10CF9B"/>
              </a:buClr>
              <a:buSzPct val="65000"/>
              <a:buFont typeface="Wingdings 2" pitchFamily="18" charset="2"/>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Is used to provide an interface for applications requiring counter speeds that surpass the capability of the PLC ladder program</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High-speed counter modules are used to count pulses from sensors, encoders, and switches that operate at very high speeds</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They have the separate electronics needed to count independently of the processor</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A typical count rate available is 0 to 100 kHz, which means the module would be able to count 100,000 pulses per second</a:t>
            </a:r>
            <a:endParaRPr lang="sr-Latn-CS" dirty="0" smtClean="0">
              <a:solidFill>
                <a:schemeClr val="bg1"/>
              </a:solidFill>
              <a:latin typeface="Franklin Gothic Demi" pitchFamily="34"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Special I/O Modules: High-speed Counter Module</a:t>
            </a:r>
          </a:p>
        </p:txBody>
      </p:sp>
      <p:graphicFrame>
        <p:nvGraphicFramePr>
          <p:cNvPr id="23555" name="Object 3"/>
          <p:cNvGraphicFramePr>
            <a:graphicFrameLocks noChangeAspect="1"/>
          </p:cNvGraphicFramePr>
          <p:nvPr/>
        </p:nvGraphicFramePr>
        <p:xfrm>
          <a:off x="990600" y="1261880"/>
          <a:ext cx="7010400" cy="4453120"/>
        </p:xfrm>
        <a:graphic>
          <a:graphicData uri="http://schemas.openxmlformats.org/presentationml/2006/ole">
            <p:oleObj spid="_x0000_s24579" name="Visio" r:id="rId3" imgW="2641780" imgH="1678646" progId="">
              <p:embed/>
            </p:oleObj>
          </a:graphicData>
        </a:graphic>
      </p:graphicFrame>
      <p:sp>
        <p:nvSpPr>
          <p:cNvPr id="6" name="Rectangle 9"/>
          <p:cNvSpPr>
            <a:spLocks noChangeArrowheads="1"/>
          </p:cNvSpPr>
          <p:nvPr/>
        </p:nvSpPr>
        <p:spPr bwMode="auto">
          <a:xfrm>
            <a:off x="1295400" y="5848290"/>
            <a:ext cx="6858000" cy="400110"/>
          </a:xfrm>
          <a:prstGeom prst="rect">
            <a:avLst/>
          </a:prstGeom>
          <a:noFill/>
          <a:ln w="9525">
            <a:noFill/>
            <a:miter lim="800000"/>
            <a:headEnd/>
            <a:tailEnd/>
          </a:ln>
        </p:spPr>
        <p:txBody>
          <a:bodyPr wrap="square">
            <a:spAutoFit/>
          </a:bodyPr>
          <a:lstStyle/>
          <a:p>
            <a:r>
              <a:rPr lang="en-US" sz="2000" i="1" dirty="0" smtClean="0">
                <a:solidFill>
                  <a:schemeClr val="bg1"/>
                </a:solidFill>
                <a:latin typeface="Franklin Gothic Demi" pitchFamily="34" charset="0"/>
              </a:rPr>
              <a:t>High-speed counter module for counting encoder pulses</a:t>
            </a:r>
            <a:endParaRPr lang="en-US" sz="2000" i="1" dirty="0">
              <a:solidFill>
                <a:schemeClr val="bg1"/>
              </a:solidFill>
              <a:latin typeface="Franklin Gothic Demi" pitchFamily="34"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Special I/O Modules: Thumbwheel Switch Module</a:t>
            </a:r>
          </a:p>
        </p:txBody>
      </p:sp>
      <p:sp>
        <p:nvSpPr>
          <p:cNvPr id="5" name="Subtitle 6"/>
          <p:cNvSpPr>
            <a:spLocks noGrp="1"/>
          </p:cNvSpPr>
          <p:nvPr/>
        </p:nvSpPr>
        <p:spPr bwMode="auto">
          <a:xfrm>
            <a:off x="266700" y="1143000"/>
            <a:ext cx="8648700" cy="5105400"/>
          </a:xfrm>
          <a:prstGeom prst="rect">
            <a:avLst/>
          </a:prstGeom>
          <a:noFill/>
          <a:ln w="9525">
            <a:noFill/>
            <a:miter lim="800000"/>
            <a:headEnd/>
            <a:tailEnd/>
          </a:ln>
        </p:spPr>
        <p:txBody>
          <a:bodyPr vert="horz" wrap="square" lIns="0" tIns="45720" rIns="18288" bIns="45720" numCol="1" anchor="t" anchorCtr="0" compatLnSpc="1">
            <a:prstTxWarp prst="textNoShape">
              <a:avLst/>
            </a:prstTxWarp>
          </a:bodyPr>
          <a:lstStyle>
            <a:lvl1pPr marL="0" marR="45720" indent="0" algn="r" rtl="0" fontAlgn="base">
              <a:spcBef>
                <a:spcPct val="20000"/>
              </a:spcBef>
              <a:spcAft>
                <a:spcPct val="0"/>
              </a:spcAft>
              <a:buClr>
                <a:srgbClr val="0BD0D9"/>
              </a:buClr>
              <a:buSzPct val="95000"/>
              <a:buFont typeface="Wingdings 2" pitchFamily="18" charset="2"/>
              <a:buNone/>
              <a:defRPr sz="2600" kern="1200">
                <a:solidFill>
                  <a:schemeClr val="tx1"/>
                </a:solidFill>
                <a:latin typeface="+mn-lt"/>
                <a:ea typeface="+mn-ea"/>
                <a:cs typeface="+mn-cs"/>
              </a:defRPr>
            </a:lvl1pPr>
            <a:lvl2pPr marL="457200" indent="0" algn="ctr" rtl="0" fontAlgn="base">
              <a:spcBef>
                <a:spcPct val="20000"/>
              </a:spcBef>
              <a:spcAft>
                <a:spcPct val="0"/>
              </a:spcAft>
              <a:buClr>
                <a:schemeClr val="accent1"/>
              </a:buClr>
              <a:buSzPct val="85000"/>
              <a:buFont typeface="Wingdings 2" pitchFamily="18" charset="2"/>
              <a:buNone/>
              <a:defRPr sz="2400" kern="1200">
                <a:solidFill>
                  <a:schemeClr val="tx1"/>
                </a:solidFill>
                <a:latin typeface="+mn-lt"/>
                <a:ea typeface="+mn-ea"/>
                <a:cs typeface="+mn-cs"/>
              </a:defRPr>
            </a:lvl2pPr>
            <a:lvl3pPr marL="914400" indent="0" algn="ctr" rtl="0" fontAlgn="base">
              <a:spcBef>
                <a:spcPct val="20000"/>
              </a:spcBef>
              <a:spcAft>
                <a:spcPct val="0"/>
              </a:spcAft>
              <a:buClr>
                <a:schemeClr val="accent2"/>
              </a:buClr>
              <a:buSzPct val="70000"/>
              <a:buFont typeface="Wingdings 2" pitchFamily="18" charset="2"/>
              <a:buNone/>
              <a:defRPr sz="2100" kern="1200">
                <a:solidFill>
                  <a:schemeClr val="tx1"/>
                </a:solidFill>
                <a:latin typeface="+mn-lt"/>
                <a:ea typeface="+mn-ea"/>
                <a:cs typeface="+mn-cs"/>
              </a:defRPr>
            </a:lvl3pPr>
            <a:lvl4pPr marL="1371600" indent="0" algn="ctr" rtl="0" fontAlgn="base">
              <a:spcBef>
                <a:spcPct val="20000"/>
              </a:spcBef>
              <a:spcAft>
                <a:spcPct val="0"/>
              </a:spcAft>
              <a:buClr>
                <a:srgbClr val="0BD0D9"/>
              </a:buClr>
              <a:buSzPct val="65000"/>
              <a:buFont typeface="Wingdings 2" pitchFamily="18" charset="2"/>
              <a:buNone/>
              <a:defRPr sz="2000" kern="1200">
                <a:solidFill>
                  <a:schemeClr val="tx1"/>
                </a:solidFill>
                <a:latin typeface="+mn-lt"/>
                <a:ea typeface="+mn-ea"/>
                <a:cs typeface="+mn-cs"/>
              </a:defRPr>
            </a:lvl4pPr>
            <a:lvl5pPr marL="1828800" indent="0" algn="ctr" rtl="0" fontAlgn="base">
              <a:spcBef>
                <a:spcPct val="20000"/>
              </a:spcBef>
              <a:spcAft>
                <a:spcPct val="0"/>
              </a:spcAft>
              <a:buClr>
                <a:srgbClr val="10CF9B"/>
              </a:buClr>
              <a:buSzPct val="65000"/>
              <a:buFont typeface="Wingdings 2" pitchFamily="18" charset="2"/>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The thumbwheel module allows the use of thumbwheel switches for feeding information to the PLC to be used in the control program</a:t>
            </a:r>
            <a:endParaRPr lang="sr-Latn-CS" dirty="0" smtClean="0">
              <a:solidFill>
                <a:schemeClr val="bg1"/>
              </a:solidFill>
              <a:latin typeface="Franklin Gothic Demi" pitchFamily="34" charset="0"/>
            </a:endParaRPr>
          </a:p>
        </p:txBody>
      </p:sp>
      <p:pic>
        <p:nvPicPr>
          <p:cNvPr id="25602" name="Picture 2"/>
          <p:cNvPicPr>
            <a:picLocks noChangeAspect="1" noChangeArrowheads="1"/>
          </p:cNvPicPr>
          <p:nvPr/>
        </p:nvPicPr>
        <p:blipFill>
          <a:blip r:embed="rId2"/>
          <a:srcRect/>
          <a:stretch>
            <a:fillRect/>
          </a:stretch>
        </p:blipFill>
        <p:spPr bwMode="auto">
          <a:xfrm>
            <a:off x="2530475" y="2514600"/>
            <a:ext cx="3946525" cy="3228975"/>
          </a:xfrm>
          <a:prstGeom prst="rect">
            <a:avLst/>
          </a:prstGeom>
          <a:noFill/>
          <a:ln w="9525">
            <a:noFill/>
            <a:miter lim="800000"/>
            <a:headEnd/>
            <a:tailEnd/>
          </a:ln>
          <a:effectLst/>
        </p:spPr>
      </p:pic>
      <p:sp>
        <p:nvSpPr>
          <p:cNvPr id="6" name="Rectangle 9"/>
          <p:cNvSpPr>
            <a:spLocks noChangeArrowheads="1"/>
          </p:cNvSpPr>
          <p:nvPr/>
        </p:nvSpPr>
        <p:spPr bwMode="auto">
          <a:xfrm>
            <a:off x="3048000" y="5943600"/>
            <a:ext cx="2438400" cy="400110"/>
          </a:xfrm>
          <a:prstGeom prst="rect">
            <a:avLst/>
          </a:prstGeom>
          <a:noFill/>
          <a:ln w="9525">
            <a:noFill/>
            <a:miter lim="800000"/>
            <a:headEnd/>
            <a:tailEnd/>
          </a:ln>
        </p:spPr>
        <p:txBody>
          <a:bodyPr wrap="square">
            <a:spAutoFit/>
          </a:bodyPr>
          <a:lstStyle/>
          <a:p>
            <a:r>
              <a:rPr lang="en-US" sz="2000" i="1" dirty="0" smtClean="0">
                <a:solidFill>
                  <a:schemeClr val="bg1"/>
                </a:solidFill>
                <a:latin typeface="Franklin Gothic Demi" pitchFamily="34" charset="0"/>
              </a:rPr>
              <a:t>Thumbwheel switch</a:t>
            </a:r>
            <a:endParaRPr lang="en-US" sz="2000" i="1" dirty="0">
              <a:solidFill>
                <a:schemeClr val="bg1"/>
              </a:solidFill>
              <a:latin typeface="Franklin Gothic Demi"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33400" y="152400"/>
            <a:ext cx="7851648" cy="8382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PLC</a:t>
            </a:r>
            <a:r>
              <a:rPr lang="hr-BA" sz="2400" dirty="0" smtClean="0">
                <a:solidFill>
                  <a:schemeClr val="bg1"/>
                </a:solidFill>
                <a:effectLst/>
                <a:latin typeface="Arial" pitchFamily="34" charset="0"/>
                <a:cs typeface="Arial" pitchFamily="34" charset="0"/>
              </a:rPr>
              <a:t> danas - izgled</a:t>
            </a:r>
            <a:endParaRPr lang="en-US" sz="2400" dirty="0" smtClean="0">
              <a:solidFill>
                <a:schemeClr val="bg1"/>
              </a:solidFill>
              <a:effectLst/>
              <a:latin typeface="Arial" pitchFamily="34" charset="0"/>
              <a:cs typeface="Arial" pitchFamily="34" charset="0"/>
            </a:endParaRPr>
          </a:p>
        </p:txBody>
      </p:sp>
      <p:sp>
        <p:nvSpPr>
          <p:cNvPr id="12293" name="Rectangle 8"/>
          <p:cNvSpPr>
            <a:spLocks noChangeArrowheads="1"/>
          </p:cNvSpPr>
          <p:nvPr/>
        </p:nvSpPr>
        <p:spPr bwMode="auto">
          <a:xfrm>
            <a:off x="304800" y="4876800"/>
            <a:ext cx="3429000" cy="430887"/>
          </a:xfrm>
          <a:prstGeom prst="rect">
            <a:avLst/>
          </a:prstGeom>
          <a:noFill/>
          <a:ln w="9525">
            <a:noFill/>
            <a:miter lim="800000"/>
            <a:headEnd/>
            <a:tailEnd/>
          </a:ln>
        </p:spPr>
        <p:txBody>
          <a:bodyPr>
            <a:spAutoFit/>
          </a:bodyPr>
          <a:lstStyle/>
          <a:p>
            <a:pPr algn="just"/>
            <a:r>
              <a:rPr lang="hr-BA" sz="2200" dirty="0">
                <a:solidFill>
                  <a:schemeClr val="bg1"/>
                </a:solidFill>
                <a:latin typeface="Franklin Gothic Demi" pitchFamily="34" charset="0"/>
              </a:rPr>
              <a:t>Mali </a:t>
            </a:r>
            <a:r>
              <a:rPr lang="en-US" sz="2200" dirty="0">
                <a:solidFill>
                  <a:schemeClr val="bg1"/>
                </a:solidFill>
                <a:latin typeface="Franklin Gothic Demi" pitchFamily="34" charset="0"/>
              </a:rPr>
              <a:t>PLC </a:t>
            </a:r>
            <a:r>
              <a:rPr lang="hr-BA" sz="2200" dirty="0">
                <a:solidFill>
                  <a:schemeClr val="bg1"/>
                </a:solidFill>
                <a:latin typeface="Franklin Gothic Demi" pitchFamily="34" charset="0"/>
              </a:rPr>
              <a:t>sa I/O </a:t>
            </a:r>
            <a:r>
              <a:rPr lang="hr-BA" sz="2200" dirty="0" smtClean="0">
                <a:solidFill>
                  <a:schemeClr val="bg1"/>
                </a:solidFill>
                <a:latin typeface="Franklin Gothic Demi" pitchFamily="34" charset="0"/>
              </a:rPr>
              <a:t>modulima</a:t>
            </a:r>
          </a:p>
        </p:txBody>
      </p:sp>
      <p:sp>
        <p:nvSpPr>
          <p:cNvPr id="12294" name="Rectangle 9"/>
          <p:cNvSpPr>
            <a:spLocks noChangeArrowheads="1"/>
          </p:cNvSpPr>
          <p:nvPr/>
        </p:nvSpPr>
        <p:spPr bwMode="auto">
          <a:xfrm>
            <a:off x="3810000" y="4876800"/>
            <a:ext cx="4876800" cy="430213"/>
          </a:xfrm>
          <a:prstGeom prst="rect">
            <a:avLst/>
          </a:prstGeom>
          <a:noFill/>
          <a:ln w="9525">
            <a:noFill/>
            <a:miter lim="800000"/>
            <a:headEnd/>
            <a:tailEnd/>
          </a:ln>
        </p:spPr>
        <p:txBody>
          <a:bodyPr>
            <a:spAutoFit/>
          </a:bodyPr>
          <a:lstStyle/>
          <a:p>
            <a:pPr algn="ctr"/>
            <a:r>
              <a:rPr lang="en-US" sz="2200">
                <a:solidFill>
                  <a:schemeClr val="bg1"/>
                </a:solidFill>
                <a:latin typeface="Franklin Gothic Demi" pitchFamily="34" charset="0"/>
              </a:rPr>
              <a:t>PLC </a:t>
            </a:r>
            <a:r>
              <a:rPr lang="hr-BA" sz="2200">
                <a:solidFill>
                  <a:schemeClr val="bg1"/>
                </a:solidFill>
                <a:latin typeface="Franklin Gothic Demi" pitchFamily="34" charset="0"/>
              </a:rPr>
              <a:t>sa većim brojem I/O modula</a:t>
            </a:r>
            <a:endParaRPr lang="en-US" sz="2200">
              <a:solidFill>
                <a:schemeClr val="bg1"/>
              </a:solidFill>
              <a:latin typeface="Franklin Gothic Demi" pitchFamily="34" charset="0"/>
            </a:endParaRPr>
          </a:p>
        </p:txBody>
      </p:sp>
      <p:pic>
        <p:nvPicPr>
          <p:cNvPr id="53251" name="Picture 3"/>
          <p:cNvPicPr>
            <a:picLocks noChangeAspect="1" noChangeArrowheads="1"/>
          </p:cNvPicPr>
          <p:nvPr/>
        </p:nvPicPr>
        <p:blipFill>
          <a:blip r:embed="rId2"/>
          <a:srcRect/>
          <a:stretch>
            <a:fillRect/>
          </a:stretch>
        </p:blipFill>
        <p:spPr bwMode="auto">
          <a:xfrm>
            <a:off x="457200" y="2133600"/>
            <a:ext cx="2962275" cy="2009775"/>
          </a:xfrm>
          <a:prstGeom prst="rect">
            <a:avLst/>
          </a:prstGeom>
          <a:noFill/>
          <a:ln w="9525">
            <a:noFill/>
            <a:miter lim="800000"/>
            <a:headEnd/>
            <a:tailEnd/>
          </a:ln>
          <a:effectLst/>
        </p:spPr>
      </p:pic>
      <p:pic>
        <p:nvPicPr>
          <p:cNvPr id="53252" name="Picture 4"/>
          <p:cNvPicPr>
            <a:picLocks noChangeAspect="1" noChangeArrowheads="1"/>
          </p:cNvPicPr>
          <p:nvPr/>
        </p:nvPicPr>
        <p:blipFill>
          <a:blip r:embed="rId3"/>
          <a:srcRect/>
          <a:stretch>
            <a:fillRect/>
          </a:stretch>
        </p:blipFill>
        <p:spPr bwMode="auto">
          <a:xfrm>
            <a:off x="3810000" y="2133600"/>
            <a:ext cx="5010150" cy="21526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Special I/O Modules: TTL Module</a:t>
            </a:r>
          </a:p>
        </p:txBody>
      </p:sp>
      <p:sp>
        <p:nvSpPr>
          <p:cNvPr id="5" name="Subtitle 6"/>
          <p:cNvSpPr>
            <a:spLocks noGrp="1"/>
          </p:cNvSpPr>
          <p:nvPr/>
        </p:nvSpPr>
        <p:spPr bwMode="auto">
          <a:xfrm>
            <a:off x="266700" y="1143000"/>
            <a:ext cx="5448300" cy="5105400"/>
          </a:xfrm>
          <a:prstGeom prst="rect">
            <a:avLst/>
          </a:prstGeom>
          <a:noFill/>
          <a:ln w="9525">
            <a:noFill/>
            <a:miter lim="800000"/>
            <a:headEnd/>
            <a:tailEnd/>
          </a:ln>
        </p:spPr>
        <p:txBody>
          <a:bodyPr vert="horz" wrap="square" lIns="0" tIns="45720" rIns="18288" bIns="45720" numCol="1" anchor="t" anchorCtr="0" compatLnSpc="1">
            <a:prstTxWarp prst="textNoShape">
              <a:avLst/>
            </a:prstTxWarp>
          </a:bodyPr>
          <a:lstStyle>
            <a:lvl1pPr marL="0" marR="45720" indent="0" algn="r" rtl="0" fontAlgn="base">
              <a:spcBef>
                <a:spcPct val="20000"/>
              </a:spcBef>
              <a:spcAft>
                <a:spcPct val="0"/>
              </a:spcAft>
              <a:buClr>
                <a:srgbClr val="0BD0D9"/>
              </a:buClr>
              <a:buSzPct val="95000"/>
              <a:buFont typeface="Wingdings 2" pitchFamily="18" charset="2"/>
              <a:buNone/>
              <a:defRPr sz="2600" kern="1200">
                <a:solidFill>
                  <a:schemeClr val="tx1"/>
                </a:solidFill>
                <a:latin typeface="+mn-lt"/>
                <a:ea typeface="+mn-ea"/>
                <a:cs typeface="+mn-cs"/>
              </a:defRPr>
            </a:lvl1pPr>
            <a:lvl2pPr marL="457200" indent="0" algn="ctr" rtl="0" fontAlgn="base">
              <a:spcBef>
                <a:spcPct val="20000"/>
              </a:spcBef>
              <a:spcAft>
                <a:spcPct val="0"/>
              </a:spcAft>
              <a:buClr>
                <a:schemeClr val="accent1"/>
              </a:buClr>
              <a:buSzPct val="85000"/>
              <a:buFont typeface="Wingdings 2" pitchFamily="18" charset="2"/>
              <a:buNone/>
              <a:defRPr sz="2400" kern="1200">
                <a:solidFill>
                  <a:schemeClr val="tx1"/>
                </a:solidFill>
                <a:latin typeface="+mn-lt"/>
                <a:ea typeface="+mn-ea"/>
                <a:cs typeface="+mn-cs"/>
              </a:defRPr>
            </a:lvl2pPr>
            <a:lvl3pPr marL="914400" indent="0" algn="ctr" rtl="0" fontAlgn="base">
              <a:spcBef>
                <a:spcPct val="20000"/>
              </a:spcBef>
              <a:spcAft>
                <a:spcPct val="0"/>
              </a:spcAft>
              <a:buClr>
                <a:schemeClr val="accent2"/>
              </a:buClr>
              <a:buSzPct val="70000"/>
              <a:buFont typeface="Wingdings 2" pitchFamily="18" charset="2"/>
              <a:buNone/>
              <a:defRPr sz="2100" kern="1200">
                <a:solidFill>
                  <a:schemeClr val="tx1"/>
                </a:solidFill>
                <a:latin typeface="+mn-lt"/>
                <a:ea typeface="+mn-ea"/>
                <a:cs typeface="+mn-cs"/>
              </a:defRPr>
            </a:lvl3pPr>
            <a:lvl4pPr marL="1371600" indent="0" algn="ctr" rtl="0" fontAlgn="base">
              <a:spcBef>
                <a:spcPct val="20000"/>
              </a:spcBef>
              <a:spcAft>
                <a:spcPct val="0"/>
              </a:spcAft>
              <a:buClr>
                <a:srgbClr val="0BD0D9"/>
              </a:buClr>
              <a:buSzPct val="65000"/>
              <a:buFont typeface="Wingdings 2" pitchFamily="18" charset="2"/>
              <a:buNone/>
              <a:defRPr sz="2000" kern="1200">
                <a:solidFill>
                  <a:schemeClr val="tx1"/>
                </a:solidFill>
                <a:latin typeface="+mn-lt"/>
                <a:ea typeface="+mn-ea"/>
                <a:cs typeface="+mn-cs"/>
              </a:defRPr>
            </a:lvl4pPr>
            <a:lvl5pPr marL="1828800" indent="0" algn="ctr" rtl="0" fontAlgn="base">
              <a:spcBef>
                <a:spcPct val="20000"/>
              </a:spcBef>
              <a:spcAft>
                <a:spcPct val="0"/>
              </a:spcAft>
              <a:buClr>
                <a:srgbClr val="10CF9B"/>
              </a:buClr>
              <a:buSzPct val="65000"/>
              <a:buFont typeface="Wingdings 2" pitchFamily="18" charset="2"/>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The TTL module ( Figure 2-28 ) allows the transmitting and receiving of TTL (Transistor-Transistor-Logic) signals</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This module allows devices that produce TTL-level signals to communicate with the PLC’s processor</a:t>
            </a:r>
            <a:endParaRPr lang="sr-Latn-CS" dirty="0" smtClean="0">
              <a:solidFill>
                <a:schemeClr val="bg1"/>
              </a:solidFill>
              <a:latin typeface="Franklin Gothic Demi" pitchFamily="34" charset="0"/>
            </a:endParaRPr>
          </a:p>
        </p:txBody>
      </p:sp>
      <p:sp>
        <p:nvSpPr>
          <p:cNvPr id="6" name="Rectangle 9"/>
          <p:cNvSpPr>
            <a:spLocks noChangeArrowheads="1"/>
          </p:cNvSpPr>
          <p:nvPr/>
        </p:nvSpPr>
        <p:spPr bwMode="auto">
          <a:xfrm>
            <a:off x="4495800" y="5943600"/>
            <a:ext cx="1447800" cy="400110"/>
          </a:xfrm>
          <a:prstGeom prst="rect">
            <a:avLst/>
          </a:prstGeom>
          <a:noFill/>
          <a:ln w="9525">
            <a:noFill/>
            <a:miter lim="800000"/>
            <a:headEnd/>
            <a:tailEnd/>
          </a:ln>
        </p:spPr>
        <p:txBody>
          <a:bodyPr wrap="square">
            <a:spAutoFit/>
          </a:bodyPr>
          <a:lstStyle/>
          <a:p>
            <a:r>
              <a:rPr lang="en-US" sz="2000" i="1" dirty="0" smtClean="0">
                <a:solidFill>
                  <a:schemeClr val="bg1"/>
                </a:solidFill>
                <a:latin typeface="Franklin Gothic Demi" pitchFamily="34" charset="0"/>
              </a:rPr>
              <a:t>TTL module</a:t>
            </a:r>
            <a:endParaRPr lang="en-US" sz="2000" i="1" dirty="0">
              <a:solidFill>
                <a:schemeClr val="bg1"/>
              </a:solidFill>
              <a:latin typeface="Franklin Gothic Demi" pitchFamily="34" charset="0"/>
            </a:endParaRPr>
          </a:p>
        </p:txBody>
      </p:sp>
      <p:pic>
        <p:nvPicPr>
          <p:cNvPr id="26626" name="Picture 2"/>
          <p:cNvPicPr>
            <a:picLocks noChangeAspect="1" noChangeArrowheads="1"/>
          </p:cNvPicPr>
          <p:nvPr/>
        </p:nvPicPr>
        <p:blipFill>
          <a:blip r:embed="rId2"/>
          <a:srcRect/>
          <a:stretch>
            <a:fillRect/>
          </a:stretch>
        </p:blipFill>
        <p:spPr bwMode="auto">
          <a:xfrm>
            <a:off x="6324600" y="936949"/>
            <a:ext cx="1143000" cy="55400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Special I/O Modules: Encoder-counter Module</a:t>
            </a:r>
          </a:p>
        </p:txBody>
      </p:sp>
      <p:sp>
        <p:nvSpPr>
          <p:cNvPr id="6" name="Rectangle 9"/>
          <p:cNvSpPr>
            <a:spLocks noChangeArrowheads="1"/>
          </p:cNvSpPr>
          <p:nvPr/>
        </p:nvSpPr>
        <p:spPr bwMode="auto">
          <a:xfrm>
            <a:off x="3733800" y="4572000"/>
            <a:ext cx="1447800" cy="400110"/>
          </a:xfrm>
          <a:prstGeom prst="rect">
            <a:avLst/>
          </a:prstGeom>
          <a:noFill/>
          <a:ln w="9525">
            <a:noFill/>
            <a:miter lim="800000"/>
            <a:headEnd/>
            <a:tailEnd/>
          </a:ln>
        </p:spPr>
        <p:txBody>
          <a:bodyPr wrap="square">
            <a:spAutoFit/>
          </a:bodyPr>
          <a:lstStyle/>
          <a:p>
            <a:r>
              <a:rPr lang="en-US" sz="2000" i="1" dirty="0" smtClean="0">
                <a:solidFill>
                  <a:schemeClr val="bg1"/>
                </a:solidFill>
                <a:latin typeface="Franklin Gothic Demi" pitchFamily="34" charset="0"/>
              </a:rPr>
              <a:t>Encoder</a:t>
            </a:r>
            <a:endParaRPr lang="en-US" sz="2000" i="1" dirty="0">
              <a:solidFill>
                <a:schemeClr val="bg1"/>
              </a:solidFill>
              <a:latin typeface="Franklin Gothic Demi" pitchFamily="34" charset="0"/>
            </a:endParaRPr>
          </a:p>
        </p:txBody>
      </p:sp>
      <p:sp>
        <p:nvSpPr>
          <p:cNvPr id="8" name="Subtitle 6"/>
          <p:cNvSpPr>
            <a:spLocks noGrp="1"/>
          </p:cNvSpPr>
          <p:nvPr/>
        </p:nvSpPr>
        <p:spPr bwMode="auto">
          <a:xfrm>
            <a:off x="266700" y="1143000"/>
            <a:ext cx="4152900" cy="5105400"/>
          </a:xfrm>
          <a:prstGeom prst="rect">
            <a:avLst/>
          </a:prstGeom>
          <a:noFill/>
          <a:ln w="9525">
            <a:noFill/>
            <a:miter lim="800000"/>
            <a:headEnd/>
            <a:tailEnd/>
          </a:ln>
        </p:spPr>
        <p:txBody>
          <a:bodyPr vert="horz" wrap="square" lIns="0" tIns="45720" rIns="18288" bIns="45720" numCol="1" anchor="t" anchorCtr="0" compatLnSpc="1">
            <a:prstTxWarp prst="textNoShape">
              <a:avLst/>
            </a:prstTxWarp>
          </a:bodyPr>
          <a:lstStyle>
            <a:lvl1pPr marL="0" marR="45720" indent="0" algn="r" rtl="0" fontAlgn="base">
              <a:spcBef>
                <a:spcPct val="20000"/>
              </a:spcBef>
              <a:spcAft>
                <a:spcPct val="0"/>
              </a:spcAft>
              <a:buClr>
                <a:srgbClr val="0BD0D9"/>
              </a:buClr>
              <a:buSzPct val="95000"/>
              <a:buFont typeface="Wingdings 2" pitchFamily="18" charset="2"/>
              <a:buNone/>
              <a:defRPr sz="2600" kern="1200">
                <a:solidFill>
                  <a:schemeClr val="tx1"/>
                </a:solidFill>
                <a:latin typeface="+mn-lt"/>
                <a:ea typeface="+mn-ea"/>
                <a:cs typeface="+mn-cs"/>
              </a:defRPr>
            </a:lvl1pPr>
            <a:lvl2pPr marL="457200" indent="0" algn="ctr" rtl="0" fontAlgn="base">
              <a:spcBef>
                <a:spcPct val="20000"/>
              </a:spcBef>
              <a:spcAft>
                <a:spcPct val="0"/>
              </a:spcAft>
              <a:buClr>
                <a:schemeClr val="accent1"/>
              </a:buClr>
              <a:buSzPct val="85000"/>
              <a:buFont typeface="Wingdings 2" pitchFamily="18" charset="2"/>
              <a:buNone/>
              <a:defRPr sz="2400" kern="1200">
                <a:solidFill>
                  <a:schemeClr val="tx1"/>
                </a:solidFill>
                <a:latin typeface="+mn-lt"/>
                <a:ea typeface="+mn-ea"/>
                <a:cs typeface="+mn-cs"/>
              </a:defRPr>
            </a:lvl2pPr>
            <a:lvl3pPr marL="914400" indent="0" algn="ctr" rtl="0" fontAlgn="base">
              <a:spcBef>
                <a:spcPct val="20000"/>
              </a:spcBef>
              <a:spcAft>
                <a:spcPct val="0"/>
              </a:spcAft>
              <a:buClr>
                <a:schemeClr val="accent2"/>
              </a:buClr>
              <a:buSzPct val="70000"/>
              <a:buFont typeface="Wingdings 2" pitchFamily="18" charset="2"/>
              <a:buNone/>
              <a:defRPr sz="2100" kern="1200">
                <a:solidFill>
                  <a:schemeClr val="tx1"/>
                </a:solidFill>
                <a:latin typeface="+mn-lt"/>
                <a:ea typeface="+mn-ea"/>
                <a:cs typeface="+mn-cs"/>
              </a:defRPr>
            </a:lvl3pPr>
            <a:lvl4pPr marL="1371600" indent="0" algn="ctr" rtl="0" fontAlgn="base">
              <a:spcBef>
                <a:spcPct val="20000"/>
              </a:spcBef>
              <a:spcAft>
                <a:spcPct val="0"/>
              </a:spcAft>
              <a:buClr>
                <a:srgbClr val="0BD0D9"/>
              </a:buClr>
              <a:buSzPct val="65000"/>
              <a:buFont typeface="Wingdings 2" pitchFamily="18" charset="2"/>
              <a:buNone/>
              <a:defRPr sz="2000" kern="1200">
                <a:solidFill>
                  <a:schemeClr val="tx1"/>
                </a:solidFill>
                <a:latin typeface="+mn-lt"/>
                <a:ea typeface="+mn-ea"/>
                <a:cs typeface="+mn-cs"/>
              </a:defRPr>
            </a:lvl4pPr>
            <a:lvl5pPr marL="1828800" indent="0" algn="ctr" rtl="0" fontAlgn="base">
              <a:spcBef>
                <a:spcPct val="20000"/>
              </a:spcBef>
              <a:spcAft>
                <a:spcPct val="0"/>
              </a:spcAft>
              <a:buClr>
                <a:srgbClr val="10CF9B"/>
              </a:buClr>
              <a:buSzPct val="65000"/>
              <a:buFont typeface="Wingdings 2" pitchFamily="18" charset="2"/>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An encoder-counter module allows the user to read the signal from an encoder on a real-time basis and stores this information so it can be read later by the processor</a:t>
            </a:r>
            <a:endParaRPr lang="sr-Latn-CS" dirty="0" smtClean="0">
              <a:solidFill>
                <a:schemeClr val="bg1"/>
              </a:solidFill>
              <a:latin typeface="Franklin Gothic Demi" pitchFamily="34" charset="0"/>
            </a:endParaRPr>
          </a:p>
        </p:txBody>
      </p:sp>
      <p:pic>
        <p:nvPicPr>
          <p:cNvPr id="27650" name="Picture 2"/>
          <p:cNvPicPr>
            <a:picLocks noChangeAspect="1" noChangeArrowheads="1"/>
          </p:cNvPicPr>
          <p:nvPr/>
        </p:nvPicPr>
        <p:blipFill>
          <a:blip r:embed="rId2"/>
          <a:srcRect/>
          <a:stretch>
            <a:fillRect/>
          </a:stretch>
        </p:blipFill>
        <p:spPr bwMode="auto">
          <a:xfrm>
            <a:off x="4953000" y="1217930"/>
            <a:ext cx="3238500" cy="373507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Special I/O Modules: Basic or ASCII Module</a:t>
            </a:r>
          </a:p>
        </p:txBody>
      </p:sp>
      <p:sp>
        <p:nvSpPr>
          <p:cNvPr id="6" name="Rectangle 9"/>
          <p:cNvSpPr>
            <a:spLocks noChangeArrowheads="1"/>
          </p:cNvSpPr>
          <p:nvPr/>
        </p:nvSpPr>
        <p:spPr bwMode="auto">
          <a:xfrm>
            <a:off x="4343400" y="5848290"/>
            <a:ext cx="1828800" cy="400110"/>
          </a:xfrm>
          <a:prstGeom prst="rect">
            <a:avLst/>
          </a:prstGeom>
          <a:noFill/>
          <a:ln w="9525">
            <a:noFill/>
            <a:miter lim="800000"/>
            <a:headEnd/>
            <a:tailEnd/>
          </a:ln>
        </p:spPr>
        <p:txBody>
          <a:bodyPr wrap="square">
            <a:spAutoFit/>
          </a:bodyPr>
          <a:lstStyle/>
          <a:p>
            <a:r>
              <a:rPr lang="en-US" sz="2000" i="1" dirty="0" smtClean="0">
                <a:solidFill>
                  <a:schemeClr val="bg1"/>
                </a:solidFill>
                <a:latin typeface="Franklin Gothic Demi" pitchFamily="34" charset="0"/>
              </a:rPr>
              <a:t>BASIC module</a:t>
            </a:r>
            <a:endParaRPr lang="en-US" sz="2000" i="1" dirty="0">
              <a:solidFill>
                <a:schemeClr val="bg1"/>
              </a:solidFill>
              <a:latin typeface="Franklin Gothic Demi" pitchFamily="34" charset="0"/>
            </a:endParaRPr>
          </a:p>
        </p:txBody>
      </p:sp>
      <p:sp>
        <p:nvSpPr>
          <p:cNvPr id="10" name="Subtitle 6"/>
          <p:cNvSpPr>
            <a:spLocks noGrp="1"/>
          </p:cNvSpPr>
          <p:nvPr/>
        </p:nvSpPr>
        <p:spPr bwMode="auto">
          <a:xfrm>
            <a:off x="266700" y="1143000"/>
            <a:ext cx="5676900" cy="2362200"/>
          </a:xfrm>
          <a:prstGeom prst="rect">
            <a:avLst/>
          </a:prstGeom>
          <a:noFill/>
          <a:ln w="9525">
            <a:noFill/>
            <a:miter lim="800000"/>
            <a:headEnd/>
            <a:tailEnd/>
          </a:ln>
        </p:spPr>
        <p:txBody>
          <a:bodyPr vert="horz" wrap="square" lIns="0" tIns="45720" rIns="18288" bIns="45720" numCol="1" anchor="t" anchorCtr="0" compatLnSpc="1">
            <a:prstTxWarp prst="textNoShape">
              <a:avLst/>
            </a:prstTxWarp>
          </a:bodyPr>
          <a:lstStyle>
            <a:lvl1pPr marL="0" marR="45720" indent="0" algn="r" rtl="0" fontAlgn="base">
              <a:spcBef>
                <a:spcPct val="20000"/>
              </a:spcBef>
              <a:spcAft>
                <a:spcPct val="0"/>
              </a:spcAft>
              <a:buClr>
                <a:srgbClr val="0BD0D9"/>
              </a:buClr>
              <a:buSzPct val="95000"/>
              <a:buFont typeface="Wingdings 2" pitchFamily="18" charset="2"/>
              <a:buNone/>
              <a:defRPr sz="2600" kern="1200">
                <a:solidFill>
                  <a:schemeClr val="tx1"/>
                </a:solidFill>
                <a:latin typeface="+mn-lt"/>
                <a:ea typeface="+mn-ea"/>
                <a:cs typeface="+mn-cs"/>
              </a:defRPr>
            </a:lvl1pPr>
            <a:lvl2pPr marL="457200" indent="0" algn="ctr" rtl="0" fontAlgn="base">
              <a:spcBef>
                <a:spcPct val="20000"/>
              </a:spcBef>
              <a:spcAft>
                <a:spcPct val="0"/>
              </a:spcAft>
              <a:buClr>
                <a:schemeClr val="accent1"/>
              </a:buClr>
              <a:buSzPct val="85000"/>
              <a:buFont typeface="Wingdings 2" pitchFamily="18" charset="2"/>
              <a:buNone/>
              <a:defRPr sz="2400" kern="1200">
                <a:solidFill>
                  <a:schemeClr val="tx1"/>
                </a:solidFill>
                <a:latin typeface="+mn-lt"/>
                <a:ea typeface="+mn-ea"/>
                <a:cs typeface="+mn-cs"/>
              </a:defRPr>
            </a:lvl2pPr>
            <a:lvl3pPr marL="914400" indent="0" algn="ctr" rtl="0" fontAlgn="base">
              <a:spcBef>
                <a:spcPct val="20000"/>
              </a:spcBef>
              <a:spcAft>
                <a:spcPct val="0"/>
              </a:spcAft>
              <a:buClr>
                <a:schemeClr val="accent2"/>
              </a:buClr>
              <a:buSzPct val="70000"/>
              <a:buFont typeface="Wingdings 2" pitchFamily="18" charset="2"/>
              <a:buNone/>
              <a:defRPr sz="2100" kern="1200">
                <a:solidFill>
                  <a:schemeClr val="tx1"/>
                </a:solidFill>
                <a:latin typeface="+mn-lt"/>
                <a:ea typeface="+mn-ea"/>
                <a:cs typeface="+mn-cs"/>
              </a:defRPr>
            </a:lvl3pPr>
            <a:lvl4pPr marL="1371600" indent="0" algn="ctr" rtl="0" fontAlgn="base">
              <a:spcBef>
                <a:spcPct val="20000"/>
              </a:spcBef>
              <a:spcAft>
                <a:spcPct val="0"/>
              </a:spcAft>
              <a:buClr>
                <a:srgbClr val="0BD0D9"/>
              </a:buClr>
              <a:buSzPct val="65000"/>
              <a:buFont typeface="Wingdings 2" pitchFamily="18" charset="2"/>
              <a:buNone/>
              <a:defRPr sz="2000" kern="1200">
                <a:solidFill>
                  <a:schemeClr val="tx1"/>
                </a:solidFill>
                <a:latin typeface="+mn-lt"/>
                <a:ea typeface="+mn-ea"/>
                <a:cs typeface="+mn-cs"/>
              </a:defRPr>
            </a:lvl4pPr>
            <a:lvl5pPr marL="1828800" indent="0" algn="ctr" rtl="0" fontAlgn="base">
              <a:spcBef>
                <a:spcPct val="20000"/>
              </a:spcBef>
              <a:spcAft>
                <a:spcPct val="0"/>
              </a:spcAft>
              <a:buClr>
                <a:srgbClr val="10CF9B"/>
              </a:buClr>
              <a:buSzPct val="65000"/>
              <a:buFont typeface="Wingdings 2" pitchFamily="18" charset="2"/>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The BASIC or ASCII module runs user written BASIC and C programs. These programs are independent of the PLC processor and provide an easy, fast interface between remote foreign devices and the PLC</a:t>
            </a:r>
            <a:endParaRPr lang="sr-Latn-CS" dirty="0" smtClean="0">
              <a:solidFill>
                <a:schemeClr val="bg1"/>
              </a:solidFill>
              <a:latin typeface="Franklin Gothic Demi" pitchFamily="34" charset="0"/>
            </a:endParaRPr>
          </a:p>
        </p:txBody>
      </p:sp>
      <p:pic>
        <p:nvPicPr>
          <p:cNvPr id="28674" name="Picture 2"/>
          <p:cNvPicPr>
            <a:picLocks noChangeAspect="1" noChangeArrowheads="1"/>
          </p:cNvPicPr>
          <p:nvPr/>
        </p:nvPicPr>
        <p:blipFill>
          <a:blip r:embed="rId2"/>
          <a:srcRect/>
          <a:stretch>
            <a:fillRect/>
          </a:stretch>
        </p:blipFill>
        <p:spPr bwMode="auto">
          <a:xfrm>
            <a:off x="6553200" y="928255"/>
            <a:ext cx="1524000" cy="549563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Special I/O Modules: Stepper-motor Module</a:t>
            </a:r>
          </a:p>
        </p:txBody>
      </p:sp>
      <p:sp>
        <p:nvSpPr>
          <p:cNvPr id="6" name="Rectangle 9"/>
          <p:cNvSpPr>
            <a:spLocks noChangeArrowheads="1"/>
          </p:cNvSpPr>
          <p:nvPr/>
        </p:nvSpPr>
        <p:spPr bwMode="auto">
          <a:xfrm>
            <a:off x="3505200" y="6229290"/>
            <a:ext cx="1828800" cy="400110"/>
          </a:xfrm>
          <a:prstGeom prst="rect">
            <a:avLst/>
          </a:prstGeom>
          <a:noFill/>
          <a:ln w="9525">
            <a:noFill/>
            <a:miter lim="800000"/>
            <a:headEnd/>
            <a:tailEnd/>
          </a:ln>
        </p:spPr>
        <p:txBody>
          <a:bodyPr wrap="square">
            <a:spAutoFit/>
          </a:bodyPr>
          <a:lstStyle/>
          <a:p>
            <a:r>
              <a:rPr lang="en-US" sz="2000" i="1" dirty="0" smtClean="0">
                <a:solidFill>
                  <a:schemeClr val="bg1"/>
                </a:solidFill>
                <a:latin typeface="Franklin Gothic Demi" pitchFamily="34" charset="0"/>
              </a:rPr>
              <a:t>Stepper-motor</a:t>
            </a:r>
            <a:endParaRPr lang="en-US" sz="2000" i="1" dirty="0">
              <a:solidFill>
                <a:schemeClr val="bg1"/>
              </a:solidFill>
              <a:latin typeface="Franklin Gothic Demi" pitchFamily="34" charset="0"/>
            </a:endParaRPr>
          </a:p>
        </p:txBody>
      </p:sp>
      <p:sp>
        <p:nvSpPr>
          <p:cNvPr id="8" name="Subtitle 6"/>
          <p:cNvSpPr>
            <a:spLocks noGrp="1"/>
          </p:cNvSpPr>
          <p:nvPr/>
        </p:nvSpPr>
        <p:spPr bwMode="auto">
          <a:xfrm>
            <a:off x="266700" y="990600"/>
            <a:ext cx="8648700" cy="5105400"/>
          </a:xfrm>
          <a:prstGeom prst="rect">
            <a:avLst/>
          </a:prstGeom>
          <a:noFill/>
          <a:ln w="9525">
            <a:noFill/>
            <a:miter lim="800000"/>
            <a:headEnd/>
            <a:tailEnd/>
          </a:ln>
        </p:spPr>
        <p:txBody>
          <a:bodyPr vert="horz" wrap="square" lIns="0" tIns="45720" rIns="18288" bIns="45720" numCol="1" anchor="t" anchorCtr="0" compatLnSpc="1">
            <a:prstTxWarp prst="textNoShape">
              <a:avLst/>
            </a:prstTxWarp>
          </a:bodyPr>
          <a:lstStyle>
            <a:lvl1pPr marL="0" marR="45720" indent="0" algn="r" rtl="0" fontAlgn="base">
              <a:spcBef>
                <a:spcPct val="20000"/>
              </a:spcBef>
              <a:spcAft>
                <a:spcPct val="0"/>
              </a:spcAft>
              <a:buClr>
                <a:srgbClr val="0BD0D9"/>
              </a:buClr>
              <a:buSzPct val="95000"/>
              <a:buFont typeface="Wingdings 2" pitchFamily="18" charset="2"/>
              <a:buNone/>
              <a:defRPr sz="2600" kern="1200">
                <a:solidFill>
                  <a:schemeClr val="tx1"/>
                </a:solidFill>
                <a:latin typeface="+mn-lt"/>
                <a:ea typeface="+mn-ea"/>
                <a:cs typeface="+mn-cs"/>
              </a:defRPr>
            </a:lvl1pPr>
            <a:lvl2pPr marL="457200" indent="0" algn="ctr" rtl="0" fontAlgn="base">
              <a:spcBef>
                <a:spcPct val="20000"/>
              </a:spcBef>
              <a:spcAft>
                <a:spcPct val="0"/>
              </a:spcAft>
              <a:buClr>
                <a:schemeClr val="accent1"/>
              </a:buClr>
              <a:buSzPct val="85000"/>
              <a:buFont typeface="Wingdings 2" pitchFamily="18" charset="2"/>
              <a:buNone/>
              <a:defRPr sz="2400" kern="1200">
                <a:solidFill>
                  <a:schemeClr val="tx1"/>
                </a:solidFill>
                <a:latin typeface="+mn-lt"/>
                <a:ea typeface="+mn-ea"/>
                <a:cs typeface="+mn-cs"/>
              </a:defRPr>
            </a:lvl2pPr>
            <a:lvl3pPr marL="914400" indent="0" algn="ctr" rtl="0" fontAlgn="base">
              <a:spcBef>
                <a:spcPct val="20000"/>
              </a:spcBef>
              <a:spcAft>
                <a:spcPct val="0"/>
              </a:spcAft>
              <a:buClr>
                <a:schemeClr val="accent2"/>
              </a:buClr>
              <a:buSzPct val="70000"/>
              <a:buFont typeface="Wingdings 2" pitchFamily="18" charset="2"/>
              <a:buNone/>
              <a:defRPr sz="2100" kern="1200">
                <a:solidFill>
                  <a:schemeClr val="tx1"/>
                </a:solidFill>
                <a:latin typeface="+mn-lt"/>
                <a:ea typeface="+mn-ea"/>
                <a:cs typeface="+mn-cs"/>
              </a:defRPr>
            </a:lvl3pPr>
            <a:lvl4pPr marL="1371600" indent="0" algn="ctr" rtl="0" fontAlgn="base">
              <a:spcBef>
                <a:spcPct val="20000"/>
              </a:spcBef>
              <a:spcAft>
                <a:spcPct val="0"/>
              </a:spcAft>
              <a:buClr>
                <a:srgbClr val="0BD0D9"/>
              </a:buClr>
              <a:buSzPct val="65000"/>
              <a:buFont typeface="Wingdings 2" pitchFamily="18" charset="2"/>
              <a:buNone/>
              <a:defRPr sz="2000" kern="1200">
                <a:solidFill>
                  <a:schemeClr val="tx1"/>
                </a:solidFill>
                <a:latin typeface="+mn-lt"/>
                <a:ea typeface="+mn-ea"/>
                <a:cs typeface="+mn-cs"/>
              </a:defRPr>
            </a:lvl4pPr>
            <a:lvl5pPr marL="1828800" indent="0" algn="ctr" rtl="0" fontAlgn="base">
              <a:spcBef>
                <a:spcPct val="20000"/>
              </a:spcBef>
              <a:spcAft>
                <a:spcPct val="0"/>
              </a:spcAft>
              <a:buClr>
                <a:srgbClr val="10CF9B"/>
              </a:buClr>
              <a:buSzPct val="65000"/>
              <a:buFont typeface="Wingdings 2" pitchFamily="18" charset="2"/>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The stepper-motor module provides pulse trains to a stepper-motor translator, which enables control of a stepper motor. The commands for the module are determined by the control program in the PLC</a:t>
            </a:r>
            <a:endParaRPr lang="sr-Latn-CS" dirty="0" smtClean="0">
              <a:solidFill>
                <a:schemeClr val="bg1"/>
              </a:solidFill>
              <a:latin typeface="Franklin Gothic Demi" pitchFamily="34" charset="0"/>
            </a:endParaRPr>
          </a:p>
        </p:txBody>
      </p:sp>
      <p:pic>
        <p:nvPicPr>
          <p:cNvPr id="29698" name="Picture 2"/>
          <p:cNvPicPr>
            <a:picLocks noChangeAspect="1" noChangeArrowheads="1"/>
          </p:cNvPicPr>
          <p:nvPr/>
        </p:nvPicPr>
        <p:blipFill>
          <a:blip r:embed="rId2"/>
          <a:srcRect/>
          <a:stretch>
            <a:fillRect/>
          </a:stretch>
        </p:blipFill>
        <p:spPr bwMode="auto">
          <a:xfrm>
            <a:off x="1752600" y="2590800"/>
            <a:ext cx="5326109" cy="3429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Special I/O </a:t>
            </a:r>
            <a:r>
              <a:rPr lang="en-US" sz="2400" dirty="0" err="1" smtClean="0">
                <a:solidFill>
                  <a:schemeClr val="bg1"/>
                </a:solidFill>
                <a:effectLst/>
                <a:latin typeface="Arial" pitchFamily="34" charset="0"/>
                <a:cs typeface="Arial" pitchFamily="34" charset="0"/>
              </a:rPr>
              <a:t>Modules:BCD</a:t>
            </a:r>
            <a:r>
              <a:rPr lang="en-US" sz="2400" dirty="0" smtClean="0">
                <a:solidFill>
                  <a:schemeClr val="bg1"/>
                </a:solidFill>
                <a:effectLst/>
                <a:latin typeface="Arial" pitchFamily="34" charset="0"/>
                <a:cs typeface="Arial" pitchFamily="34" charset="0"/>
              </a:rPr>
              <a:t>-Output Module</a:t>
            </a:r>
          </a:p>
        </p:txBody>
      </p:sp>
      <p:sp>
        <p:nvSpPr>
          <p:cNvPr id="6" name="Rectangle 9"/>
          <p:cNvSpPr>
            <a:spLocks noChangeArrowheads="1"/>
          </p:cNvSpPr>
          <p:nvPr/>
        </p:nvSpPr>
        <p:spPr bwMode="auto">
          <a:xfrm>
            <a:off x="3505200" y="5543490"/>
            <a:ext cx="2819400" cy="400110"/>
          </a:xfrm>
          <a:prstGeom prst="rect">
            <a:avLst/>
          </a:prstGeom>
          <a:noFill/>
          <a:ln w="9525">
            <a:noFill/>
            <a:miter lim="800000"/>
            <a:headEnd/>
            <a:tailEnd/>
          </a:ln>
        </p:spPr>
        <p:txBody>
          <a:bodyPr wrap="square">
            <a:spAutoFit/>
          </a:bodyPr>
          <a:lstStyle/>
          <a:p>
            <a:r>
              <a:rPr lang="en-US" sz="2000" i="1" dirty="0" smtClean="0">
                <a:solidFill>
                  <a:schemeClr val="bg1"/>
                </a:solidFill>
                <a:latin typeface="Franklin Gothic Demi" pitchFamily="34" charset="0"/>
              </a:rPr>
              <a:t>Seven-segment display</a:t>
            </a:r>
            <a:endParaRPr lang="en-US" sz="2000" i="1" dirty="0">
              <a:solidFill>
                <a:schemeClr val="bg1"/>
              </a:solidFill>
              <a:latin typeface="Franklin Gothic Demi" pitchFamily="34" charset="0"/>
            </a:endParaRPr>
          </a:p>
        </p:txBody>
      </p:sp>
      <p:sp>
        <p:nvSpPr>
          <p:cNvPr id="8" name="Subtitle 6"/>
          <p:cNvSpPr>
            <a:spLocks noGrp="1"/>
          </p:cNvSpPr>
          <p:nvPr/>
        </p:nvSpPr>
        <p:spPr bwMode="auto">
          <a:xfrm>
            <a:off x="266700" y="990600"/>
            <a:ext cx="8648700" cy="5105400"/>
          </a:xfrm>
          <a:prstGeom prst="rect">
            <a:avLst/>
          </a:prstGeom>
          <a:noFill/>
          <a:ln w="9525">
            <a:noFill/>
            <a:miter lim="800000"/>
            <a:headEnd/>
            <a:tailEnd/>
          </a:ln>
        </p:spPr>
        <p:txBody>
          <a:bodyPr vert="horz" wrap="square" lIns="0" tIns="45720" rIns="18288" bIns="45720" numCol="1" anchor="t" anchorCtr="0" compatLnSpc="1">
            <a:prstTxWarp prst="textNoShape">
              <a:avLst/>
            </a:prstTxWarp>
          </a:bodyPr>
          <a:lstStyle>
            <a:lvl1pPr marL="0" marR="45720" indent="0" algn="r" rtl="0" fontAlgn="base">
              <a:spcBef>
                <a:spcPct val="20000"/>
              </a:spcBef>
              <a:spcAft>
                <a:spcPct val="0"/>
              </a:spcAft>
              <a:buClr>
                <a:srgbClr val="0BD0D9"/>
              </a:buClr>
              <a:buSzPct val="95000"/>
              <a:buFont typeface="Wingdings 2" pitchFamily="18" charset="2"/>
              <a:buNone/>
              <a:defRPr sz="2600" kern="1200">
                <a:solidFill>
                  <a:schemeClr val="tx1"/>
                </a:solidFill>
                <a:latin typeface="+mn-lt"/>
                <a:ea typeface="+mn-ea"/>
                <a:cs typeface="+mn-cs"/>
              </a:defRPr>
            </a:lvl1pPr>
            <a:lvl2pPr marL="457200" indent="0" algn="ctr" rtl="0" fontAlgn="base">
              <a:spcBef>
                <a:spcPct val="20000"/>
              </a:spcBef>
              <a:spcAft>
                <a:spcPct val="0"/>
              </a:spcAft>
              <a:buClr>
                <a:schemeClr val="accent1"/>
              </a:buClr>
              <a:buSzPct val="85000"/>
              <a:buFont typeface="Wingdings 2" pitchFamily="18" charset="2"/>
              <a:buNone/>
              <a:defRPr sz="2400" kern="1200">
                <a:solidFill>
                  <a:schemeClr val="tx1"/>
                </a:solidFill>
                <a:latin typeface="+mn-lt"/>
                <a:ea typeface="+mn-ea"/>
                <a:cs typeface="+mn-cs"/>
              </a:defRPr>
            </a:lvl2pPr>
            <a:lvl3pPr marL="914400" indent="0" algn="ctr" rtl="0" fontAlgn="base">
              <a:spcBef>
                <a:spcPct val="20000"/>
              </a:spcBef>
              <a:spcAft>
                <a:spcPct val="0"/>
              </a:spcAft>
              <a:buClr>
                <a:schemeClr val="accent2"/>
              </a:buClr>
              <a:buSzPct val="70000"/>
              <a:buFont typeface="Wingdings 2" pitchFamily="18" charset="2"/>
              <a:buNone/>
              <a:defRPr sz="2100" kern="1200">
                <a:solidFill>
                  <a:schemeClr val="tx1"/>
                </a:solidFill>
                <a:latin typeface="+mn-lt"/>
                <a:ea typeface="+mn-ea"/>
                <a:cs typeface="+mn-cs"/>
              </a:defRPr>
            </a:lvl3pPr>
            <a:lvl4pPr marL="1371600" indent="0" algn="ctr" rtl="0" fontAlgn="base">
              <a:spcBef>
                <a:spcPct val="20000"/>
              </a:spcBef>
              <a:spcAft>
                <a:spcPct val="0"/>
              </a:spcAft>
              <a:buClr>
                <a:srgbClr val="0BD0D9"/>
              </a:buClr>
              <a:buSzPct val="65000"/>
              <a:buFont typeface="Wingdings 2" pitchFamily="18" charset="2"/>
              <a:buNone/>
              <a:defRPr sz="2000" kern="1200">
                <a:solidFill>
                  <a:schemeClr val="tx1"/>
                </a:solidFill>
                <a:latin typeface="+mn-lt"/>
                <a:ea typeface="+mn-ea"/>
                <a:cs typeface="+mn-cs"/>
              </a:defRPr>
            </a:lvl4pPr>
            <a:lvl5pPr marL="1828800" indent="0" algn="ctr" rtl="0" fontAlgn="base">
              <a:spcBef>
                <a:spcPct val="20000"/>
              </a:spcBef>
              <a:spcAft>
                <a:spcPct val="0"/>
              </a:spcAft>
              <a:buClr>
                <a:srgbClr val="10CF9B"/>
              </a:buClr>
              <a:buSzPct val="65000"/>
              <a:buFont typeface="Wingdings 2" pitchFamily="18" charset="2"/>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The BCD-output module enables a PLC to operate devices that require BCD-coded signals such as seven- segment displays</a:t>
            </a:r>
            <a:endParaRPr lang="sr-Latn-CS" dirty="0" smtClean="0">
              <a:solidFill>
                <a:schemeClr val="bg1"/>
              </a:solidFill>
              <a:latin typeface="Franklin Gothic Demi" pitchFamily="34" charset="0"/>
            </a:endParaRPr>
          </a:p>
        </p:txBody>
      </p:sp>
      <p:pic>
        <p:nvPicPr>
          <p:cNvPr id="30722" name="Picture 2"/>
          <p:cNvPicPr>
            <a:picLocks noChangeAspect="1" noChangeArrowheads="1"/>
          </p:cNvPicPr>
          <p:nvPr/>
        </p:nvPicPr>
        <p:blipFill>
          <a:blip r:embed="rId2"/>
          <a:srcRect/>
          <a:stretch>
            <a:fillRect/>
          </a:stretch>
        </p:blipFill>
        <p:spPr bwMode="auto">
          <a:xfrm>
            <a:off x="1371600" y="2057400"/>
            <a:ext cx="6650903" cy="3124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Special I/O </a:t>
            </a:r>
            <a:r>
              <a:rPr lang="en-US" sz="2400" dirty="0" err="1" smtClean="0">
                <a:solidFill>
                  <a:schemeClr val="bg1"/>
                </a:solidFill>
                <a:effectLst/>
                <a:latin typeface="Arial" pitchFamily="34" charset="0"/>
                <a:cs typeface="Arial" pitchFamily="34" charset="0"/>
              </a:rPr>
              <a:t>Modules:PID</a:t>
            </a:r>
            <a:r>
              <a:rPr lang="en-US" sz="2400" dirty="0" smtClean="0">
                <a:solidFill>
                  <a:schemeClr val="bg1"/>
                </a:solidFill>
                <a:effectLst/>
                <a:latin typeface="Arial" pitchFamily="34" charset="0"/>
                <a:cs typeface="Arial" pitchFamily="34" charset="0"/>
              </a:rPr>
              <a:t> Module</a:t>
            </a:r>
          </a:p>
        </p:txBody>
      </p:sp>
      <p:sp>
        <p:nvSpPr>
          <p:cNvPr id="8" name="Subtitle 6"/>
          <p:cNvSpPr>
            <a:spLocks noGrp="1"/>
          </p:cNvSpPr>
          <p:nvPr/>
        </p:nvSpPr>
        <p:spPr bwMode="auto">
          <a:xfrm>
            <a:off x="228600" y="914400"/>
            <a:ext cx="5143500" cy="5562600"/>
          </a:xfrm>
          <a:prstGeom prst="rect">
            <a:avLst/>
          </a:prstGeom>
          <a:noFill/>
          <a:ln w="9525">
            <a:noFill/>
            <a:miter lim="800000"/>
            <a:headEnd/>
            <a:tailEnd/>
          </a:ln>
        </p:spPr>
        <p:txBody>
          <a:bodyPr vert="horz" wrap="square" lIns="0" tIns="45720" rIns="18288" bIns="45720" numCol="1" anchor="t" anchorCtr="0" compatLnSpc="1">
            <a:prstTxWarp prst="textNoShape">
              <a:avLst/>
            </a:prstTxWarp>
          </a:bodyPr>
          <a:lstStyle>
            <a:lvl1pPr marL="0" marR="45720" indent="0" algn="r" rtl="0" fontAlgn="base">
              <a:spcBef>
                <a:spcPct val="20000"/>
              </a:spcBef>
              <a:spcAft>
                <a:spcPct val="0"/>
              </a:spcAft>
              <a:buClr>
                <a:srgbClr val="0BD0D9"/>
              </a:buClr>
              <a:buSzPct val="95000"/>
              <a:buFont typeface="Wingdings 2" pitchFamily="18" charset="2"/>
              <a:buNone/>
              <a:defRPr sz="2600" kern="1200">
                <a:solidFill>
                  <a:schemeClr val="tx1"/>
                </a:solidFill>
                <a:latin typeface="+mn-lt"/>
                <a:ea typeface="+mn-ea"/>
                <a:cs typeface="+mn-cs"/>
              </a:defRPr>
            </a:lvl1pPr>
            <a:lvl2pPr marL="457200" indent="0" algn="ctr" rtl="0" fontAlgn="base">
              <a:spcBef>
                <a:spcPct val="20000"/>
              </a:spcBef>
              <a:spcAft>
                <a:spcPct val="0"/>
              </a:spcAft>
              <a:buClr>
                <a:schemeClr val="accent1"/>
              </a:buClr>
              <a:buSzPct val="85000"/>
              <a:buFont typeface="Wingdings 2" pitchFamily="18" charset="2"/>
              <a:buNone/>
              <a:defRPr sz="2400" kern="1200">
                <a:solidFill>
                  <a:schemeClr val="tx1"/>
                </a:solidFill>
                <a:latin typeface="+mn-lt"/>
                <a:ea typeface="+mn-ea"/>
                <a:cs typeface="+mn-cs"/>
              </a:defRPr>
            </a:lvl2pPr>
            <a:lvl3pPr marL="914400" indent="0" algn="ctr" rtl="0" fontAlgn="base">
              <a:spcBef>
                <a:spcPct val="20000"/>
              </a:spcBef>
              <a:spcAft>
                <a:spcPct val="0"/>
              </a:spcAft>
              <a:buClr>
                <a:schemeClr val="accent2"/>
              </a:buClr>
              <a:buSzPct val="70000"/>
              <a:buFont typeface="Wingdings 2" pitchFamily="18" charset="2"/>
              <a:buNone/>
              <a:defRPr sz="2100" kern="1200">
                <a:solidFill>
                  <a:schemeClr val="tx1"/>
                </a:solidFill>
                <a:latin typeface="+mn-lt"/>
                <a:ea typeface="+mn-ea"/>
                <a:cs typeface="+mn-cs"/>
              </a:defRPr>
            </a:lvl3pPr>
            <a:lvl4pPr marL="1371600" indent="0" algn="ctr" rtl="0" fontAlgn="base">
              <a:spcBef>
                <a:spcPct val="20000"/>
              </a:spcBef>
              <a:spcAft>
                <a:spcPct val="0"/>
              </a:spcAft>
              <a:buClr>
                <a:srgbClr val="0BD0D9"/>
              </a:buClr>
              <a:buSzPct val="65000"/>
              <a:buFont typeface="Wingdings 2" pitchFamily="18" charset="2"/>
              <a:buNone/>
              <a:defRPr sz="2000" kern="1200">
                <a:solidFill>
                  <a:schemeClr val="tx1"/>
                </a:solidFill>
                <a:latin typeface="+mn-lt"/>
                <a:ea typeface="+mn-ea"/>
                <a:cs typeface="+mn-cs"/>
              </a:defRPr>
            </a:lvl4pPr>
            <a:lvl5pPr marL="1828800" indent="0" algn="ctr" rtl="0" fontAlgn="base">
              <a:spcBef>
                <a:spcPct val="20000"/>
              </a:spcBef>
              <a:spcAft>
                <a:spcPct val="0"/>
              </a:spcAft>
              <a:buClr>
                <a:srgbClr val="10CF9B"/>
              </a:buClr>
              <a:buSzPct val="65000"/>
              <a:buFont typeface="Wingdings 2" pitchFamily="18" charset="2"/>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This module is used in process control applications that incorporate PID algorithms</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An algorithm is a complex program based on mathematical calculations. A PID module allows process control to take place outside the CPU</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The basic function of this module is to provide the control action required to maintain a process variable such as temperature, flow, level, or speed within set limits of a specified set point</a:t>
            </a:r>
            <a:endParaRPr lang="sr-Latn-CS" sz="2400" dirty="0" smtClean="0">
              <a:solidFill>
                <a:schemeClr val="bg1"/>
              </a:solidFill>
              <a:latin typeface="Franklin Gothic Demi" pitchFamily="34" charset="0"/>
            </a:endParaRPr>
          </a:p>
        </p:txBody>
      </p:sp>
      <p:pic>
        <p:nvPicPr>
          <p:cNvPr id="31746" name="Picture 2"/>
          <p:cNvPicPr>
            <a:picLocks noChangeAspect="1" noChangeArrowheads="1"/>
          </p:cNvPicPr>
          <p:nvPr/>
        </p:nvPicPr>
        <p:blipFill>
          <a:blip r:embed="rId2"/>
          <a:srcRect/>
          <a:stretch>
            <a:fillRect/>
          </a:stretch>
        </p:blipFill>
        <p:spPr bwMode="auto">
          <a:xfrm>
            <a:off x="5452386" y="914400"/>
            <a:ext cx="3463014" cy="5105400"/>
          </a:xfrm>
          <a:prstGeom prst="rect">
            <a:avLst/>
          </a:prstGeom>
          <a:noFill/>
          <a:ln w="9525">
            <a:noFill/>
            <a:miter lim="800000"/>
            <a:headEnd/>
            <a:tailEnd/>
          </a:ln>
          <a:effectLst/>
        </p:spPr>
      </p:pic>
      <p:sp>
        <p:nvSpPr>
          <p:cNvPr id="6" name="Rectangle 9"/>
          <p:cNvSpPr>
            <a:spLocks noChangeArrowheads="1"/>
          </p:cNvSpPr>
          <p:nvPr/>
        </p:nvSpPr>
        <p:spPr bwMode="auto">
          <a:xfrm>
            <a:off x="4343400" y="5791200"/>
            <a:ext cx="2819400" cy="400110"/>
          </a:xfrm>
          <a:prstGeom prst="rect">
            <a:avLst/>
          </a:prstGeom>
          <a:noFill/>
          <a:ln w="9525">
            <a:noFill/>
            <a:miter lim="800000"/>
            <a:headEnd/>
            <a:tailEnd/>
          </a:ln>
        </p:spPr>
        <p:txBody>
          <a:bodyPr wrap="square">
            <a:spAutoFit/>
          </a:bodyPr>
          <a:lstStyle/>
          <a:p>
            <a:r>
              <a:rPr lang="en-US" sz="2000" i="1" dirty="0" smtClean="0">
                <a:solidFill>
                  <a:schemeClr val="bg1"/>
                </a:solidFill>
                <a:latin typeface="Franklin Gothic Demi" pitchFamily="34" charset="0"/>
              </a:rPr>
              <a:t>PID module</a:t>
            </a:r>
            <a:endParaRPr lang="en-US" sz="2000" i="1" dirty="0">
              <a:solidFill>
                <a:schemeClr val="bg1"/>
              </a:solidFill>
              <a:latin typeface="Franklin Gothic Demi" pitchFamily="34" charset="0"/>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Special I/O modules: Motion and Position control</a:t>
            </a:r>
          </a:p>
        </p:txBody>
      </p:sp>
      <p:sp>
        <p:nvSpPr>
          <p:cNvPr id="6" name="Rectangle 9"/>
          <p:cNvSpPr>
            <a:spLocks noChangeArrowheads="1"/>
          </p:cNvSpPr>
          <p:nvPr/>
        </p:nvSpPr>
        <p:spPr bwMode="auto">
          <a:xfrm>
            <a:off x="3505200" y="6172200"/>
            <a:ext cx="2819400" cy="400110"/>
          </a:xfrm>
          <a:prstGeom prst="rect">
            <a:avLst/>
          </a:prstGeom>
          <a:noFill/>
          <a:ln w="9525">
            <a:noFill/>
            <a:miter lim="800000"/>
            <a:headEnd/>
            <a:tailEnd/>
          </a:ln>
        </p:spPr>
        <p:txBody>
          <a:bodyPr wrap="square">
            <a:spAutoFit/>
          </a:bodyPr>
          <a:lstStyle/>
          <a:p>
            <a:r>
              <a:rPr lang="en-US" sz="2000" i="1" dirty="0" smtClean="0">
                <a:solidFill>
                  <a:schemeClr val="bg1"/>
                </a:solidFill>
                <a:latin typeface="Franklin Gothic Demi" pitchFamily="34" charset="0"/>
              </a:rPr>
              <a:t>PLC servo module</a:t>
            </a:r>
            <a:endParaRPr lang="en-US" sz="2000" i="1" dirty="0">
              <a:solidFill>
                <a:schemeClr val="bg1"/>
              </a:solidFill>
              <a:latin typeface="Franklin Gothic Demi" pitchFamily="34" charset="0"/>
            </a:endParaRPr>
          </a:p>
        </p:txBody>
      </p:sp>
      <p:sp>
        <p:nvSpPr>
          <p:cNvPr id="9" name="Subtitle 6"/>
          <p:cNvSpPr>
            <a:spLocks noGrp="1"/>
          </p:cNvSpPr>
          <p:nvPr/>
        </p:nvSpPr>
        <p:spPr bwMode="auto">
          <a:xfrm>
            <a:off x="266700" y="1143000"/>
            <a:ext cx="8648700" cy="5105400"/>
          </a:xfrm>
          <a:prstGeom prst="rect">
            <a:avLst/>
          </a:prstGeom>
          <a:noFill/>
          <a:ln w="9525">
            <a:noFill/>
            <a:miter lim="800000"/>
            <a:headEnd/>
            <a:tailEnd/>
          </a:ln>
        </p:spPr>
        <p:txBody>
          <a:bodyPr vert="horz" wrap="square" lIns="0" tIns="45720" rIns="18288" bIns="45720" numCol="1" anchor="t" anchorCtr="0" compatLnSpc="1">
            <a:prstTxWarp prst="textNoShape">
              <a:avLst/>
            </a:prstTxWarp>
          </a:bodyPr>
          <a:lstStyle>
            <a:lvl1pPr marL="0" marR="45720" indent="0" algn="r" rtl="0" fontAlgn="base">
              <a:spcBef>
                <a:spcPct val="20000"/>
              </a:spcBef>
              <a:spcAft>
                <a:spcPct val="0"/>
              </a:spcAft>
              <a:buClr>
                <a:srgbClr val="0BD0D9"/>
              </a:buClr>
              <a:buSzPct val="95000"/>
              <a:buFont typeface="Wingdings 2" pitchFamily="18" charset="2"/>
              <a:buNone/>
              <a:defRPr sz="2600" kern="1200">
                <a:solidFill>
                  <a:schemeClr val="tx1"/>
                </a:solidFill>
                <a:latin typeface="+mn-lt"/>
                <a:ea typeface="+mn-ea"/>
                <a:cs typeface="+mn-cs"/>
              </a:defRPr>
            </a:lvl1pPr>
            <a:lvl2pPr marL="457200" indent="0" algn="ctr" rtl="0" fontAlgn="base">
              <a:spcBef>
                <a:spcPct val="20000"/>
              </a:spcBef>
              <a:spcAft>
                <a:spcPct val="0"/>
              </a:spcAft>
              <a:buClr>
                <a:schemeClr val="accent1"/>
              </a:buClr>
              <a:buSzPct val="85000"/>
              <a:buFont typeface="Wingdings 2" pitchFamily="18" charset="2"/>
              <a:buNone/>
              <a:defRPr sz="2400" kern="1200">
                <a:solidFill>
                  <a:schemeClr val="tx1"/>
                </a:solidFill>
                <a:latin typeface="+mn-lt"/>
                <a:ea typeface="+mn-ea"/>
                <a:cs typeface="+mn-cs"/>
              </a:defRPr>
            </a:lvl2pPr>
            <a:lvl3pPr marL="914400" indent="0" algn="ctr" rtl="0" fontAlgn="base">
              <a:spcBef>
                <a:spcPct val="20000"/>
              </a:spcBef>
              <a:spcAft>
                <a:spcPct val="0"/>
              </a:spcAft>
              <a:buClr>
                <a:schemeClr val="accent2"/>
              </a:buClr>
              <a:buSzPct val="70000"/>
              <a:buFont typeface="Wingdings 2" pitchFamily="18" charset="2"/>
              <a:buNone/>
              <a:defRPr sz="2100" kern="1200">
                <a:solidFill>
                  <a:schemeClr val="tx1"/>
                </a:solidFill>
                <a:latin typeface="+mn-lt"/>
                <a:ea typeface="+mn-ea"/>
                <a:cs typeface="+mn-cs"/>
              </a:defRPr>
            </a:lvl3pPr>
            <a:lvl4pPr marL="1371600" indent="0" algn="ctr" rtl="0" fontAlgn="base">
              <a:spcBef>
                <a:spcPct val="20000"/>
              </a:spcBef>
              <a:spcAft>
                <a:spcPct val="0"/>
              </a:spcAft>
              <a:buClr>
                <a:srgbClr val="0BD0D9"/>
              </a:buClr>
              <a:buSzPct val="65000"/>
              <a:buFont typeface="Wingdings 2" pitchFamily="18" charset="2"/>
              <a:buNone/>
              <a:defRPr sz="2000" kern="1200">
                <a:solidFill>
                  <a:schemeClr val="tx1"/>
                </a:solidFill>
                <a:latin typeface="+mn-lt"/>
                <a:ea typeface="+mn-ea"/>
                <a:cs typeface="+mn-cs"/>
              </a:defRPr>
            </a:lvl4pPr>
            <a:lvl5pPr marL="1828800" indent="0" algn="ctr" rtl="0" fontAlgn="base">
              <a:spcBef>
                <a:spcPct val="20000"/>
              </a:spcBef>
              <a:spcAft>
                <a:spcPct val="0"/>
              </a:spcAft>
              <a:buClr>
                <a:srgbClr val="10CF9B"/>
              </a:buClr>
              <a:buSzPct val="65000"/>
              <a:buFont typeface="Wingdings 2" pitchFamily="18" charset="2"/>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Motion and position control modules are used in applications involving accurate high-speed machining and packaging operations</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Intelligent position and motion control modules permit PLCs to control stepper and servo motors</a:t>
            </a:r>
            <a:endParaRPr lang="sr-Latn-CS" dirty="0" smtClean="0">
              <a:solidFill>
                <a:schemeClr val="bg1"/>
              </a:solidFill>
              <a:latin typeface="Franklin Gothic Demi" pitchFamily="34" charset="0"/>
            </a:endParaRPr>
          </a:p>
        </p:txBody>
      </p:sp>
      <p:graphicFrame>
        <p:nvGraphicFramePr>
          <p:cNvPr id="32771" name="Object 3"/>
          <p:cNvGraphicFramePr>
            <a:graphicFrameLocks noChangeAspect="1"/>
          </p:cNvGraphicFramePr>
          <p:nvPr/>
        </p:nvGraphicFramePr>
        <p:xfrm>
          <a:off x="304800" y="3352800"/>
          <a:ext cx="6537082" cy="3201987"/>
        </p:xfrm>
        <a:graphic>
          <a:graphicData uri="http://schemas.openxmlformats.org/presentationml/2006/ole">
            <p:oleObj spid="_x0000_s32772" name="Visio" r:id="rId3" imgW="2807397" imgH="1374690" progId="">
              <p:embed/>
            </p:oleObj>
          </a:graphicData>
        </a:graphic>
      </p:graphicFrame>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Special I/O modules: Communication Modules</a:t>
            </a:r>
          </a:p>
        </p:txBody>
      </p:sp>
      <p:sp>
        <p:nvSpPr>
          <p:cNvPr id="9" name="Subtitle 6"/>
          <p:cNvSpPr>
            <a:spLocks noGrp="1"/>
          </p:cNvSpPr>
          <p:nvPr/>
        </p:nvSpPr>
        <p:spPr bwMode="auto">
          <a:xfrm>
            <a:off x="266700" y="1447800"/>
            <a:ext cx="3924300" cy="5105400"/>
          </a:xfrm>
          <a:prstGeom prst="rect">
            <a:avLst/>
          </a:prstGeom>
          <a:noFill/>
          <a:ln w="9525">
            <a:noFill/>
            <a:miter lim="800000"/>
            <a:headEnd/>
            <a:tailEnd/>
          </a:ln>
        </p:spPr>
        <p:txBody>
          <a:bodyPr vert="horz" wrap="square" lIns="0" tIns="45720" rIns="18288" bIns="45720" numCol="1" anchor="t" anchorCtr="0" compatLnSpc="1">
            <a:prstTxWarp prst="textNoShape">
              <a:avLst/>
            </a:prstTxWarp>
          </a:bodyPr>
          <a:lstStyle>
            <a:lvl1pPr marL="0" marR="45720" indent="0" algn="r" rtl="0" fontAlgn="base">
              <a:spcBef>
                <a:spcPct val="20000"/>
              </a:spcBef>
              <a:spcAft>
                <a:spcPct val="0"/>
              </a:spcAft>
              <a:buClr>
                <a:srgbClr val="0BD0D9"/>
              </a:buClr>
              <a:buSzPct val="95000"/>
              <a:buFont typeface="Wingdings 2" pitchFamily="18" charset="2"/>
              <a:buNone/>
              <a:defRPr sz="2600" kern="1200">
                <a:solidFill>
                  <a:schemeClr val="tx1"/>
                </a:solidFill>
                <a:latin typeface="+mn-lt"/>
                <a:ea typeface="+mn-ea"/>
                <a:cs typeface="+mn-cs"/>
              </a:defRPr>
            </a:lvl1pPr>
            <a:lvl2pPr marL="457200" indent="0" algn="ctr" rtl="0" fontAlgn="base">
              <a:spcBef>
                <a:spcPct val="20000"/>
              </a:spcBef>
              <a:spcAft>
                <a:spcPct val="0"/>
              </a:spcAft>
              <a:buClr>
                <a:schemeClr val="accent1"/>
              </a:buClr>
              <a:buSzPct val="85000"/>
              <a:buFont typeface="Wingdings 2" pitchFamily="18" charset="2"/>
              <a:buNone/>
              <a:defRPr sz="2400" kern="1200">
                <a:solidFill>
                  <a:schemeClr val="tx1"/>
                </a:solidFill>
                <a:latin typeface="+mn-lt"/>
                <a:ea typeface="+mn-ea"/>
                <a:cs typeface="+mn-cs"/>
              </a:defRPr>
            </a:lvl2pPr>
            <a:lvl3pPr marL="914400" indent="0" algn="ctr" rtl="0" fontAlgn="base">
              <a:spcBef>
                <a:spcPct val="20000"/>
              </a:spcBef>
              <a:spcAft>
                <a:spcPct val="0"/>
              </a:spcAft>
              <a:buClr>
                <a:schemeClr val="accent2"/>
              </a:buClr>
              <a:buSzPct val="70000"/>
              <a:buFont typeface="Wingdings 2" pitchFamily="18" charset="2"/>
              <a:buNone/>
              <a:defRPr sz="2100" kern="1200">
                <a:solidFill>
                  <a:schemeClr val="tx1"/>
                </a:solidFill>
                <a:latin typeface="+mn-lt"/>
                <a:ea typeface="+mn-ea"/>
                <a:cs typeface="+mn-cs"/>
              </a:defRPr>
            </a:lvl3pPr>
            <a:lvl4pPr marL="1371600" indent="0" algn="ctr" rtl="0" fontAlgn="base">
              <a:spcBef>
                <a:spcPct val="20000"/>
              </a:spcBef>
              <a:spcAft>
                <a:spcPct val="0"/>
              </a:spcAft>
              <a:buClr>
                <a:srgbClr val="0BD0D9"/>
              </a:buClr>
              <a:buSzPct val="65000"/>
              <a:buFont typeface="Wingdings 2" pitchFamily="18" charset="2"/>
              <a:buNone/>
              <a:defRPr sz="2000" kern="1200">
                <a:solidFill>
                  <a:schemeClr val="tx1"/>
                </a:solidFill>
                <a:latin typeface="+mn-lt"/>
                <a:ea typeface="+mn-ea"/>
                <a:cs typeface="+mn-cs"/>
              </a:defRPr>
            </a:lvl4pPr>
            <a:lvl5pPr marL="1828800" indent="0" algn="ctr" rtl="0" fontAlgn="base">
              <a:spcBef>
                <a:spcPct val="20000"/>
              </a:spcBef>
              <a:spcAft>
                <a:spcPct val="0"/>
              </a:spcAft>
              <a:buClr>
                <a:srgbClr val="10CF9B"/>
              </a:buClr>
              <a:buSzPct val="65000"/>
              <a:buFont typeface="Wingdings 2" pitchFamily="18" charset="2"/>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Communications modules are used to establish point-to-point connections with other intelligent devices for the exchange of data</a:t>
            </a:r>
          </a:p>
          <a:p>
            <a:pPr marR="0" algn="l">
              <a:spcBef>
                <a:spcPts val="0"/>
              </a:spcBef>
              <a:spcAft>
                <a:spcPts val="1200"/>
              </a:spcAft>
              <a:buClr>
                <a:srgbClr val="FF0000"/>
              </a:buClr>
              <a:buFont typeface="Arial" pitchFamily="34" charset="0"/>
              <a:buChar char="•"/>
            </a:pPr>
            <a:r>
              <a:rPr lang="en-US" sz="2400" dirty="0" smtClean="0">
                <a:solidFill>
                  <a:schemeClr val="bg1"/>
                </a:solidFill>
                <a:latin typeface="Franklin Gothic Demi" pitchFamily="34" charset="0"/>
              </a:rPr>
              <a:t> Such connections are normally established with computers, operator stations, process control systems, and other PLCs</a:t>
            </a:r>
            <a:endParaRPr lang="sr-Latn-CS" dirty="0" smtClean="0">
              <a:solidFill>
                <a:schemeClr val="bg1"/>
              </a:solidFill>
              <a:latin typeface="Franklin Gothic Demi" pitchFamily="34" charset="0"/>
            </a:endParaRPr>
          </a:p>
        </p:txBody>
      </p:sp>
      <p:pic>
        <p:nvPicPr>
          <p:cNvPr id="33795" name="Picture 3"/>
          <p:cNvPicPr>
            <a:picLocks noChangeAspect="1" noChangeArrowheads="1"/>
          </p:cNvPicPr>
          <p:nvPr/>
        </p:nvPicPr>
        <p:blipFill>
          <a:blip r:embed="rId2"/>
          <a:srcRect/>
          <a:stretch>
            <a:fillRect/>
          </a:stretch>
        </p:blipFill>
        <p:spPr bwMode="auto">
          <a:xfrm>
            <a:off x="4316060" y="914400"/>
            <a:ext cx="4599340" cy="56769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ctrTitle"/>
          </p:nvPr>
        </p:nvSpPr>
        <p:spPr>
          <a:xfrm>
            <a:off x="533400" y="76200"/>
            <a:ext cx="7851648" cy="533400"/>
          </a:xfrm>
        </p:spPr>
        <p:txBody>
          <a:bodyPr>
            <a:noAutofit/>
          </a:bodyPr>
          <a:lstStyle/>
          <a:p>
            <a:pPr algn="ctr" fontAlgn="auto">
              <a:spcAft>
                <a:spcPts val="0"/>
              </a:spcAft>
              <a:defRPr/>
            </a:pPr>
            <a:r>
              <a:rPr lang="en-US" sz="2400" dirty="0" smtClean="0">
                <a:solidFill>
                  <a:schemeClr val="bg1"/>
                </a:solidFill>
                <a:effectLst/>
                <a:latin typeface="Arial" pitchFamily="34" charset="0"/>
                <a:cs typeface="Arial" pitchFamily="34" charset="0"/>
              </a:rPr>
              <a:t>I/O modules: Specification</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17614</TotalTime>
  <Words>4809</Words>
  <Application>Microsoft Office PowerPoint</Application>
  <PresentationFormat>On-screen Show (4:3)</PresentationFormat>
  <Paragraphs>415</Paragraphs>
  <Slides>98</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98</vt:i4>
      </vt:variant>
    </vt:vector>
  </HeadingPairs>
  <TitlesOfParts>
    <vt:vector size="100" baseType="lpstr">
      <vt:lpstr>Flow</vt:lpstr>
      <vt:lpstr>Visio</vt:lpstr>
      <vt:lpstr>Uvod u PLC</vt:lpstr>
      <vt:lpstr>Uvod u PLC </vt:lpstr>
      <vt:lpstr>Uvod u PLC</vt:lpstr>
      <vt:lpstr>Istorijski razvoj PLC</vt:lpstr>
      <vt:lpstr>Istorijski razvoj PLC</vt:lpstr>
      <vt:lpstr>PLC danas – hardverska unapređenja</vt:lpstr>
      <vt:lpstr>PLC danas – hardverska unapređenja</vt:lpstr>
      <vt:lpstr>PLC danas - izgled</vt:lpstr>
      <vt:lpstr>PLC danas - izgled</vt:lpstr>
      <vt:lpstr>Relay- and PLC-based control panels</vt:lpstr>
      <vt:lpstr>PLC danas – softverska unapređenja</vt:lpstr>
      <vt:lpstr>PLC danas – softverska unapređenja</vt:lpstr>
      <vt:lpstr>Parts of a PLC</vt:lpstr>
      <vt:lpstr>Architecture of PLC</vt:lpstr>
      <vt:lpstr>Architecture of PLC –fixed I/O</vt:lpstr>
      <vt:lpstr>Architecture of PLC –modular I/O</vt:lpstr>
      <vt:lpstr>Architecture of PLC –modular I/O</vt:lpstr>
      <vt:lpstr>Architecture of PLC –modular I/O</vt:lpstr>
      <vt:lpstr>Architecture of PLC –modular I/O: power supply</vt:lpstr>
      <vt:lpstr>Architecture of PLC –modular I/O</vt:lpstr>
      <vt:lpstr>Architecture of PLC –modular I/O: CPU modul</vt:lpstr>
      <vt:lpstr>PLC – scan cycle</vt:lpstr>
      <vt:lpstr>Architecture of PLC –modular I/O</vt:lpstr>
      <vt:lpstr>Architecture of PLC –I/O modules</vt:lpstr>
      <vt:lpstr>What is connected on input and output modules?</vt:lpstr>
      <vt:lpstr>Architecture of PLC – I/O modules</vt:lpstr>
      <vt:lpstr>Architecture of PLC – programming devices</vt:lpstr>
      <vt:lpstr>Architecture of PLC – programming devices</vt:lpstr>
      <vt:lpstr>Architecture of PLC – programming devices</vt:lpstr>
      <vt:lpstr>Architecture of PLC –programming devices</vt:lpstr>
      <vt:lpstr>PLC – programming</vt:lpstr>
      <vt:lpstr>PLC - Principles of Operation: Example</vt:lpstr>
      <vt:lpstr>Example - relay leadder method </vt:lpstr>
      <vt:lpstr>Example – PLC control </vt:lpstr>
      <vt:lpstr>PLC - Principles of Operation: Example</vt:lpstr>
      <vt:lpstr>PLC - Principles of Operation: Example</vt:lpstr>
      <vt:lpstr>Example – PLC control </vt:lpstr>
      <vt:lpstr>Example – PLC control </vt:lpstr>
      <vt:lpstr>PLC - Modifying the Operation: Example</vt:lpstr>
      <vt:lpstr>PLC - Modifying the Operation: Example</vt:lpstr>
      <vt:lpstr>PLC - Modifying the Operation: Example</vt:lpstr>
      <vt:lpstr>PLCs versus Computers</vt:lpstr>
      <vt:lpstr>PLCs versus Computers</vt:lpstr>
      <vt:lpstr>PLCs versus Computers</vt:lpstr>
      <vt:lpstr>Example of PLC installation</vt:lpstr>
      <vt:lpstr>Programming HMI</vt:lpstr>
      <vt:lpstr>PLC Size and Application</vt:lpstr>
      <vt:lpstr>PLC Size and Application</vt:lpstr>
      <vt:lpstr>PLC Size and Application</vt:lpstr>
      <vt:lpstr>PLC Size and Application</vt:lpstr>
      <vt:lpstr>PLC Size and Application – single ended</vt:lpstr>
      <vt:lpstr>PLC Size and Application - multitasking</vt:lpstr>
      <vt:lpstr>PLC Size and Application - control management</vt:lpstr>
      <vt:lpstr>PLC Hardware Components</vt:lpstr>
      <vt:lpstr>The I/O Section</vt:lpstr>
      <vt:lpstr>The I/O Section</vt:lpstr>
      <vt:lpstr>The I/O Section</vt:lpstr>
      <vt:lpstr>The I/O Section</vt:lpstr>
      <vt:lpstr>The I/O Section</vt:lpstr>
      <vt:lpstr>The I/O Section</vt:lpstr>
      <vt:lpstr>The I/O Section: bit or word addessing</vt:lpstr>
      <vt:lpstr>The I/O Section: bit or word addessing</vt:lpstr>
      <vt:lpstr>Discrete I/O Modules</vt:lpstr>
      <vt:lpstr>Discrete I/O Modules</vt:lpstr>
      <vt:lpstr>Discrete I/O Modules</vt:lpstr>
      <vt:lpstr>Discrete I/O Modules: supply</vt:lpstr>
      <vt:lpstr>Discrete I/Onput Modules: specification</vt:lpstr>
      <vt:lpstr>Alternating Current Discrete Input Modules</vt:lpstr>
      <vt:lpstr>Alternating Current Discrete Input Modules</vt:lpstr>
      <vt:lpstr>Alternating Current Discrete Input Modules</vt:lpstr>
      <vt:lpstr>Alternating Current Discrete Input Modules</vt:lpstr>
      <vt:lpstr>Discrete Input Modules</vt:lpstr>
      <vt:lpstr>Discrete Output Modules</vt:lpstr>
      <vt:lpstr>AC Discrete Output Modules</vt:lpstr>
      <vt:lpstr>Discrete Output Modules: operation</vt:lpstr>
      <vt:lpstr>AC Discrete Output Modules</vt:lpstr>
      <vt:lpstr>AC/DC Discrete Output Modules</vt:lpstr>
      <vt:lpstr>DC Discrete Output Modules</vt:lpstr>
      <vt:lpstr>Discrete Output Modules</vt:lpstr>
      <vt:lpstr>Sink/Source Discrete Input Modules</vt:lpstr>
      <vt:lpstr>Sink/Source Discrete Output Modules</vt:lpstr>
      <vt:lpstr>Analog I/O Modules</vt:lpstr>
      <vt:lpstr>Analog I/O Modules</vt:lpstr>
      <vt:lpstr>Analog I/O Modules</vt:lpstr>
      <vt:lpstr>Analog I/O Modules</vt:lpstr>
      <vt:lpstr>Analog I/O Modules</vt:lpstr>
      <vt:lpstr>Special I/O Modules: High-speed Counter Module</vt:lpstr>
      <vt:lpstr>Special I/O Modules: High-speed Counter Module</vt:lpstr>
      <vt:lpstr>Special I/O Modules: Thumbwheel Switch Module</vt:lpstr>
      <vt:lpstr>Special I/O Modules: TTL Module</vt:lpstr>
      <vt:lpstr>Special I/O Modules: Encoder-counter Module</vt:lpstr>
      <vt:lpstr>Special I/O Modules: Basic or ASCII Module</vt:lpstr>
      <vt:lpstr>Special I/O Modules: Stepper-motor Module</vt:lpstr>
      <vt:lpstr>Special I/O Modules:BCD-Output Module</vt:lpstr>
      <vt:lpstr>Special I/O Modules:PID Module</vt:lpstr>
      <vt:lpstr>Special I/O modules: Motion and Position control</vt:lpstr>
      <vt:lpstr>Special I/O modules: Communication Modules</vt:lpstr>
      <vt:lpstr>I/O modules: Specification</vt:lpstr>
    </vt:vector>
  </TitlesOfParts>
  <Company>ETF</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Razvoj laboratorije za Embedded sisteme na ETF I.Sarajevo</dc:title>
  <dc:creator>STROKS</dc:creator>
  <cp:lastModifiedBy>Media Market</cp:lastModifiedBy>
  <cp:revision>846</cp:revision>
  <dcterms:created xsi:type="dcterms:W3CDTF">2009-10-15T19:09:20Z</dcterms:created>
  <dcterms:modified xsi:type="dcterms:W3CDTF">2017-10-23T09:37:36Z</dcterms:modified>
</cp:coreProperties>
</file>